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58" r:id="rId5"/>
    <p:sldId id="268" r:id="rId6"/>
    <p:sldId id="260" r:id="rId7"/>
    <p:sldId id="261" r:id="rId8"/>
    <p:sldId id="262" r:id="rId9"/>
    <p:sldId id="269" r:id="rId10"/>
    <p:sldId id="270" r:id="rId11"/>
    <p:sldId id="263" r:id="rId12"/>
    <p:sldId id="273" r:id="rId13"/>
    <p:sldId id="271" r:id="rId14"/>
    <p:sldId id="272" r:id="rId15"/>
    <p:sldId id="264" r:id="rId16"/>
    <p:sldId id="267" r:id="rId17"/>
    <p:sldId id="265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47EAE"/>
    <a:srgbClr val="282365"/>
    <a:srgbClr val="CC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87888-C50C-429B-9D98-1C879CA636CF}" type="datetimeFigureOut">
              <a:rPr lang="en-GB" smtClean="0"/>
              <a:pPr/>
              <a:t>07/11/2014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52CB7-4090-41C4-8B39-D46AECB983B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41455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52CB7-4090-41C4-8B39-D46AECB983BF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71511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</a:t>
            </a:r>
            <a:r>
              <a:rPr lang="en-GB" baseline="0" dirty="0" smtClean="0"/>
              <a:t> a project in the African country of Lesotho supported by a UK Co-operative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52CB7-4090-41C4-8B39-D46AECB983BF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09645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Village</a:t>
            </a:r>
            <a:r>
              <a:rPr lang="en-GB" baseline="0" dirty="0" smtClean="0"/>
              <a:t> d</a:t>
            </a:r>
            <a:r>
              <a:rPr lang="en-GB" dirty="0" smtClean="0"/>
              <a:t>airy co-operatives such a</a:t>
            </a:r>
            <a:r>
              <a:rPr lang="en-GB" baseline="0" dirty="0" smtClean="0"/>
              <a:t>s this one in Kenya need to work with other co-operatives to gain access to better markets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52CB7-4090-41C4-8B39-D46AECB983BF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61526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They have developed some very successful</a:t>
            </a:r>
            <a:r>
              <a:rPr lang="en-GB" baseline="0" dirty="0" smtClean="0"/>
              <a:t> advertising campaigns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52CB7-4090-41C4-8B39-D46AECB983BF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8617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bottom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7055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Co-opCollege jpeg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260350"/>
            <a:ext cx="16113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top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 descr="coop_white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884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bottom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7055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Co-opCollege jpeg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260350"/>
            <a:ext cx="16113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 descr="top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coop_white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720080"/>
          </a:xfrm>
          <a:prstGeom prst="rect">
            <a:avLst/>
          </a:prstGeom>
        </p:spPr>
        <p:txBody>
          <a:bodyPr/>
          <a:lstStyle>
            <a:lvl1pPr algn="l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6A65C-46A5-4EF0-8D6C-D34B67F09F53}" type="datetimeFigureOut">
              <a:rPr lang="en-GB"/>
              <a:pPr>
                <a:defRPr/>
              </a:pPr>
              <a:t>07/11/2014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88EF4-47FF-43BC-BA4D-15ABD20FE3C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67544" y="2204864"/>
            <a:ext cx="8280920" cy="3384376"/>
          </a:xfrm>
          <a:prstGeom prst="rect">
            <a:avLst/>
          </a:prstGeom>
        </p:spPr>
        <p:txBody>
          <a:bodyPr/>
          <a:lstStyle>
            <a:lvl1pPr marL="176213" indent="-176213">
              <a:defRPr sz="1800"/>
            </a:lvl1pPr>
            <a:lvl2pPr marL="538163" indent="-201613">
              <a:defRPr sz="1600"/>
            </a:lvl2pPr>
            <a:lvl3pPr marL="1074738" indent="-160338">
              <a:defRPr sz="1400"/>
            </a:lvl3pPr>
            <a:lvl4pPr marL="1347788" indent="-138113">
              <a:defRPr sz="1200"/>
            </a:lvl4pPr>
            <a:lvl5pPr marL="1700213" indent="-144463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bottom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7055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Co-opCollege jpeg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260350"/>
            <a:ext cx="16113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 descr="top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coop_white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8"/>
          <p:cNvSpPr txBox="1">
            <a:spLocks noGrp="1"/>
          </p:cNvSpPr>
          <p:nvPr>
            <p:ph type="title"/>
          </p:nvPr>
        </p:nvSpPr>
        <p:spPr>
          <a:xfrm>
            <a:off x="457200" y="1196752"/>
            <a:ext cx="6995120" cy="4392488"/>
          </a:xfrm>
          <a:prstGeom prst="roundRect">
            <a:avLst>
              <a:gd name="adj" fmla="val 4738"/>
            </a:avLst>
          </a:prstGeom>
          <a:solidFill>
            <a:srgbClr val="547EAE">
              <a:alpha val="40000"/>
            </a:srgbClr>
          </a:solidFill>
        </p:spPr>
        <p:txBody>
          <a:bodyPr rtlCol="0" anchor="t">
            <a:noAutofit/>
          </a:bodyPr>
          <a:lstStyle>
            <a:lvl1pPr algn="l">
              <a:defRPr sz="2400" b="1">
                <a:solidFill>
                  <a:srgbClr val="547EAE"/>
                </a:solidFill>
                <a:latin typeface="Myriad Pro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A6F9B-2E13-49AA-997A-A1B70EC0B793}" type="datetimeFigureOut">
              <a:rPr lang="en-GB"/>
              <a:pPr>
                <a:defRPr/>
              </a:pPr>
              <a:t>07/11/2014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B9E75-C011-48DE-B2D3-89A1D1DD0D4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F5DDF0-F208-4856-8DA6-2B55929A845E}" type="datetimeFigureOut">
              <a:rPr lang="en-GB" smtClean="0"/>
              <a:pPr>
                <a:defRPr/>
              </a:pPr>
              <a:t>07/11/2014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F080BA-8D19-408E-AEFF-B2315C25AB4F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Title 2"/>
          <p:cNvSpPr>
            <a:spLocks noGrp="1"/>
          </p:cNvSpPr>
          <p:nvPr userDrawn="1">
            <p:ph type="title"/>
          </p:nvPr>
        </p:nvSpPr>
        <p:spPr>
          <a:xfrm>
            <a:off x="1692275" y="1978025"/>
            <a:ext cx="5759450" cy="2890838"/>
          </a:xfrm>
          <a:prstGeom prst="roundRect">
            <a:avLst>
              <a:gd name="adj" fmla="val 4736"/>
            </a:avLst>
          </a:prstGeom>
          <a:solidFill>
            <a:srgbClr val="547EAE">
              <a:alpha val="39999"/>
            </a:srgbClr>
          </a:solidFill>
        </p:spPr>
        <p:txBody>
          <a:bodyPr anchor="ctr"/>
          <a:lstStyle/>
          <a:p>
            <a:pPr algn="ctr" eaLnBrk="1" hangingPunct="1"/>
            <a:r>
              <a:rPr lang="en-GB" sz="2800" smtClean="0">
                <a:solidFill>
                  <a:schemeClr val="bg1"/>
                </a:solidFill>
              </a:rPr>
              <a:t>Putting education at the </a:t>
            </a:r>
            <a:br>
              <a:rPr lang="en-GB" sz="2800" smtClean="0">
                <a:solidFill>
                  <a:schemeClr val="bg1"/>
                </a:solidFill>
              </a:rPr>
            </a:br>
            <a:r>
              <a:rPr lang="en-GB" sz="2800" smtClean="0">
                <a:solidFill>
                  <a:schemeClr val="bg1"/>
                </a:solidFill>
              </a:rPr>
              <a:t>heart of co-operation</a:t>
            </a:r>
            <a:br>
              <a:rPr lang="en-GB" sz="2800" smtClean="0">
                <a:solidFill>
                  <a:schemeClr val="bg1"/>
                </a:solidFill>
              </a:rPr>
            </a:br>
            <a:r>
              <a:rPr lang="en-GB" sz="2800" smtClean="0">
                <a:solidFill>
                  <a:schemeClr val="bg1"/>
                </a:solidFill>
              </a:rPr>
              <a:t> and co-operation at the </a:t>
            </a:r>
            <a:br>
              <a:rPr lang="en-GB" sz="2800" smtClean="0">
                <a:solidFill>
                  <a:schemeClr val="bg1"/>
                </a:solidFill>
              </a:rPr>
            </a:br>
            <a:r>
              <a:rPr lang="en-GB" sz="2800" smtClean="0">
                <a:solidFill>
                  <a:schemeClr val="bg1"/>
                </a:solidFill>
              </a:rPr>
              <a:t>heart of education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5" descr="bottom.pn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67055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11255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740650" y="0"/>
            <a:ext cx="935038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9F5DDF0-F208-4856-8DA6-2B55929A845E}" type="datetimeFigureOut">
              <a:rPr lang="en-GB"/>
              <a:pPr>
                <a:defRPr/>
              </a:pPr>
              <a:t>07/11/2014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825" y="6356350"/>
            <a:ext cx="6697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66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8713" y="0"/>
            <a:ext cx="395287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BF080BA-8D19-408E-AEFF-B2315C25AB4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31" name="Picture 9" descr="Co-opCollege jpeg.jp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1725" y="260350"/>
            <a:ext cx="16113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7" descr="top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18" descr="coop_white.png"/>
          <p:cNvPicPr>
            <a:picLocks noChangeAspect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ouchstoneenergy.com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coopseurope.coop/development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Co-operation among </a:t>
            </a:r>
            <a:br>
              <a:rPr lang="en-GB" dirty="0" smtClean="0"/>
            </a:br>
            <a:r>
              <a:rPr lang="en-GB" dirty="0" smtClean="0"/>
              <a:t>Co-operatives </a:t>
            </a:r>
            <a:endParaRPr lang="en-GB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Dr Linda Shaw</a:t>
            </a:r>
          </a:p>
          <a:p>
            <a:r>
              <a:rPr lang="en-GB" dirty="0" smtClean="0"/>
              <a:t>The Co-operative College </a:t>
            </a:r>
            <a:endParaRPr lang="en-GB" dirty="0"/>
          </a:p>
        </p:txBody>
      </p:sp>
      <p:pic>
        <p:nvPicPr>
          <p:cNvPr id="5126" name="Picture 7" descr="coop_whit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48847"/>
            <a:ext cx="4104456" cy="342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42341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The 6</a:t>
            </a:r>
            <a:r>
              <a:rPr lang="en-GB" baseline="30000" dirty="0" smtClean="0"/>
              <a:t>th</a:t>
            </a:r>
            <a:r>
              <a:rPr lang="en-GB" dirty="0" smtClean="0"/>
              <a:t> principle is also a good business strategy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In today’s globalising markets and complex supply chains, it is vital that smallholder farmers not only work together to set up primary/village level co-operatives  but that these societies work together in secondary co-operative which can provide better market access, marketing and storage facilities</a:t>
            </a:r>
          </a:p>
          <a:p>
            <a:r>
              <a:rPr lang="en-GB" dirty="0" smtClean="0"/>
              <a:t>Creating secondary and apex organisations is critical for building strong small producer organisations according to the FAO (UN) </a:t>
            </a:r>
          </a:p>
          <a:p>
            <a:r>
              <a:rPr lang="en-GB" dirty="0" smtClean="0"/>
              <a:t>“Too </a:t>
            </a:r>
            <a:r>
              <a:rPr lang="en-GB" dirty="0"/>
              <a:t>often, small producers’ concerns are not expressed in policies. By acting collectively through their apex organizations within consultative forums, </a:t>
            </a:r>
            <a:r>
              <a:rPr lang="en-GB" dirty="0" err="1"/>
              <a:t>multistakeholder</a:t>
            </a:r>
            <a:r>
              <a:rPr lang="en-GB" dirty="0"/>
              <a:t> platforms, networks and </a:t>
            </a:r>
            <a:r>
              <a:rPr lang="en-GB" dirty="0" err="1"/>
              <a:t>interprofessional</a:t>
            </a:r>
            <a:r>
              <a:rPr lang="en-GB" dirty="0"/>
              <a:t> associations, small-scale producers are able to increase their negotiating power in policy-making processes at local, national and </a:t>
            </a:r>
            <a:r>
              <a:rPr lang="en-GB" dirty="0" smtClean="0"/>
              <a:t>regional level.” </a:t>
            </a:r>
            <a:r>
              <a:rPr lang="en-GB" dirty="0" err="1" smtClean="0"/>
              <a:t>Herbel</a:t>
            </a:r>
            <a:r>
              <a:rPr lang="en-GB" dirty="0" smtClean="0"/>
              <a:t> et al 2013:66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89738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126" name="Picture 6" descr="C:\Users\User\Desktop\RH kenya photos\Farmers dropping milk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5645" y="836712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5754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And not just for co-operatives in the developing world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Consumer co-operatives in Czech republic, Hungary Slovakia and Bulgaria jointly own a company for centralised purchasing and each of the 4 markets gets easy access to COOP branded products from the other three (thanks to </a:t>
            </a:r>
            <a:r>
              <a:rPr lang="en-GB" dirty="0" err="1" smtClean="0"/>
              <a:t>Eurocoop</a:t>
            </a:r>
            <a:r>
              <a:rPr lang="en-GB" dirty="0" smtClean="0"/>
              <a:t> for this information)</a:t>
            </a:r>
          </a:p>
          <a:p>
            <a:r>
              <a:rPr lang="en-GB" dirty="0" smtClean="0"/>
              <a:t>In the UK, there is a centralised food purchasing organisation for (almost) all consumer co-operatives which was set up in </a:t>
            </a:r>
            <a:r>
              <a:rPr lang="en-GB" dirty="0" smtClean="0"/>
              <a:t>1993</a:t>
            </a:r>
            <a:endParaRPr lang="en-GB" dirty="0" smtClean="0"/>
          </a:p>
          <a:p>
            <a:r>
              <a:rPr lang="en-GB" dirty="0" smtClean="0"/>
              <a:t>The National Rural Electric </a:t>
            </a:r>
            <a:r>
              <a:rPr lang="en-GB" dirty="0"/>
              <a:t>Co-operative Association </a:t>
            </a:r>
            <a:r>
              <a:rPr lang="en-US" altLang="ko-KR" dirty="0" smtClean="0"/>
              <a:t>of</a:t>
            </a:r>
            <a:r>
              <a:rPr lang="ko-KR" altLang="en-US" dirty="0" smtClean="0"/>
              <a:t> </a:t>
            </a:r>
            <a:r>
              <a:rPr lang="en-US" altLang="ko-KR" dirty="0" smtClean="0"/>
              <a:t>USA </a:t>
            </a:r>
            <a:r>
              <a:rPr lang="en-GB" dirty="0" smtClean="0"/>
              <a:t>provides </a:t>
            </a:r>
            <a:r>
              <a:rPr lang="en-GB" dirty="0" smtClean="0"/>
              <a:t>services for its members who then provide retail </a:t>
            </a:r>
            <a:r>
              <a:rPr lang="en-GB" dirty="0"/>
              <a:t>electric </a:t>
            </a:r>
            <a:r>
              <a:rPr lang="en-GB" dirty="0" smtClean="0"/>
              <a:t>services </a:t>
            </a:r>
            <a:r>
              <a:rPr lang="en-GB" dirty="0"/>
              <a:t>to more than 42 million consumers in 47 states </a:t>
            </a:r>
            <a:r>
              <a:rPr lang="en-GB" dirty="0" smtClean="0"/>
              <a:t>– this includes national branding under the Touchstone Energy </a:t>
            </a:r>
            <a:r>
              <a:rPr lang="en-GB" dirty="0"/>
              <a:t>Cooperatives Brand </a:t>
            </a:r>
            <a:r>
              <a:rPr lang="en-GB" dirty="0">
                <a:hlinkClick r:id="rId2"/>
              </a:rPr>
              <a:t>http://www.touchstoneenergy.com</a:t>
            </a:r>
            <a:r>
              <a:rPr lang="en-GB" dirty="0" smtClean="0">
                <a:hlinkClick r:id="rId2"/>
              </a:rPr>
              <a:t>/</a:t>
            </a:r>
            <a:r>
              <a:rPr lang="en-GB" dirty="0" smtClean="0"/>
              <a:t> and including a national discount and membership card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39311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14538"/>
            <a:ext cx="3546127" cy="361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64592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A difficult principle?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Examples evidence some of the many challenges as well as opportunities </a:t>
            </a:r>
          </a:p>
          <a:p>
            <a:r>
              <a:rPr lang="en-GB" dirty="0" smtClean="0"/>
              <a:t>The ICA has ‘punched well below its weight’ in terms of the global policy arena for many years – the new ICA Blueprint plan is attempt to remedy this</a:t>
            </a:r>
          </a:p>
          <a:p>
            <a:r>
              <a:rPr lang="en-GB" dirty="0" smtClean="0"/>
              <a:t>Higher </a:t>
            </a:r>
            <a:r>
              <a:rPr lang="en-GB" dirty="0"/>
              <a:t>level </a:t>
            </a:r>
            <a:r>
              <a:rPr lang="en-GB" dirty="0" smtClean="0"/>
              <a:t>structures/apexes need to </a:t>
            </a:r>
            <a:r>
              <a:rPr lang="en-GB" dirty="0"/>
              <a:t>reflect </a:t>
            </a:r>
            <a:r>
              <a:rPr lang="en-GB" dirty="0" smtClean="0"/>
              <a:t>more of the diversity </a:t>
            </a:r>
            <a:r>
              <a:rPr lang="en-GB" dirty="0"/>
              <a:t>of movement – </a:t>
            </a:r>
            <a:r>
              <a:rPr lang="en-GB" dirty="0" smtClean="0"/>
              <a:t>with better representation of youth</a:t>
            </a:r>
            <a:r>
              <a:rPr lang="en-GB" dirty="0"/>
              <a:t>, </a:t>
            </a:r>
            <a:r>
              <a:rPr lang="en-GB" dirty="0" smtClean="0"/>
              <a:t>more gender balance </a:t>
            </a:r>
            <a:r>
              <a:rPr lang="en-GB" dirty="0" smtClean="0"/>
              <a:t>etc.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Co-operators can be insular in their attitudes and pre-occupied with a particular co-operative or type of co-operative  </a:t>
            </a:r>
          </a:p>
          <a:p>
            <a:r>
              <a:rPr lang="en-GB" dirty="0" smtClean="0"/>
              <a:t>Individuals can sometimes prioritise their own status over the collective gain </a:t>
            </a:r>
          </a:p>
          <a:p>
            <a:r>
              <a:rPr lang="en-GB" dirty="0" smtClean="0"/>
              <a:t>6</a:t>
            </a:r>
            <a:r>
              <a:rPr lang="en-GB" baseline="30000" dirty="0" smtClean="0"/>
              <a:t>th</a:t>
            </a:r>
            <a:r>
              <a:rPr lang="en-GB" dirty="0" smtClean="0"/>
              <a:t> principle is a long term strategy – many co-operatives and their members may have shorter time horizons 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693600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Moving forward 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More knowledge exchange and sharing of stories can help expand horizons </a:t>
            </a:r>
            <a:r>
              <a:rPr lang="en-GB" dirty="0"/>
              <a:t>and offer evidence of the benefits </a:t>
            </a:r>
            <a:r>
              <a:rPr lang="en-GB" dirty="0" smtClean="0"/>
              <a:t>of collaboration  – stories.coop</a:t>
            </a:r>
          </a:p>
          <a:p>
            <a:r>
              <a:rPr lang="en-GB" dirty="0" smtClean="0"/>
              <a:t>Measuring the gains is important but don’t make too simple a measure – more than just finance (2 oranges instead of a bigger apple)</a:t>
            </a:r>
          </a:p>
          <a:p>
            <a:r>
              <a:rPr lang="en-GB" dirty="0" smtClean="0"/>
              <a:t>Engagement with other co-operatives can in turn can inspire members to become more engaged with their own co-operative </a:t>
            </a:r>
          </a:p>
          <a:p>
            <a:r>
              <a:rPr lang="en-GB" dirty="0" smtClean="0"/>
              <a:t>We need a more pro-active approach to partnership and network building which doesn’t always arrive ‘naturally’ even among  (or especially among) co-operators – there are tools </a:t>
            </a:r>
            <a:r>
              <a:rPr lang="en-GB" dirty="0"/>
              <a:t>and skills to help this process </a:t>
            </a:r>
            <a:r>
              <a:rPr lang="en-GB" dirty="0" smtClean="0"/>
              <a:t>– a culture change </a:t>
            </a:r>
          </a:p>
          <a:p>
            <a:r>
              <a:rPr lang="en-GB" dirty="0" smtClean="0"/>
              <a:t>Increasing and innovative use of social media</a:t>
            </a:r>
          </a:p>
          <a:p>
            <a:r>
              <a:rPr lang="en-GB" dirty="0" smtClean="0"/>
              <a:t>Need to connect with growing realisation globally that collaboration and co-operation are the only ways to tackle the ‘perfect storm’ that faces the planet of climate change and threats to global food security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14520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Final comments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6</a:t>
            </a:r>
            <a:r>
              <a:rPr lang="en-GB" baseline="30000" dirty="0" smtClean="0"/>
              <a:t>th</a:t>
            </a:r>
            <a:r>
              <a:rPr lang="en-GB" dirty="0" smtClean="0"/>
              <a:t> Principle </a:t>
            </a:r>
            <a:r>
              <a:rPr lang="en-GB" dirty="0"/>
              <a:t>is not antithetical to enterprises </a:t>
            </a:r>
            <a:r>
              <a:rPr lang="en-GB" dirty="0" smtClean="0"/>
              <a:t>but rather it </a:t>
            </a:r>
            <a:r>
              <a:rPr lang="en-GB" dirty="0"/>
              <a:t>is a model we need for a sustainable future </a:t>
            </a:r>
            <a:r>
              <a:rPr lang="en-GB" dirty="0" smtClean="0"/>
              <a:t>for co-operatives and the planet as a whole</a:t>
            </a:r>
          </a:p>
          <a:p>
            <a:endParaRPr lang="en-GB" dirty="0"/>
          </a:p>
          <a:p>
            <a:r>
              <a:rPr lang="en-GB" dirty="0" smtClean="0"/>
              <a:t>We can draw on the long experience of the co-operative movement in working together, importantly both successes </a:t>
            </a:r>
            <a:r>
              <a:rPr lang="en-GB" i="1" dirty="0" smtClean="0"/>
              <a:t>and</a:t>
            </a:r>
            <a:r>
              <a:rPr lang="en-GB" dirty="0" smtClean="0"/>
              <a:t> failures, to develop our understanding further </a:t>
            </a:r>
            <a:endParaRPr lang="en-GB" dirty="0"/>
          </a:p>
          <a:p>
            <a:endParaRPr lang="en-GB" dirty="0"/>
          </a:p>
          <a:p>
            <a:r>
              <a:rPr lang="en-GB" dirty="0" smtClean="0"/>
              <a:t>The last word :  “co-operatives </a:t>
            </a:r>
            <a:r>
              <a:rPr lang="en-GB" dirty="0"/>
              <a:t>can only maximise their impact through </a:t>
            </a:r>
            <a:br>
              <a:rPr lang="en-GB" dirty="0"/>
            </a:br>
            <a:r>
              <a:rPr lang="en-GB" dirty="0"/>
              <a:t>practical, rigorous collaboration with each other”  Professor Ian Macpherson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65940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6</a:t>
            </a:r>
            <a:r>
              <a:rPr lang="en-GB" baseline="30000" dirty="0" smtClean="0"/>
              <a:t>th</a:t>
            </a:r>
            <a:r>
              <a:rPr lang="en-GB" dirty="0" smtClean="0"/>
              <a:t> Principle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dirty="0" smtClean="0"/>
              <a:t>Co-operatives </a:t>
            </a:r>
            <a:r>
              <a:rPr lang="en-GB" sz="2400" dirty="0"/>
              <a:t>serve their members most effectively and strengthen the </a:t>
            </a:r>
            <a:r>
              <a:rPr lang="en-GB" sz="2400" dirty="0" smtClean="0"/>
              <a:t>co-operative </a:t>
            </a:r>
            <a:r>
              <a:rPr lang="en-GB" sz="2400" dirty="0"/>
              <a:t>movement by working together through local, national, regional </a:t>
            </a:r>
            <a:r>
              <a:rPr lang="en-GB" sz="2400" dirty="0" smtClean="0"/>
              <a:t>and </a:t>
            </a:r>
            <a:r>
              <a:rPr lang="en-GB" sz="2400" dirty="0"/>
              <a:t>international </a:t>
            </a:r>
            <a:r>
              <a:rPr lang="en-GB" sz="2400" dirty="0" smtClean="0"/>
              <a:t>structures.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r>
              <a:rPr lang="en-GB" sz="2000" dirty="0" smtClean="0"/>
              <a:t>Formally adopted in 1966 but evident in movement philosophy and practice from the earliest years.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2190823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https://coopseurope.coop/sites/default/files/Hands%20holding%20worl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44824"/>
            <a:ext cx="37433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9094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Setting the scene: the 6</a:t>
            </a:r>
            <a:r>
              <a:rPr lang="en-GB" baseline="30000" dirty="0" smtClean="0"/>
              <a:t>th</a:t>
            </a:r>
            <a:r>
              <a:rPr lang="en-GB" dirty="0" smtClean="0"/>
              <a:t> Principle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Is a practical expression of the co-operative value of solidarity </a:t>
            </a:r>
          </a:p>
          <a:p>
            <a:endParaRPr lang="en-GB" dirty="0"/>
          </a:p>
          <a:p>
            <a:r>
              <a:rPr lang="en-GB" dirty="0" smtClean="0"/>
              <a:t>Is a principle which clearly differentiates co-operatives from other enterprise models which may share some of the values but not this one! </a:t>
            </a:r>
          </a:p>
          <a:p>
            <a:endParaRPr lang="en-GB" dirty="0"/>
          </a:p>
          <a:p>
            <a:r>
              <a:rPr lang="en-GB" dirty="0"/>
              <a:t>S</a:t>
            </a:r>
            <a:r>
              <a:rPr lang="en-GB" dirty="0" smtClean="0"/>
              <a:t>ituates co-operatives at the centre of the social and solidarity economy</a:t>
            </a:r>
          </a:p>
          <a:p>
            <a:endParaRPr lang="en-GB" dirty="0"/>
          </a:p>
          <a:p>
            <a:r>
              <a:rPr lang="en-GB" dirty="0"/>
              <a:t>Like all </a:t>
            </a:r>
            <a:r>
              <a:rPr lang="en-GB" dirty="0" smtClean="0"/>
              <a:t>co-operative principles, simple to say but much harder to put into practice  </a:t>
            </a:r>
          </a:p>
          <a:p>
            <a:endParaRPr lang="en-GB" dirty="0"/>
          </a:p>
          <a:p>
            <a:r>
              <a:rPr lang="en-GB" dirty="0" smtClean="0"/>
              <a:t>Often (jokingly) referred  in the UK as the most </a:t>
            </a:r>
            <a:r>
              <a:rPr lang="en-GB" dirty="0"/>
              <a:t>difficult </a:t>
            </a:r>
            <a:r>
              <a:rPr lang="en-GB" dirty="0" smtClean="0"/>
              <a:t>principle as the following cartoon aptly illustrates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81204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C:\Users\User\AppData\Local\Temp\forn1189_h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768096"/>
            <a:ext cx="7620000" cy="532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40253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A creative tension?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000" dirty="0" smtClean="0"/>
              <a:t>The 6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principle, as with the other principles, reflects </a:t>
            </a:r>
            <a:r>
              <a:rPr lang="en-GB" sz="2000" dirty="0"/>
              <a:t>the </a:t>
            </a:r>
            <a:r>
              <a:rPr lang="en-GB" sz="2000" dirty="0" smtClean="0"/>
              <a:t> duality of co-operatives with their dual associative </a:t>
            </a:r>
            <a:r>
              <a:rPr lang="en-GB" sz="2000" dirty="0"/>
              <a:t>and enterprise </a:t>
            </a:r>
            <a:r>
              <a:rPr lang="en-GB" sz="2000" dirty="0" smtClean="0"/>
              <a:t>elements </a:t>
            </a:r>
          </a:p>
          <a:p>
            <a:r>
              <a:rPr lang="en-GB" sz="2000" dirty="0" smtClean="0"/>
              <a:t>Co-operatives embody a tension between their collaborative and competitive elements </a:t>
            </a:r>
          </a:p>
          <a:p>
            <a:r>
              <a:rPr lang="en-GB" sz="2000" dirty="0" smtClean="0"/>
              <a:t>Can we balance this tension to deliver creative and innovative outcomes? </a:t>
            </a:r>
            <a:endParaRPr lang="en-GB" sz="2000" dirty="0"/>
          </a:p>
          <a:p>
            <a:r>
              <a:rPr lang="en-GB" sz="2000" dirty="0" smtClean="0"/>
              <a:t>I  will try to answer this by drawing on some historical and contemporary examples of the diversity </a:t>
            </a:r>
            <a:r>
              <a:rPr lang="en-GB" sz="2000" dirty="0"/>
              <a:t>of </a:t>
            </a:r>
            <a:r>
              <a:rPr lang="en-GB" sz="2000" dirty="0" smtClean="0"/>
              <a:t>ways in which co-operatives work together</a:t>
            </a:r>
            <a:endParaRPr lang="en-GB" sz="2000" dirty="0"/>
          </a:p>
          <a:p>
            <a:r>
              <a:rPr lang="en-GB" sz="2000" dirty="0" smtClean="0"/>
              <a:t>And propose that, going forward, the 6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principle has now become more important than ever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xmlns="" val="792003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Firstly, as associations …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From the 1840s on, ideas about co-operation spread rapidly and in the UK, the setting up of a national co-operative body – the Co-operative Union – was an early  practical application of the 6</a:t>
            </a:r>
            <a:r>
              <a:rPr lang="en-GB" baseline="30000" dirty="0" smtClean="0"/>
              <a:t>th</a:t>
            </a:r>
            <a:r>
              <a:rPr lang="en-GB" dirty="0" smtClean="0"/>
              <a:t> principle</a:t>
            </a:r>
          </a:p>
          <a:p>
            <a:r>
              <a:rPr lang="en-GB" dirty="0" smtClean="0"/>
              <a:t>Its role was to unite and represent co-operatives  and this pattern was replicated globally with the setting up of the International Co-operative Alliance in London in 1895 </a:t>
            </a:r>
          </a:p>
          <a:p>
            <a:r>
              <a:rPr lang="en-GB" dirty="0" smtClean="0"/>
              <a:t>Today the ICA is the ‘largest’  NGO in the world in terms of membership and reach </a:t>
            </a:r>
          </a:p>
          <a:p>
            <a:r>
              <a:rPr lang="en-GB" dirty="0" smtClean="0"/>
              <a:t>Perhaps because co-operatives have been ‘off the radar’ for so long, we can (in the movement) underestimate the importance of this scale and reach  </a:t>
            </a:r>
          </a:p>
          <a:p>
            <a:r>
              <a:rPr lang="en-GB" dirty="0" smtClean="0"/>
              <a:t>To external bodies, for example such as the European Commission, this is currently of considerable importance, for example, in relation to it external aid policy and strategy 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48882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other examples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In Italy, all co-operatives are required to allocate 3% of total annual profits to the co-operative movement as a mutual fund which is then used to promote and finance new co-operatives </a:t>
            </a:r>
          </a:p>
          <a:p>
            <a:r>
              <a:rPr lang="en-GB" dirty="0" smtClean="0"/>
              <a:t>In the UK, the Co-operative Union, now </a:t>
            </a:r>
            <a:r>
              <a:rPr lang="en-GB" dirty="0" smtClean="0"/>
              <a:t>Co-operatives UK</a:t>
            </a:r>
            <a:r>
              <a:rPr lang="en-GB" dirty="0" smtClean="0"/>
              <a:t>,  promotes and campaigns for co-operation including toolkits and advice on setting up new co-operatives </a:t>
            </a:r>
          </a:p>
          <a:p>
            <a:r>
              <a:rPr lang="en-GB" dirty="0" smtClean="0"/>
              <a:t>In Canada, CMC (Co-operatives and </a:t>
            </a:r>
            <a:r>
              <a:rPr lang="en-GB" dirty="0" err="1" smtClean="0"/>
              <a:t>Mutuals</a:t>
            </a:r>
            <a:r>
              <a:rPr lang="en-GB" dirty="0" smtClean="0"/>
              <a:t> Canada) plays a similar role  but note that separate Francophone and Anglophone apex organisations only merged this year after over 100 years of  being separate!</a:t>
            </a:r>
          </a:p>
          <a:p>
            <a:r>
              <a:rPr lang="en-GB" dirty="0" smtClean="0"/>
              <a:t>In Uganda, the Uganda Co-operative Alliance helped sustain and develop co-operatives there to become one of the most successful co-operative sectors in Africa following liberalisation in the 1990s </a:t>
            </a:r>
          </a:p>
          <a:p>
            <a:r>
              <a:rPr lang="en-GB" dirty="0" smtClean="0"/>
              <a:t>Federations such </a:t>
            </a:r>
            <a:r>
              <a:rPr lang="en-GB" dirty="0"/>
              <a:t>as these </a:t>
            </a:r>
            <a:r>
              <a:rPr lang="en-GB" dirty="0" smtClean="0"/>
              <a:t>enable </a:t>
            </a:r>
            <a:r>
              <a:rPr lang="en-GB" dirty="0" smtClean="0"/>
              <a:t>local </a:t>
            </a:r>
            <a:r>
              <a:rPr lang="en-GB" dirty="0" smtClean="0"/>
              <a:t>co-operatives to benefit from large-scale </a:t>
            </a:r>
            <a:r>
              <a:rPr lang="en-GB" dirty="0"/>
              <a:t>organisations while maintaining the advantages of local involvement and </a:t>
            </a:r>
            <a:r>
              <a:rPr lang="en-GB" dirty="0" smtClean="0"/>
              <a:t>ownership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64465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Development Assistance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In Europe, co-operatives play an important role in providing assistance to co-operatives in the developing world  via the </a:t>
            </a:r>
            <a:r>
              <a:rPr lang="en-GB" b="1" dirty="0"/>
              <a:t>Cooperatives Europe Development Platform (CEDP)</a:t>
            </a:r>
            <a:r>
              <a:rPr lang="en-GB" dirty="0"/>
              <a:t> </a:t>
            </a:r>
            <a:endParaRPr lang="en-GB" dirty="0" smtClean="0"/>
          </a:p>
          <a:p>
            <a:r>
              <a:rPr lang="en-GB" dirty="0" smtClean="0"/>
              <a:t>This is </a:t>
            </a:r>
            <a:r>
              <a:rPr lang="en-GB" dirty="0"/>
              <a:t>a network of 10 European </a:t>
            </a:r>
            <a:r>
              <a:rPr lang="en-GB" dirty="0" smtClean="0"/>
              <a:t>co-operative </a:t>
            </a:r>
            <a:r>
              <a:rPr lang="en-GB" dirty="0"/>
              <a:t>organisations which are members of Cooperatives Europe and work on issues of development policy and development </a:t>
            </a:r>
            <a:r>
              <a:rPr lang="en-GB" dirty="0" smtClean="0"/>
              <a:t>implementation since 2008</a:t>
            </a:r>
            <a:endParaRPr lang="en-GB" dirty="0"/>
          </a:p>
          <a:p>
            <a:r>
              <a:rPr lang="en-GB" dirty="0" smtClean="0"/>
              <a:t>There are almost 300 development </a:t>
            </a:r>
            <a:r>
              <a:rPr lang="en-GB" dirty="0"/>
              <a:t>projects </a:t>
            </a:r>
            <a:r>
              <a:rPr lang="en-GB" dirty="0">
                <a:hlinkClick r:id="rId2"/>
              </a:rPr>
              <a:t>https://coopseurope.coop/development</a:t>
            </a:r>
            <a:r>
              <a:rPr lang="en-GB" dirty="0" smtClean="0">
                <a:hlinkClick r:id="rId2"/>
              </a:rPr>
              <a:t>/</a:t>
            </a:r>
            <a:endParaRPr lang="en-GB" dirty="0" smtClean="0"/>
          </a:p>
          <a:p>
            <a:r>
              <a:rPr lang="en-GB" dirty="0" smtClean="0"/>
              <a:t>Only by working together, have members had a wider impact with the European Commission (the largest aid donor in the world) and also identified the distinctive development and support needs of co-operatives </a:t>
            </a:r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2896499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1230</Words>
  <Application>Microsoft Office PowerPoint</Application>
  <PresentationFormat>화면 슬라이드 쇼(4:3)</PresentationFormat>
  <Paragraphs>80</Paragraphs>
  <Slides>17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Theme</vt:lpstr>
      <vt:lpstr>Co-operation among  Co-operatives </vt:lpstr>
      <vt:lpstr>The 6th Principle</vt:lpstr>
      <vt:lpstr>슬라이드 3</vt:lpstr>
      <vt:lpstr>Setting the scene: the 6th Principle </vt:lpstr>
      <vt:lpstr>슬라이드 5</vt:lpstr>
      <vt:lpstr>A creative tension?</vt:lpstr>
      <vt:lpstr>Firstly, as associations …</vt:lpstr>
      <vt:lpstr>Some other examples </vt:lpstr>
      <vt:lpstr>Development Assistance </vt:lpstr>
      <vt:lpstr>슬라이드 10</vt:lpstr>
      <vt:lpstr>The 6th principle is also a good business strategy </vt:lpstr>
      <vt:lpstr>슬라이드 12</vt:lpstr>
      <vt:lpstr>And not just for co-operatives in the developing world</vt:lpstr>
      <vt:lpstr>슬라이드 14</vt:lpstr>
      <vt:lpstr>A difficult principle?</vt:lpstr>
      <vt:lpstr>Moving forward </vt:lpstr>
      <vt:lpstr>Final comments </vt:lpstr>
    </vt:vector>
  </TitlesOfParts>
  <Company>Co-operative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diazm</dc:creator>
  <cp:lastModifiedBy>ancs</cp:lastModifiedBy>
  <cp:revision>47</cp:revision>
  <dcterms:created xsi:type="dcterms:W3CDTF">2014-06-23T09:33:31Z</dcterms:created>
  <dcterms:modified xsi:type="dcterms:W3CDTF">2014-11-07T06:54:32Z</dcterms:modified>
</cp:coreProperties>
</file>