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91" r:id="rId3"/>
    <p:sldId id="292" r:id="rId4"/>
    <p:sldId id="293" r:id="rId5"/>
    <p:sldId id="259" r:id="rId6"/>
    <p:sldId id="311" r:id="rId7"/>
    <p:sldId id="306" r:id="rId8"/>
    <p:sldId id="312" r:id="rId9"/>
    <p:sldId id="295" r:id="rId10"/>
    <p:sldId id="296" r:id="rId11"/>
    <p:sldId id="297" r:id="rId12"/>
    <p:sldId id="298" r:id="rId13"/>
    <p:sldId id="299" r:id="rId14"/>
    <p:sldId id="300" r:id="rId15"/>
    <p:sldId id="301" r:id="rId16"/>
    <p:sldId id="302" r:id="rId17"/>
    <p:sldId id="303" r:id="rId18"/>
    <p:sldId id="304" r:id="rId19"/>
    <p:sldId id="305" r:id="rId20"/>
    <p:sldId id="313" r:id="rId21"/>
    <p:sldId id="314" r:id="rId22"/>
    <p:sldId id="262" r:id="rId23"/>
    <p:sldId id="294" r:id="rId24"/>
    <p:sldId id="268" r:id="rId25"/>
    <p:sldId id="269" r:id="rId26"/>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94" y="-1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HMKXS\Documents\&#22522;&#30990;&#36039;&#26009;\&#26085;&#26412;&#12398;&#19990;&#24111;&#25968;&#12398;&#23558;&#26469;&#25512;&#35336;&#65288;2013&#65288;&#24179;&#25104;25&#65289;&#24180;&#65297;&#26376;&#25512;&#35336;&#65289;.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clrMapOvr bg1="lt1" tx1="dk1" bg2="lt2" tx2="dk2" accent1="accent1" accent2="accent2" accent3="accent3" accent4="accent4" accent5="accent5" accent6="accent6" hlink="hlink" folHlink="folHlink"/>
  <c:chart>
    <c:plotArea>
      <c:layout/>
      <c:barChart>
        <c:barDir val="col"/>
        <c:grouping val="stacked"/>
        <c:ser>
          <c:idx val="0"/>
          <c:order val="0"/>
          <c:tx>
            <c:v>世帯主が65歳以上の単独世帯数</c:v>
          </c:tx>
          <c:dLbls>
            <c:txPr>
              <a:bodyPr/>
              <a:lstStyle/>
              <a:p>
                <a:pPr>
                  <a:defRPr lang="ja-JP"/>
                </a:pPr>
                <a:endParaRPr lang="ko-KR"/>
              </a:p>
            </c:txPr>
            <c:showVal val="1"/>
          </c:dLbls>
          <c:cat>
            <c:strRef>
              <c:f>作業用!$A$25:$A$30</c:f>
              <c:strCache>
                <c:ptCount val="6"/>
                <c:pt idx="0">
                  <c:v>2010年</c:v>
                </c:pt>
                <c:pt idx="1">
                  <c:v>2015年</c:v>
                </c:pt>
                <c:pt idx="2">
                  <c:v>2020年</c:v>
                </c:pt>
                <c:pt idx="3">
                  <c:v>2025年</c:v>
                </c:pt>
                <c:pt idx="4">
                  <c:v>2030年</c:v>
                </c:pt>
                <c:pt idx="5">
                  <c:v>2035年</c:v>
                </c:pt>
              </c:strCache>
            </c:strRef>
          </c:cat>
          <c:val>
            <c:numRef>
              <c:f>作業用!$J$12:$J$17</c:f>
              <c:numCache>
                <c:formatCode>#,##0_ </c:formatCode>
                <c:ptCount val="6"/>
                <c:pt idx="0">
                  <c:v>4979.7809999999999</c:v>
                </c:pt>
                <c:pt idx="1">
                  <c:v>6008.31</c:v>
                </c:pt>
                <c:pt idx="2">
                  <c:v>6678.7610000000004</c:v>
                </c:pt>
                <c:pt idx="3">
                  <c:v>7006.6630000000014</c:v>
                </c:pt>
                <c:pt idx="4">
                  <c:v>7297.9990000000007</c:v>
                </c:pt>
                <c:pt idx="5">
                  <c:v>7622.1730000000016</c:v>
                </c:pt>
              </c:numCache>
            </c:numRef>
          </c:val>
        </c:ser>
        <c:ser>
          <c:idx val="1"/>
          <c:order val="1"/>
          <c:tx>
            <c:v>世帯主が65歳以上の夫婦のみの世帯数</c:v>
          </c:tx>
          <c:dLbls>
            <c:txPr>
              <a:bodyPr/>
              <a:lstStyle/>
              <a:p>
                <a:pPr>
                  <a:defRPr lang="ja-JP"/>
                </a:pPr>
                <a:endParaRPr lang="ko-KR"/>
              </a:p>
            </c:txPr>
            <c:showVal val="1"/>
          </c:dLbls>
          <c:cat>
            <c:strRef>
              <c:f>作業用!$A$25:$A$30</c:f>
              <c:strCache>
                <c:ptCount val="6"/>
                <c:pt idx="0">
                  <c:v>2010年</c:v>
                </c:pt>
                <c:pt idx="1">
                  <c:v>2015年</c:v>
                </c:pt>
                <c:pt idx="2">
                  <c:v>2020年</c:v>
                </c:pt>
                <c:pt idx="3">
                  <c:v>2025年</c:v>
                </c:pt>
                <c:pt idx="4">
                  <c:v>2030年</c:v>
                </c:pt>
                <c:pt idx="5">
                  <c:v>2035年</c:v>
                </c:pt>
              </c:strCache>
            </c:strRef>
          </c:cat>
          <c:val>
            <c:numRef>
              <c:f>作業用!$K$12:$K$17</c:f>
              <c:numCache>
                <c:formatCode>#,##0_ </c:formatCode>
                <c:ptCount val="6"/>
                <c:pt idx="0">
                  <c:v>5402.51</c:v>
                </c:pt>
                <c:pt idx="1">
                  <c:v>6209.1510000000044</c:v>
                </c:pt>
                <c:pt idx="2">
                  <c:v>6511.7190000000001</c:v>
                </c:pt>
                <c:pt idx="3">
                  <c:v>6453.3220000000365</c:v>
                </c:pt>
                <c:pt idx="4">
                  <c:v>6327.991</c:v>
                </c:pt>
                <c:pt idx="5">
                  <c:v>6254.1450000000004</c:v>
                </c:pt>
              </c:numCache>
            </c:numRef>
          </c:val>
        </c:ser>
        <c:overlap val="100"/>
        <c:axId val="73124096"/>
        <c:axId val="73138176"/>
      </c:barChart>
      <c:lineChart>
        <c:grouping val="standard"/>
        <c:ser>
          <c:idx val="2"/>
          <c:order val="2"/>
          <c:tx>
            <c:v>世帯主が65歳以上の単独世帯と夫婦のみ世帯の世帯数全体に占める割合</c:v>
          </c:tx>
          <c:spPr>
            <a:ln>
              <a:solidFill>
                <a:schemeClr val="tx2"/>
              </a:solidFill>
            </a:ln>
          </c:spPr>
          <c:marker>
            <c:spPr>
              <a:solidFill>
                <a:schemeClr val="tx2"/>
              </a:solidFill>
              <a:ln w="19050">
                <a:solidFill>
                  <a:schemeClr val="tx2"/>
                </a:solidFill>
              </a:ln>
            </c:spPr>
          </c:marker>
          <c:dLbls>
            <c:txPr>
              <a:bodyPr/>
              <a:lstStyle/>
              <a:p>
                <a:pPr>
                  <a:defRPr lang="ja-JP"/>
                </a:pPr>
                <a:endParaRPr lang="ko-KR"/>
              </a:p>
            </c:txPr>
            <c:dLblPos val="r"/>
            <c:showVal val="1"/>
          </c:dLbls>
          <c:cat>
            <c:strRef>
              <c:f>作業用!$A$25:$A$30</c:f>
              <c:strCache>
                <c:ptCount val="6"/>
                <c:pt idx="0">
                  <c:v>2010年</c:v>
                </c:pt>
                <c:pt idx="1">
                  <c:v>2015年</c:v>
                </c:pt>
                <c:pt idx="2">
                  <c:v>2020年</c:v>
                </c:pt>
                <c:pt idx="3">
                  <c:v>2025年</c:v>
                </c:pt>
                <c:pt idx="4">
                  <c:v>2030年</c:v>
                </c:pt>
                <c:pt idx="5">
                  <c:v>2035年</c:v>
                </c:pt>
              </c:strCache>
            </c:strRef>
          </c:cat>
          <c:val>
            <c:numRef>
              <c:f>作業用!$L$25:$L$30</c:f>
              <c:numCache>
                <c:formatCode>0.0_ </c:formatCode>
                <c:ptCount val="6"/>
                <c:pt idx="0">
                  <c:v>20.026676281979277</c:v>
                </c:pt>
                <c:pt idx="1">
                  <c:v>23.093754952390515</c:v>
                </c:pt>
                <c:pt idx="2">
                  <c:v>24.862755140498631</c:v>
                </c:pt>
                <c:pt idx="3">
                  <c:v>25.667838915252453</c:v>
                </c:pt>
                <c:pt idx="4">
                  <c:v>26.597400421346393</c:v>
                </c:pt>
                <c:pt idx="5">
                  <c:v>28.001697659869663</c:v>
                </c:pt>
              </c:numCache>
            </c:numRef>
          </c:val>
        </c:ser>
        <c:marker val="1"/>
        <c:axId val="73141248"/>
        <c:axId val="73139712"/>
      </c:lineChart>
      <c:catAx>
        <c:axId val="73124096"/>
        <c:scaling>
          <c:orientation val="minMax"/>
        </c:scaling>
        <c:axPos val="b"/>
        <c:tickLblPos val="nextTo"/>
        <c:txPr>
          <a:bodyPr/>
          <a:lstStyle/>
          <a:p>
            <a:pPr>
              <a:defRPr lang="ja-JP"/>
            </a:pPr>
            <a:endParaRPr lang="ko-KR"/>
          </a:p>
        </c:txPr>
        <c:crossAx val="73138176"/>
        <c:crosses val="autoZero"/>
        <c:auto val="1"/>
        <c:lblAlgn val="ctr"/>
        <c:lblOffset val="100"/>
      </c:catAx>
      <c:valAx>
        <c:axId val="73138176"/>
        <c:scaling>
          <c:orientation val="minMax"/>
        </c:scaling>
        <c:axPos val="l"/>
        <c:majorGridlines/>
        <c:numFmt formatCode="#,##0_ " sourceLinked="1"/>
        <c:tickLblPos val="nextTo"/>
        <c:txPr>
          <a:bodyPr/>
          <a:lstStyle/>
          <a:p>
            <a:pPr>
              <a:defRPr lang="ja-JP"/>
            </a:pPr>
            <a:endParaRPr lang="ko-KR"/>
          </a:p>
        </c:txPr>
        <c:crossAx val="73124096"/>
        <c:crosses val="autoZero"/>
        <c:crossBetween val="between"/>
        <c:majorUnit val="5000"/>
      </c:valAx>
      <c:valAx>
        <c:axId val="73139712"/>
        <c:scaling>
          <c:orientation val="minMax"/>
        </c:scaling>
        <c:axPos val="r"/>
        <c:numFmt formatCode="0.0_ " sourceLinked="1"/>
        <c:tickLblPos val="nextTo"/>
        <c:txPr>
          <a:bodyPr/>
          <a:lstStyle/>
          <a:p>
            <a:pPr>
              <a:defRPr lang="ja-JP"/>
            </a:pPr>
            <a:endParaRPr lang="ko-KR"/>
          </a:p>
        </c:txPr>
        <c:crossAx val="73141248"/>
        <c:crosses val="max"/>
        <c:crossBetween val="between"/>
        <c:majorUnit val="10"/>
      </c:valAx>
      <c:catAx>
        <c:axId val="73141248"/>
        <c:scaling>
          <c:orientation val="minMax"/>
        </c:scaling>
        <c:delete val="1"/>
        <c:axPos val="b"/>
        <c:tickLblPos val="none"/>
        <c:crossAx val="73139712"/>
        <c:crosses val="autoZero"/>
        <c:auto val="1"/>
        <c:lblAlgn val="ctr"/>
        <c:lblOffset val="100"/>
      </c:catAx>
    </c:plotArea>
    <c:legend>
      <c:legendPos val="b"/>
      <c:legendEntry>
        <c:idx val="0"/>
        <c:txPr>
          <a:bodyPr/>
          <a:lstStyle/>
          <a:p>
            <a:pPr>
              <a:defRPr sz="900"/>
            </a:pPr>
            <a:endParaRPr lang="ko-KR"/>
          </a:p>
        </c:txPr>
      </c:legendEntry>
      <c:legendEntry>
        <c:idx val="1"/>
        <c:txPr>
          <a:bodyPr/>
          <a:lstStyle/>
          <a:p>
            <a:pPr>
              <a:defRPr sz="900"/>
            </a:pPr>
            <a:endParaRPr lang="ko-KR"/>
          </a:p>
        </c:txPr>
      </c:legendEntry>
      <c:legendEntry>
        <c:idx val="2"/>
        <c:txPr>
          <a:bodyPr/>
          <a:lstStyle/>
          <a:p>
            <a:pPr>
              <a:defRPr sz="900"/>
            </a:pPr>
            <a:endParaRPr lang="ko-KR"/>
          </a:p>
        </c:txPr>
      </c:legendEntry>
      <c:layout/>
      <c:txPr>
        <a:bodyPr/>
        <a:lstStyle/>
        <a:p>
          <a:pPr>
            <a:defRPr lang="ja-JP" sz="800"/>
          </a:pPr>
          <a:endParaRPr lang="ko-KR"/>
        </a:p>
      </c:txPr>
    </c:legend>
    <c:plotVisOnly val="1"/>
    <c:dispBlanksAs val="gap"/>
  </c:chart>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EC8735-5B78-4C1D-8509-6D701F43156D}" type="doc">
      <dgm:prSet loTypeId="urn:microsoft.com/office/officeart/2005/8/layout/pyramid1" loCatId="pyramid" qsTypeId="urn:microsoft.com/office/officeart/2005/8/quickstyle/simple1" qsCatId="simple" csTypeId="urn:microsoft.com/office/officeart/2005/8/colors/accent1_2" csCatId="accent1" phldr="1"/>
      <dgm:spPr/>
    </dgm:pt>
    <dgm:pt modelId="{004E2750-0223-48E6-869E-D8A0269156B4}">
      <dgm:prSet phldrT="[テキスト]" custT="1"/>
      <dgm:spPr>
        <a:solidFill>
          <a:schemeClr val="accent5">
            <a:lumMod val="20000"/>
            <a:lumOff val="80000"/>
          </a:schemeClr>
        </a:solidFill>
        <a:ln>
          <a:noFill/>
        </a:ln>
      </dgm:spPr>
      <dgm:t>
        <a:bodyPr/>
        <a:lstStyle/>
        <a:p>
          <a:endParaRPr kumimoji="1" lang="ja-JP" altLang="en-US" sz="2000" dirty="0"/>
        </a:p>
      </dgm:t>
    </dgm:pt>
    <dgm:pt modelId="{83FCA755-4651-43BE-9B78-7A34C0A0A729}" type="parTrans" cxnId="{0BFDA2FC-E4DB-4C77-970B-8FCD519A40C0}">
      <dgm:prSet/>
      <dgm:spPr/>
      <dgm:t>
        <a:bodyPr/>
        <a:lstStyle/>
        <a:p>
          <a:endParaRPr kumimoji="1" lang="ja-JP" altLang="en-US"/>
        </a:p>
      </dgm:t>
    </dgm:pt>
    <dgm:pt modelId="{2199685C-4204-4F61-9091-6ED78FFCEA85}" type="sibTrans" cxnId="{0BFDA2FC-E4DB-4C77-970B-8FCD519A40C0}">
      <dgm:prSet/>
      <dgm:spPr/>
      <dgm:t>
        <a:bodyPr/>
        <a:lstStyle/>
        <a:p>
          <a:endParaRPr kumimoji="1" lang="ja-JP" altLang="en-US"/>
        </a:p>
      </dgm:t>
    </dgm:pt>
    <dgm:pt modelId="{4FE62DFB-2E94-4504-B486-773A36E0425F}">
      <dgm:prSet phldrT="[テキスト]" custT="1"/>
      <dgm:spPr>
        <a:solidFill>
          <a:srgbClr val="FFC000"/>
        </a:solidFill>
      </dgm:spPr>
      <dgm:t>
        <a:bodyPr/>
        <a:lstStyle/>
        <a:p>
          <a:endParaRPr kumimoji="1" lang="ja-JP" altLang="en-US" sz="2000" dirty="0"/>
        </a:p>
      </dgm:t>
    </dgm:pt>
    <dgm:pt modelId="{1E03CEA8-F9B3-458E-9B2E-FEDCE53896E2}" type="parTrans" cxnId="{1F4983BB-EE79-4EA4-8F65-12FC1409155F}">
      <dgm:prSet/>
      <dgm:spPr/>
      <dgm:t>
        <a:bodyPr/>
        <a:lstStyle/>
        <a:p>
          <a:endParaRPr kumimoji="1" lang="ja-JP" altLang="en-US"/>
        </a:p>
      </dgm:t>
    </dgm:pt>
    <dgm:pt modelId="{C392C076-6882-4347-8716-023A49419E53}" type="sibTrans" cxnId="{1F4983BB-EE79-4EA4-8F65-12FC1409155F}">
      <dgm:prSet/>
      <dgm:spPr/>
      <dgm:t>
        <a:bodyPr/>
        <a:lstStyle/>
        <a:p>
          <a:endParaRPr kumimoji="1" lang="ja-JP" altLang="en-US"/>
        </a:p>
      </dgm:t>
    </dgm:pt>
    <dgm:pt modelId="{DF4B44F3-12AA-4697-A858-7AFEC859FA2A}">
      <dgm:prSet phldrT="[テキスト]" custT="1"/>
      <dgm:spPr>
        <a:solidFill>
          <a:schemeClr val="accent3">
            <a:lumMod val="60000"/>
            <a:lumOff val="40000"/>
          </a:schemeClr>
        </a:solidFill>
      </dgm:spPr>
      <dgm:t>
        <a:bodyPr/>
        <a:lstStyle/>
        <a:p>
          <a:endParaRPr kumimoji="1" lang="ja-JP" altLang="en-US" sz="2000" dirty="0"/>
        </a:p>
      </dgm:t>
    </dgm:pt>
    <dgm:pt modelId="{3604E32E-E742-419C-9A1D-9200CF55408D}" type="parTrans" cxnId="{1306F3D3-FEFD-41C7-86D8-38C4CD48B2FA}">
      <dgm:prSet/>
      <dgm:spPr/>
      <dgm:t>
        <a:bodyPr/>
        <a:lstStyle/>
        <a:p>
          <a:endParaRPr kumimoji="1" lang="ja-JP" altLang="en-US"/>
        </a:p>
      </dgm:t>
    </dgm:pt>
    <dgm:pt modelId="{9F8F50AF-7200-40B5-AD3B-86E971CF50E8}" type="sibTrans" cxnId="{1306F3D3-FEFD-41C7-86D8-38C4CD48B2FA}">
      <dgm:prSet/>
      <dgm:spPr/>
      <dgm:t>
        <a:bodyPr/>
        <a:lstStyle/>
        <a:p>
          <a:endParaRPr kumimoji="1" lang="ja-JP" altLang="en-US"/>
        </a:p>
      </dgm:t>
    </dgm:pt>
    <dgm:pt modelId="{7BE90222-DCC2-48B1-872B-851364109493}">
      <dgm:prSet phldrT="[テキスト]" custT="1"/>
      <dgm:spPr>
        <a:solidFill>
          <a:schemeClr val="bg1">
            <a:lumMod val="85000"/>
          </a:schemeClr>
        </a:solidFill>
        <a:ln>
          <a:noFill/>
        </a:ln>
      </dgm:spPr>
      <dgm:t>
        <a:bodyPr/>
        <a:lstStyle/>
        <a:p>
          <a:endParaRPr kumimoji="1" lang="ja-JP" altLang="en-US" sz="2000" dirty="0"/>
        </a:p>
      </dgm:t>
    </dgm:pt>
    <dgm:pt modelId="{96FB427B-B8DB-4F73-BDB5-9DEEB457FCFF}" type="parTrans" cxnId="{EE2C672F-1EF8-4D7B-BDF2-1B0D2A5CF6FD}">
      <dgm:prSet/>
      <dgm:spPr/>
      <dgm:t>
        <a:bodyPr/>
        <a:lstStyle/>
        <a:p>
          <a:endParaRPr kumimoji="1" lang="ja-JP" altLang="en-US"/>
        </a:p>
      </dgm:t>
    </dgm:pt>
    <dgm:pt modelId="{168B35ED-1DDD-43AC-BBA8-C85FD2F4DC97}" type="sibTrans" cxnId="{EE2C672F-1EF8-4D7B-BDF2-1B0D2A5CF6FD}">
      <dgm:prSet/>
      <dgm:spPr/>
      <dgm:t>
        <a:bodyPr/>
        <a:lstStyle/>
        <a:p>
          <a:endParaRPr kumimoji="1" lang="ja-JP" altLang="en-US"/>
        </a:p>
      </dgm:t>
    </dgm:pt>
    <dgm:pt modelId="{BE53800B-834F-4D5C-9018-E1925D63D01E}" type="pres">
      <dgm:prSet presAssocID="{6AEC8735-5B78-4C1D-8509-6D701F43156D}" presName="Name0" presStyleCnt="0">
        <dgm:presLayoutVars>
          <dgm:dir/>
          <dgm:animLvl val="lvl"/>
          <dgm:resizeHandles val="exact"/>
        </dgm:presLayoutVars>
      </dgm:prSet>
      <dgm:spPr/>
    </dgm:pt>
    <dgm:pt modelId="{3D92E421-E947-4556-A77A-32BAE04E9942}" type="pres">
      <dgm:prSet presAssocID="{4FE62DFB-2E94-4504-B486-773A36E0425F}" presName="Name8" presStyleCnt="0"/>
      <dgm:spPr/>
    </dgm:pt>
    <dgm:pt modelId="{5A988888-2952-42A2-8C61-255039376832}" type="pres">
      <dgm:prSet presAssocID="{4FE62DFB-2E94-4504-B486-773A36E0425F}" presName="level" presStyleLbl="node1" presStyleIdx="0" presStyleCnt="4" custScaleY="50427">
        <dgm:presLayoutVars>
          <dgm:chMax val="1"/>
          <dgm:bulletEnabled val="1"/>
        </dgm:presLayoutVars>
      </dgm:prSet>
      <dgm:spPr/>
      <dgm:t>
        <a:bodyPr/>
        <a:lstStyle/>
        <a:p>
          <a:endParaRPr kumimoji="1" lang="ja-JP" altLang="en-US"/>
        </a:p>
      </dgm:t>
    </dgm:pt>
    <dgm:pt modelId="{0392C530-2464-4FA1-8BD9-FB35C1687D72}" type="pres">
      <dgm:prSet presAssocID="{4FE62DFB-2E94-4504-B486-773A36E0425F}" presName="levelTx" presStyleLbl="revTx" presStyleIdx="0" presStyleCnt="0">
        <dgm:presLayoutVars>
          <dgm:chMax val="1"/>
          <dgm:bulletEnabled val="1"/>
        </dgm:presLayoutVars>
      </dgm:prSet>
      <dgm:spPr/>
      <dgm:t>
        <a:bodyPr/>
        <a:lstStyle/>
        <a:p>
          <a:endParaRPr kumimoji="1" lang="ja-JP" altLang="en-US"/>
        </a:p>
      </dgm:t>
    </dgm:pt>
    <dgm:pt modelId="{56867F1D-FB41-495C-BA52-AA004DB24511}" type="pres">
      <dgm:prSet presAssocID="{DF4B44F3-12AA-4697-A858-7AFEC859FA2A}" presName="Name8" presStyleCnt="0"/>
      <dgm:spPr/>
    </dgm:pt>
    <dgm:pt modelId="{059FBE31-6A76-498B-892A-80718ACEBC91}" type="pres">
      <dgm:prSet presAssocID="{DF4B44F3-12AA-4697-A858-7AFEC859FA2A}" presName="level" presStyleLbl="node1" presStyleIdx="1" presStyleCnt="4" custScaleY="22310" custLinFactNeighborY="-1378">
        <dgm:presLayoutVars>
          <dgm:chMax val="1"/>
          <dgm:bulletEnabled val="1"/>
        </dgm:presLayoutVars>
      </dgm:prSet>
      <dgm:spPr/>
      <dgm:t>
        <a:bodyPr/>
        <a:lstStyle/>
        <a:p>
          <a:endParaRPr kumimoji="1" lang="ja-JP" altLang="en-US"/>
        </a:p>
      </dgm:t>
    </dgm:pt>
    <dgm:pt modelId="{C8C73FF9-625D-4E58-9EFF-C39E9CDD4B21}" type="pres">
      <dgm:prSet presAssocID="{DF4B44F3-12AA-4697-A858-7AFEC859FA2A}" presName="levelTx" presStyleLbl="revTx" presStyleIdx="0" presStyleCnt="0">
        <dgm:presLayoutVars>
          <dgm:chMax val="1"/>
          <dgm:bulletEnabled val="1"/>
        </dgm:presLayoutVars>
      </dgm:prSet>
      <dgm:spPr/>
      <dgm:t>
        <a:bodyPr/>
        <a:lstStyle/>
        <a:p>
          <a:endParaRPr kumimoji="1" lang="ja-JP" altLang="en-US"/>
        </a:p>
      </dgm:t>
    </dgm:pt>
    <dgm:pt modelId="{581F06EB-A3B7-450A-84EA-4F3659E6291D}" type="pres">
      <dgm:prSet presAssocID="{7BE90222-DCC2-48B1-872B-851364109493}" presName="Name8" presStyleCnt="0"/>
      <dgm:spPr/>
    </dgm:pt>
    <dgm:pt modelId="{3237BB6B-1531-4749-A959-1BC6FFFB1523}" type="pres">
      <dgm:prSet presAssocID="{7BE90222-DCC2-48B1-872B-851364109493}" presName="level" presStyleLbl="node1" presStyleIdx="2" presStyleCnt="4" custScaleY="46128" custLinFactNeighborY="-1378">
        <dgm:presLayoutVars>
          <dgm:chMax val="1"/>
          <dgm:bulletEnabled val="1"/>
        </dgm:presLayoutVars>
      </dgm:prSet>
      <dgm:spPr/>
      <dgm:t>
        <a:bodyPr/>
        <a:lstStyle/>
        <a:p>
          <a:endParaRPr kumimoji="1" lang="ja-JP" altLang="en-US"/>
        </a:p>
      </dgm:t>
    </dgm:pt>
    <dgm:pt modelId="{FFE98A00-A0A7-4208-8208-88D6DE2F7721}" type="pres">
      <dgm:prSet presAssocID="{7BE90222-DCC2-48B1-872B-851364109493}" presName="levelTx" presStyleLbl="revTx" presStyleIdx="0" presStyleCnt="0">
        <dgm:presLayoutVars>
          <dgm:chMax val="1"/>
          <dgm:bulletEnabled val="1"/>
        </dgm:presLayoutVars>
      </dgm:prSet>
      <dgm:spPr/>
      <dgm:t>
        <a:bodyPr/>
        <a:lstStyle/>
        <a:p>
          <a:endParaRPr kumimoji="1" lang="ja-JP" altLang="en-US"/>
        </a:p>
      </dgm:t>
    </dgm:pt>
    <dgm:pt modelId="{A160BB96-E6B1-4639-B40C-231653650198}" type="pres">
      <dgm:prSet presAssocID="{004E2750-0223-48E6-869E-D8A0269156B4}" presName="Name8" presStyleCnt="0"/>
      <dgm:spPr/>
    </dgm:pt>
    <dgm:pt modelId="{667436B1-D2B7-427E-82CC-B6F7CE133BC8}" type="pres">
      <dgm:prSet presAssocID="{004E2750-0223-48E6-869E-D8A0269156B4}" presName="level" presStyleLbl="node1" presStyleIdx="3" presStyleCnt="4" custScaleX="100000" custScaleY="67059" custLinFactNeighborX="-877" custLinFactNeighborY="-15938">
        <dgm:presLayoutVars>
          <dgm:chMax val="1"/>
          <dgm:bulletEnabled val="1"/>
        </dgm:presLayoutVars>
      </dgm:prSet>
      <dgm:spPr/>
      <dgm:t>
        <a:bodyPr/>
        <a:lstStyle/>
        <a:p>
          <a:endParaRPr kumimoji="1" lang="ja-JP" altLang="en-US"/>
        </a:p>
      </dgm:t>
    </dgm:pt>
    <dgm:pt modelId="{B03CBAAE-1F64-4CE2-9CC1-7C36CD01158A}" type="pres">
      <dgm:prSet presAssocID="{004E2750-0223-48E6-869E-D8A0269156B4}" presName="levelTx" presStyleLbl="revTx" presStyleIdx="0" presStyleCnt="0">
        <dgm:presLayoutVars>
          <dgm:chMax val="1"/>
          <dgm:bulletEnabled val="1"/>
        </dgm:presLayoutVars>
      </dgm:prSet>
      <dgm:spPr/>
      <dgm:t>
        <a:bodyPr/>
        <a:lstStyle/>
        <a:p>
          <a:endParaRPr kumimoji="1" lang="ja-JP" altLang="en-US"/>
        </a:p>
      </dgm:t>
    </dgm:pt>
  </dgm:ptLst>
  <dgm:cxnLst>
    <dgm:cxn modelId="{0BFDA2FC-E4DB-4C77-970B-8FCD519A40C0}" srcId="{6AEC8735-5B78-4C1D-8509-6D701F43156D}" destId="{004E2750-0223-48E6-869E-D8A0269156B4}" srcOrd="3" destOrd="0" parTransId="{83FCA755-4651-43BE-9B78-7A34C0A0A729}" sibTransId="{2199685C-4204-4F61-9091-6ED78FFCEA85}"/>
    <dgm:cxn modelId="{C7267632-BB2B-4823-AC5E-D57B4CBE841C}" type="presOf" srcId="{4FE62DFB-2E94-4504-B486-773A36E0425F}" destId="{5A988888-2952-42A2-8C61-255039376832}" srcOrd="0" destOrd="0" presId="urn:microsoft.com/office/officeart/2005/8/layout/pyramid1"/>
    <dgm:cxn modelId="{EE2C672F-1EF8-4D7B-BDF2-1B0D2A5CF6FD}" srcId="{6AEC8735-5B78-4C1D-8509-6D701F43156D}" destId="{7BE90222-DCC2-48B1-872B-851364109493}" srcOrd="2" destOrd="0" parTransId="{96FB427B-B8DB-4F73-BDB5-9DEEB457FCFF}" sibTransId="{168B35ED-1DDD-43AC-BBA8-C85FD2F4DC97}"/>
    <dgm:cxn modelId="{34C7FAAF-C5B2-43D9-A90A-ED33E5859ED1}" type="presOf" srcId="{004E2750-0223-48E6-869E-D8A0269156B4}" destId="{B03CBAAE-1F64-4CE2-9CC1-7C36CD01158A}" srcOrd="1" destOrd="0" presId="urn:microsoft.com/office/officeart/2005/8/layout/pyramid1"/>
    <dgm:cxn modelId="{3B1D6844-6490-44D9-8840-820A4F1D3272}" type="presOf" srcId="{4FE62DFB-2E94-4504-B486-773A36E0425F}" destId="{0392C530-2464-4FA1-8BD9-FB35C1687D72}" srcOrd="1" destOrd="0" presId="urn:microsoft.com/office/officeart/2005/8/layout/pyramid1"/>
    <dgm:cxn modelId="{1F4983BB-EE79-4EA4-8F65-12FC1409155F}" srcId="{6AEC8735-5B78-4C1D-8509-6D701F43156D}" destId="{4FE62DFB-2E94-4504-B486-773A36E0425F}" srcOrd="0" destOrd="0" parTransId="{1E03CEA8-F9B3-458E-9B2E-FEDCE53896E2}" sibTransId="{C392C076-6882-4347-8716-023A49419E53}"/>
    <dgm:cxn modelId="{B3F6AE03-414A-4FA2-BC8C-28032879F0AB}" type="presOf" srcId="{DF4B44F3-12AA-4697-A858-7AFEC859FA2A}" destId="{059FBE31-6A76-498B-892A-80718ACEBC91}" srcOrd="0" destOrd="0" presId="urn:microsoft.com/office/officeart/2005/8/layout/pyramid1"/>
    <dgm:cxn modelId="{880CA61C-1F54-41E7-AACD-DA031CD357BB}" type="presOf" srcId="{7BE90222-DCC2-48B1-872B-851364109493}" destId="{FFE98A00-A0A7-4208-8208-88D6DE2F7721}" srcOrd="1" destOrd="0" presId="urn:microsoft.com/office/officeart/2005/8/layout/pyramid1"/>
    <dgm:cxn modelId="{27DD3309-5112-4482-9E2B-FFBB0FCEF9D5}" type="presOf" srcId="{7BE90222-DCC2-48B1-872B-851364109493}" destId="{3237BB6B-1531-4749-A959-1BC6FFFB1523}" srcOrd="0" destOrd="0" presId="urn:microsoft.com/office/officeart/2005/8/layout/pyramid1"/>
    <dgm:cxn modelId="{48425051-B3DF-47B2-939E-0B15089F4C88}" type="presOf" srcId="{DF4B44F3-12AA-4697-A858-7AFEC859FA2A}" destId="{C8C73FF9-625D-4E58-9EFF-C39E9CDD4B21}" srcOrd="1" destOrd="0" presId="urn:microsoft.com/office/officeart/2005/8/layout/pyramid1"/>
    <dgm:cxn modelId="{4CA33E4B-51DF-4914-84CC-A1BA4B9CFCCA}" type="presOf" srcId="{004E2750-0223-48E6-869E-D8A0269156B4}" destId="{667436B1-D2B7-427E-82CC-B6F7CE133BC8}" srcOrd="0" destOrd="0" presId="urn:microsoft.com/office/officeart/2005/8/layout/pyramid1"/>
    <dgm:cxn modelId="{7C615E3E-1512-4DA1-A688-A6510873FD91}" type="presOf" srcId="{6AEC8735-5B78-4C1D-8509-6D701F43156D}" destId="{BE53800B-834F-4D5C-9018-E1925D63D01E}" srcOrd="0" destOrd="0" presId="urn:microsoft.com/office/officeart/2005/8/layout/pyramid1"/>
    <dgm:cxn modelId="{1306F3D3-FEFD-41C7-86D8-38C4CD48B2FA}" srcId="{6AEC8735-5B78-4C1D-8509-6D701F43156D}" destId="{DF4B44F3-12AA-4697-A858-7AFEC859FA2A}" srcOrd="1" destOrd="0" parTransId="{3604E32E-E742-419C-9A1D-9200CF55408D}" sibTransId="{9F8F50AF-7200-40B5-AD3B-86E971CF50E8}"/>
    <dgm:cxn modelId="{1FF4DF38-69A2-49F3-A1A3-16AF779260DD}" type="presParOf" srcId="{BE53800B-834F-4D5C-9018-E1925D63D01E}" destId="{3D92E421-E947-4556-A77A-32BAE04E9942}" srcOrd="0" destOrd="0" presId="urn:microsoft.com/office/officeart/2005/8/layout/pyramid1"/>
    <dgm:cxn modelId="{45A8A711-275B-4E29-815D-3CA27F4C8F69}" type="presParOf" srcId="{3D92E421-E947-4556-A77A-32BAE04E9942}" destId="{5A988888-2952-42A2-8C61-255039376832}" srcOrd="0" destOrd="0" presId="urn:microsoft.com/office/officeart/2005/8/layout/pyramid1"/>
    <dgm:cxn modelId="{A3122AF3-CED2-484B-8D52-0469996FA71F}" type="presParOf" srcId="{3D92E421-E947-4556-A77A-32BAE04E9942}" destId="{0392C530-2464-4FA1-8BD9-FB35C1687D72}" srcOrd="1" destOrd="0" presId="urn:microsoft.com/office/officeart/2005/8/layout/pyramid1"/>
    <dgm:cxn modelId="{8030A7E0-C483-407E-A25E-2FC4871A7EBD}" type="presParOf" srcId="{BE53800B-834F-4D5C-9018-E1925D63D01E}" destId="{56867F1D-FB41-495C-BA52-AA004DB24511}" srcOrd="1" destOrd="0" presId="urn:microsoft.com/office/officeart/2005/8/layout/pyramid1"/>
    <dgm:cxn modelId="{7BEC3C9C-CA3A-4D9D-82F9-968DF82E039C}" type="presParOf" srcId="{56867F1D-FB41-495C-BA52-AA004DB24511}" destId="{059FBE31-6A76-498B-892A-80718ACEBC91}" srcOrd="0" destOrd="0" presId="urn:microsoft.com/office/officeart/2005/8/layout/pyramid1"/>
    <dgm:cxn modelId="{A42EC925-31B5-4C78-914E-B7E2B7F2F147}" type="presParOf" srcId="{56867F1D-FB41-495C-BA52-AA004DB24511}" destId="{C8C73FF9-625D-4E58-9EFF-C39E9CDD4B21}" srcOrd="1" destOrd="0" presId="urn:microsoft.com/office/officeart/2005/8/layout/pyramid1"/>
    <dgm:cxn modelId="{823A4F86-0C8A-4927-8CF5-297540FFF78D}" type="presParOf" srcId="{BE53800B-834F-4D5C-9018-E1925D63D01E}" destId="{581F06EB-A3B7-450A-84EA-4F3659E6291D}" srcOrd="2" destOrd="0" presId="urn:microsoft.com/office/officeart/2005/8/layout/pyramid1"/>
    <dgm:cxn modelId="{C1E0665E-2977-424F-8DAF-8F438E2E3C2D}" type="presParOf" srcId="{581F06EB-A3B7-450A-84EA-4F3659E6291D}" destId="{3237BB6B-1531-4749-A959-1BC6FFFB1523}" srcOrd="0" destOrd="0" presId="urn:microsoft.com/office/officeart/2005/8/layout/pyramid1"/>
    <dgm:cxn modelId="{83F15A32-96A3-4C3B-91E5-0887660C92B3}" type="presParOf" srcId="{581F06EB-A3B7-450A-84EA-4F3659E6291D}" destId="{FFE98A00-A0A7-4208-8208-88D6DE2F7721}" srcOrd="1" destOrd="0" presId="urn:microsoft.com/office/officeart/2005/8/layout/pyramid1"/>
    <dgm:cxn modelId="{BCC8AE82-AACC-456A-868C-2BF65882197A}" type="presParOf" srcId="{BE53800B-834F-4D5C-9018-E1925D63D01E}" destId="{A160BB96-E6B1-4639-B40C-231653650198}" srcOrd="3" destOrd="0" presId="urn:microsoft.com/office/officeart/2005/8/layout/pyramid1"/>
    <dgm:cxn modelId="{4C6EC73F-CCAC-4728-8247-C25339AF3902}" type="presParOf" srcId="{A160BB96-E6B1-4639-B40C-231653650198}" destId="{667436B1-D2B7-427E-82CC-B6F7CE133BC8}" srcOrd="0" destOrd="0" presId="urn:microsoft.com/office/officeart/2005/8/layout/pyramid1"/>
    <dgm:cxn modelId="{DC05B483-C7F5-4714-89BE-CD8BBB5A2830}" type="presParOf" srcId="{A160BB96-E6B1-4639-B40C-231653650198}" destId="{B03CBAAE-1F64-4CE2-9CC1-7C36CD01158A}" srcOrd="1" destOrd="0" presId="urn:microsoft.com/office/officeart/2005/8/layout/pyramid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988888-2952-42A2-8C61-255039376832}">
      <dsp:nvSpPr>
        <dsp:cNvPr id="0" name=""/>
        <dsp:cNvSpPr/>
      </dsp:nvSpPr>
      <dsp:spPr>
        <a:xfrm>
          <a:off x="2558114" y="0"/>
          <a:ext cx="1904072" cy="1040953"/>
        </a:xfrm>
        <a:prstGeom prst="trapezoid">
          <a:avLst>
            <a:gd name="adj" fmla="val 91458"/>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kumimoji="1" lang="ja-JP" altLang="en-US" sz="2000" kern="1200" dirty="0"/>
        </a:p>
      </dsp:txBody>
      <dsp:txXfrm>
        <a:off x="2558114" y="0"/>
        <a:ext cx="1904072" cy="1040953"/>
      </dsp:txXfrm>
    </dsp:sp>
    <dsp:sp modelId="{059FBE31-6A76-498B-892A-80718ACEBC91}">
      <dsp:nvSpPr>
        <dsp:cNvPr id="0" name=""/>
        <dsp:cNvSpPr/>
      </dsp:nvSpPr>
      <dsp:spPr>
        <a:xfrm>
          <a:off x="2136913" y="1012508"/>
          <a:ext cx="2746475" cy="460540"/>
        </a:xfrm>
        <a:prstGeom prst="trapezoid">
          <a:avLst>
            <a:gd name="adj" fmla="val 91458"/>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kumimoji="1" lang="ja-JP" altLang="en-US" sz="2000" kern="1200" dirty="0"/>
        </a:p>
      </dsp:txBody>
      <dsp:txXfrm>
        <a:off x="2617546" y="1012508"/>
        <a:ext cx="1785209" cy="460540"/>
      </dsp:txXfrm>
    </dsp:sp>
    <dsp:sp modelId="{3237BB6B-1531-4749-A959-1BC6FFFB1523}">
      <dsp:nvSpPr>
        <dsp:cNvPr id="0" name=""/>
        <dsp:cNvSpPr/>
      </dsp:nvSpPr>
      <dsp:spPr>
        <a:xfrm>
          <a:off x="1266039" y="1473048"/>
          <a:ext cx="4488222" cy="952210"/>
        </a:xfrm>
        <a:prstGeom prst="trapezoid">
          <a:avLst>
            <a:gd name="adj" fmla="val 91458"/>
          </a:avLst>
        </a:prstGeom>
        <a:solidFill>
          <a:schemeClr val="bg1">
            <a:lumMod val="8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kumimoji="1" lang="ja-JP" altLang="en-US" sz="2000" kern="1200" dirty="0"/>
        </a:p>
      </dsp:txBody>
      <dsp:txXfrm>
        <a:off x="2051478" y="1473048"/>
        <a:ext cx="2917344" cy="952210"/>
      </dsp:txXfrm>
    </dsp:sp>
    <dsp:sp modelId="{667436B1-D2B7-427E-82CC-B6F7CE133BC8}">
      <dsp:nvSpPr>
        <dsp:cNvPr id="0" name=""/>
        <dsp:cNvSpPr/>
      </dsp:nvSpPr>
      <dsp:spPr>
        <a:xfrm>
          <a:off x="0" y="2124700"/>
          <a:ext cx="7020302" cy="1384284"/>
        </a:xfrm>
        <a:prstGeom prst="trapezoid">
          <a:avLst>
            <a:gd name="adj" fmla="val 91458"/>
          </a:avLst>
        </a:prstGeom>
        <a:solidFill>
          <a:schemeClr val="accent5">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kumimoji="1" lang="ja-JP" altLang="en-US" sz="2000" kern="1200" dirty="0"/>
        </a:p>
      </dsp:txBody>
      <dsp:txXfrm>
        <a:off x="1228552" y="2124700"/>
        <a:ext cx="4563196" cy="138428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10403F59-702C-4DDE-985A-3469AC0DBF04}" type="datetimeFigureOut">
              <a:rPr kumimoji="1" lang="ja-JP" altLang="en-US" smtClean="0"/>
              <a:pPr/>
              <a:t>2014/11/7</a:t>
            </a:fld>
            <a:endParaRPr kumimoji="1" lang="ja-JP" altLang="en-US"/>
          </a:p>
        </p:txBody>
      </p:sp>
      <p:sp>
        <p:nvSpPr>
          <p:cNvPr id="4" name="フッター プレースホルダ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A8382844-F7A9-49BD-A170-10D7A0C46C62}" type="slidenum">
              <a:rPr kumimoji="1" lang="ja-JP" altLang="en-US" smtClean="0"/>
              <a:pPr/>
              <a:t>‹#›</a:t>
            </a:fld>
            <a:endParaRPr kumimoji="1" lang="ja-JP" altLang="en-US"/>
          </a:p>
        </p:txBody>
      </p:sp>
    </p:spTree>
    <p:extLst>
      <p:ext uri="{BB962C8B-B14F-4D97-AF65-F5344CB8AC3E}">
        <p14:creationId xmlns:p14="http://schemas.microsoft.com/office/powerpoint/2010/main" xmlns="" val="958816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6038" y="0"/>
            <a:ext cx="2949575" cy="496888"/>
          </a:xfrm>
          <a:prstGeom prst="rect">
            <a:avLst/>
          </a:prstGeom>
        </p:spPr>
        <p:txBody>
          <a:bodyPr vert="horz" lIns="91440" tIns="45720" rIns="91440" bIns="45720" rtlCol="0"/>
          <a:lstStyle>
            <a:lvl1pPr algn="r">
              <a:defRPr sz="1200"/>
            </a:lvl1pPr>
          </a:lstStyle>
          <a:p>
            <a:fld id="{4BA0B854-E289-4107-997F-ACCC2D3BCBB7}" type="datetimeFigureOut">
              <a:rPr lang="ko-KR" altLang="en-US" smtClean="0"/>
              <a:pPr/>
              <a:t>2014-11-07</a:t>
            </a:fld>
            <a:endParaRPr lang="ko-KR" altLang="en-US"/>
          </a:p>
        </p:txBody>
      </p:sp>
      <p:sp>
        <p:nvSpPr>
          <p:cNvPr id="4" name="슬라이드 이미지 개체 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1038" y="4721225"/>
            <a:ext cx="5445125" cy="447198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6038" y="9440863"/>
            <a:ext cx="2949575" cy="496887"/>
          </a:xfrm>
          <a:prstGeom prst="rect">
            <a:avLst/>
          </a:prstGeom>
        </p:spPr>
        <p:txBody>
          <a:bodyPr vert="horz" lIns="91440" tIns="45720" rIns="91440" bIns="45720" rtlCol="0" anchor="b"/>
          <a:lstStyle>
            <a:lvl1pPr algn="r">
              <a:defRPr sz="1200"/>
            </a:lvl1pPr>
          </a:lstStyle>
          <a:p>
            <a:fld id="{3FA20C30-B6A6-4FD6-8A20-AC3DC5B931FA}"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CB596CB2-A710-479B-8662-C56433C1305C}" type="datetime1">
              <a:rPr kumimoji="1" lang="ja-JP" altLang="en-US" smtClean="0"/>
              <a:pPr/>
              <a:t>2014/11/7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14D51A19-2489-44A8-9EC2-8FE95D7728B3}" type="datetime1">
              <a:rPr kumimoji="1" lang="ja-JP" altLang="en-US" smtClean="0"/>
              <a:pPr/>
              <a:t>2014/11/7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FF56C497-0F6F-459C-943F-5D844E0BE5BF}" type="datetime1">
              <a:rPr kumimoji="1" lang="ja-JP" altLang="en-US" smtClean="0"/>
              <a:pPr/>
              <a:t>2014/11/7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B3FC849B-9EF3-4614-AAD7-A03633B347B6}" type="datetime1">
              <a:rPr kumimoji="1" lang="ja-JP" altLang="en-US" smtClean="0"/>
              <a:pPr/>
              <a:t>2014/11/7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65BEF826-9BD1-4972-BA96-AF6C41F05BBC}" type="datetime1">
              <a:rPr kumimoji="1" lang="ja-JP" altLang="en-US" smtClean="0"/>
              <a:pPr/>
              <a:t>2014/11/7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F3C2C21F-B92B-4E37-AD94-95069E771418}" type="datetime1">
              <a:rPr kumimoji="1" lang="ja-JP" altLang="en-US" smtClean="0"/>
              <a:pPr/>
              <a:t>2014/11/7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17266C4A-27B9-4AB2-B42A-46AF24B474C9}" type="datetime1">
              <a:rPr kumimoji="1" lang="ja-JP" altLang="en-US" smtClean="0"/>
              <a:pPr/>
              <a:t>2014/11/7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FD79BDE8-7130-49EB-9C26-BF5CACBB1268}" type="datetime1">
              <a:rPr kumimoji="1" lang="ja-JP" altLang="en-US" smtClean="0"/>
              <a:pPr/>
              <a:t>2014/11/7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4B6069E5-9C60-499B-ADCC-FC9D524F22A0}" type="datetime1">
              <a:rPr kumimoji="1" lang="ja-JP" altLang="en-US" smtClean="0"/>
              <a:pPr/>
              <a:t>2014/11/7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2D8E25D6-0828-4B20-8B06-226AD20AB8A6}" type="datetime1">
              <a:rPr kumimoji="1" lang="ja-JP" altLang="en-US" smtClean="0"/>
              <a:pPr/>
              <a:t>2014/11/7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438EDBAF-55DE-4653-9252-621748A1DE31}" type="datetime1">
              <a:rPr kumimoji="1" lang="ja-JP" altLang="en-US" smtClean="0"/>
              <a:pPr/>
              <a:t>2014/11/7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5DB0139-FBE2-4A21-B120-83569100F09F}"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4CD42D-3BE7-4F43-B2DE-788853187FE5}" type="datetime1">
              <a:rPr kumimoji="1" lang="ja-JP" altLang="en-US" smtClean="0"/>
              <a:pPr/>
              <a:t>2014/11/7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DB0139-FBE2-4A21-B120-83569100F09F}"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PowerPoint_____1.sl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hyperlink" Target="http://jpdic.naver.com/entry/jk/JK000000068950.nh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jpdic.naver.com/entry/jk/JK000000003572.nhn"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11560" y="1268760"/>
            <a:ext cx="7772400" cy="1470025"/>
          </a:xfrm>
        </p:spPr>
        <p:txBody>
          <a:bodyPr>
            <a:normAutofit fontScale="90000"/>
          </a:bodyPr>
          <a:lstStyle/>
          <a:p>
            <a:r>
              <a:rPr lang="en-US" altLang="ko-KR" b="1" dirty="0" smtClean="0"/>
              <a:t>“Welfare Village Building” project</a:t>
            </a:r>
            <a:r>
              <a:rPr kumimoji="1" lang="en-US" altLang="ja-JP" dirty="0" smtClean="0"/>
              <a:t/>
            </a:r>
            <a:br>
              <a:rPr kumimoji="1" lang="en-US" altLang="ja-JP" dirty="0" smtClean="0"/>
            </a:br>
            <a:r>
              <a:rPr kumimoji="1" lang="en-US" altLang="ja-JP" dirty="0" smtClean="0"/>
              <a:t/>
            </a:r>
            <a:br>
              <a:rPr kumimoji="1" lang="en-US" altLang="ja-JP" dirty="0" smtClean="0"/>
            </a:br>
            <a:r>
              <a:rPr kumimoji="1" lang="en-US" altLang="ja-JP" sz="4000" dirty="0" smtClean="0">
                <a:solidFill>
                  <a:schemeClr val="tx2">
                    <a:lumMod val="50000"/>
                  </a:schemeClr>
                </a:solidFill>
              </a:rPr>
              <a:t>Cooperation among </a:t>
            </a:r>
            <a:br>
              <a:rPr kumimoji="1" lang="en-US" altLang="ja-JP" sz="4000" dirty="0" smtClean="0">
                <a:solidFill>
                  <a:schemeClr val="tx2">
                    <a:lumMod val="50000"/>
                  </a:schemeClr>
                </a:solidFill>
              </a:rPr>
            </a:br>
            <a:r>
              <a:rPr lang="en-US" altLang="ja-JP" sz="4000" dirty="0" smtClean="0">
                <a:solidFill>
                  <a:schemeClr val="tx2">
                    <a:lumMod val="50000"/>
                  </a:schemeClr>
                </a:solidFill>
              </a:rPr>
              <a:t>Consumer retail </a:t>
            </a:r>
            <a:r>
              <a:rPr lang="en-US" altLang="ja-JP" sz="4000" dirty="0" smtClean="0">
                <a:solidFill>
                  <a:schemeClr val="tx2">
                    <a:lumMod val="50000"/>
                  </a:schemeClr>
                </a:solidFill>
              </a:rPr>
              <a:t>coop and </a:t>
            </a:r>
            <a:r>
              <a:rPr lang="en-US" altLang="ja-JP" sz="4000" dirty="0" smtClean="0">
                <a:solidFill>
                  <a:schemeClr val="tx2">
                    <a:lumMod val="50000"/>
                  </a:schemeClr>
                </a:solidFill>
              </a:rPr>
              <a:t/>
            </a:r>
            <a:br>
              <a:rPr lang="en-US" altLang="ja-JP" sz="4000" dirty="0" smtClean="0">
                <a:solidFill>
                  <a:schemeClr val="tx2">
                    <a:lumMod val="50000"/>
                  </a:schemeClr>
                </a:solidFill>
              </a:rPr>
            </a:br>
            <a:r>
              <a:rPr lang="en-US" altLang="ja-JP" sz="4000" dirty="0" smtClean="0">
                <a:solidFill>
                  <a:schemeClr val="tx2">
                    <a:lumMod val="50000"/>
                  </a:schemeClr>
                </a:solidFill>
              </a:rPr>
              <a:t>Health and Welfare coop</a:t>
            </a:r>
            <a:endParaRPr kumimoji="1" lang="ja-JP" altLang="en-US" sz="4000" dirty="0">
              <a:solidFill>
                <a:schemeClr val="tx2">
                  <a:lumMod val="50000"/>
                </a:schemeClr>
              </a:solidFill>
              <a:latin typeface="HGP創英ﾌﾟﾚｾﾞﾝｽEB" pitchFamily="18" charset="-128"/>
              <a:ea typeface="HGP創英ﾌﾟﾚｾﾞﾝｽEB" pitchFamily="18" charset="-128"/>
            </a:endParaRPr>
          </a:p>
        </p:txBody>
      </p:sp>
      <p:pic>
        <p:nvPicPr>
          <p:cNvPr id="4" name="Picture 5" descr="ＩＣＡマーク（ＪＰＥＧ）軽バージョン"/>
          <p:cNvPicPr>
            <a:picLocks noChangeAspect="1" noChangeArrowheads="1"/>
          </p:cNvPicPr>
          <p:nvPr/>
        </p:nvPicPr>
        <p:blipFill>
          <a:blip r:embed="rId2" cstate="print"/>
          <a:srcRect/>
          <a:stretch>
            <a:fillRect/>
          </a:stretch>
        </p:blipFill>
        <p:spPr bwMode="auto">
          <a:xfrm>
            <a:off x="6156176" y="3933056"/>
            <a:ext cx="2673499" cy="2591569"/>
          </a:xfrm>
          <a:prstGeom prst="rect">
            <a:avLst/>
          </a:prstGeom>
          <a:noFill/>
          <a:ln w="9525">
            <a:noFill/>
            <a:miter lim="800000"/>
            <a:headEnd/>
            <a:tailEnd/>
          </a:ln>
        </p:spPr>
      </p:pic>
      <p:sp>
        <p:nvSpPr>
          <p:cNvPr id="3" name="サブタイトル 2"/>
          <p:cNvSpPr>
            <a:spLocks noGrp="1"/>
          </p:cNvSpPr>
          <p:nvPr>
            <p:ph type="subTitle" idx="1"/>
          </p:nvPr>
        </p:nvSpPr>
        <p:spPr>
          <a:xfrm>
            <a:off x="971600" y="4149080"/>
            <a:ext cx="6832848" cy="1752600"/>
          </a:xfrm>
        </p:spPr>
        <p:txBody>
          <a:bodyPr>
            <a:normAutofit/>
          </a:bodyPr>
          <a:lstStyle/>
          <a:p>
            <a:r>
              <a:rPr lang="en-US" altLang="ko-KR" sz="2400" dirty="0" smtClean="0">
                <a:solidFill>
                  <a:schemeClr val="accent1">
                    <a:lumMod val="50000"/>
                  </a:schemeClr>
                </a:solidFill>
              </a:rPr>
              <a:t>Tokyo Consumer Cooperative Union</a:t>
            </a:r>
          </a:p>
          <a:p>
            <a:r>
              <a:rPr lang="en-US" altLang="ko-KR" sz="2400" dirty="0" smtClean="0">
                <a:solidFill>
                  <a:schemeClr val="accent1">
                    <a:lumMod val="50000"/>
                  </a:schemeClr>
                </a:solidFill>
              </a:rPr>
              <a:t>Head of Welfare Committee</a:t>
            </a:r>
          </a:p>
          <a:p>
            <a:r>
              <a:rPr lang="en-US" altLang="ko-KR" sz="2400" dirty="0" smtClean="0">
                <a:solidFill>
                  <a:schemeClr val="accent1">
                    <a:lumMod val="50000"/>
                  </a:schemeClr>
                </a:solidFill>
              </a:rPr>
              <a:t>Yoshioka Takashi (</a:t>
            </a:r>
            <a:r>
              <a:rPr lang="ja-JP" altLang="en-US" sz="2400" dirty="0" smtClean="0">
                <a:solidFill>
                  <a:schemeClr val="accent1">
                    <a:lumMod val="50000"/>
                  </a:schemeClr>
                </a:solidFill>
              </a:rPr>
              <a:t>吉岡尚志</a:t>
            </a:r>
            <a:r>
              <a:rPr lang="en-US" altLang="ja-JP" sz="2400" dirty="0" smtClean="0">
                <a:solidFill>
                  <a:schemeClr val="accent1">
                    <a:lumMod val="50000"/>
                  </a:schemeClr>
                </a:solidFill>
              </a:rPr>
              <a:t>)</a:t>
            </a:r>
            <a:endParaRPr kumimoji="1" lang="ja-JP" altLang="en-US" sz="2400" dirty="0">
              <a:solidFill>
                <a:schemeClr val="accent1">
                  <a:lumMod val="50000"/>
                </a:schemeClr>
              </a:solidFill>
            </a:endParaRPr>
          </a:p>
        </p:txBody>
      </p:sp>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1</a:t>
            </a:fld>
            <a:endParaRPr kumimoji="1" lang="ja-JP"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rmAutofit fontScale="90000"/>
          </a:bodyPr>
          <a:lstStyle/>
          <a:p>
            <a:r>
              <a:rPr kumimoji="1" lang="en-US" altLang="ja-JP" sz="4000" b="1" dirty="0" smtClean="0"/>
              <a:t>Coops’ welfare program: </a:t>
            </a:r>
            <a:br>
              <a:rPr kumimoji="1" lang="en-US" altLang="ja-JP" sz="4000" b="1" dirty="0" smtClean="0"/>
            </a:br>
            <a:r>
              <a:rPr lang="en-US" altLang="ja-JP" sz="4000" dirty="0" smtClean="0"/>
              <a:t>the basis of “Welfare Village Building”</a:t>
            </a:r>
            <a:endParaRPr kumimoji="1" lang="ja-JP" altLang="en-US" sz="3600" dirty="0"/>
          </a:p>
        </p:txBody>
      </p:sp>
      <p:graphicFrame>
        <p:nvGraphicFramePr>
          <p:cNvPr id="9" name="コンテンツ プレースホルダ 8"/>
          <p:cNvGraphicFramePr>
            <a:graphicFrameLocks noGrp="1"/>
          </p:cNvGraphicFramePr>
          <p:nvPr>
            <p:ph idx="1"/>
            <p:extLst>
              <p:ext uri="{D42A27DB-BD31-4B8C-83A1-F6EECF244321}">
                <p14:modId xmlns:p14="http://schemas.microsoft.com/office/powerpoint/2010/main" xmlns="" val="2526328813"/>
              </p:ext>
            </p:extLst>
          </p:nvPr>
        </p:nvGraphicFramePr>
        <p:xfrm>
          <a:off x="1285852" y="1785924"/>
          <a:ext cx="6429420" cy="4222977"/>
        </p:xfrm>
        <a:graphic>
          <a:graphicData uri="http://schemas.openxmlformats.org/drawingml/2006/table">
            <a:tbl>
              <a:tblPr firstRow="1" bandRow="1">
                <a:tableStyleId>{5C22544A-7EE6-4342-B048-85BDC9FD1C3A}</a:tableStyleId>
              </a:tblPr>
              <a:tblGrid>
                <a:gridCol w="2500330"/>
                <a:gridCol w="785818"/>
                <a:gridCol w="785818"/>
                <a:gridCol w="785818"/>
                <a:gridCol w="785818"/>
                <a:gridCol w="785818"/>
              </a:tblGrid>
              <a:tr h="469075">
                <a:tc>
                  <a:txBody>
                    <a:bodyPr/>
                    <a:lstStyle/>
                    <a:p>
                      <a:pPr algn="l" fontAlgn="ctr"/>
                      <a:r>
                        <a:rPr lang="ja-JP" altLang="en-US" sz="1200" b="0" i="0" u="none" strike="noStrike" dirty="0">
                          <a:latin typeface="+mn-lt"/>
                        </a:rPr>
                        <a:t>　</a:t>
                      </a:r>
                    </a:p>
                  </a:txBody>
                  <a:tcPr marL="0" marR="0" marT="0" marB="0"/>
                </a:tc>
                <a:tc>
                  <a:txBody>
                    <a:bodyPr/>
                    <a:lstStyle/>
                    <a:p>
                      <a:pPr algn="ctr" fontAlgn="ctr"/>
                      <a:r>
                        <a:rPr lang="en-US" altLang="ko-KR" sz="1200" b="0" i="0" u="none" strike="noStrike" dirty="0" smtClean="0">
                          <a:latin typeface="+mn-lt"/>
                        </a:rPr>
                        <a:t>Healthcare</a:t>
                      </a:r>
                      <a:r>
                        <a:rPr lang="en-US" altLang="ko-KR" sz="1200" b="0" i="0" u="none" strike="noStrike" baseline="0" dirty="0" smtClean="0">
                          <a:latin typeface="+mn-lt"/>
                        </a:rPr>
                        <a:t> coops</a:t>
                      </a:r>
                      <a:endParaRPr lang="ja-JP" altLang="en-US" sz="1200" b="0" i="0" u="none" strike="noStrike" dirty="0">
                        <a:latin typeface="+mn-lt"/>
                      </a:endParaRPr>
                    </a:p>
                  </a:txBody>
                  <a:tcPr marL="0" marR="0" marT="0" marB="0" anchor="ctr"/>
                </a:tc>
                <a:tc>
                  <a:txBody>
                    <a:bodyPr/>
                    <a:lstStyle/>
                    <a:p>
                      <a:pPr algn="ctr" fontAlgn="ctr"/>
                      <a:r>
                        <a:rPr lang="en-US" altLang="ko-KR" sz="1200" b="0" i="0" u="none" strike="noStrike" dirty="0" smtClean="0">
                          <a:latin typeface="+mn-lt"/>
                        </a:rPr>
                        <a:t>Local consumer coops</a:t>
                      </a:r>
                      <a:endParaRPr lang="ja-JP" altLang="en-US" sz="1200" b="0" i="0" u="none" strike="noStrike" dirty="0">
                        <a:latin typeface="+mn-lt"/>
                      </a:endParaRPr>
                    </a:p>
                  </a:txBody>
                  <a:tcPr marL="0" marR="0" marT="0" marB="0" anchor="ctr"/>
                </a:tc>
                <a:tc>
                  <a:txBody>
                    <a:bodyPr/>
                    <a:lstStyle/>
                    <a:p>
                      <a:pPr algn="ctr" fontAlgn="ctr"/>
                      <a:r>
                        <a:rPr lang="en-US" altLang="ko-KR" sz="1200" b="0" i="0" u="none" strike="noStrike" dirty="0" smtClean="0">
                          <a:latin typeface="+mn-lt"/>
                        </a:rPr>
                        <a:t>Extra consumer coop </a:t>
                      </a:r>
                      <a:endParaRPr lang="ja-JP" altLang="en-US" sz="1200" b="0" i="0" u="none" strike="noStrike" dirty="0">
                        <a:latin typeface="+mn-lt"/>
                      </a:endParaRPr>
                    </a:p>
                  </a:txBody>
                  <a:tcPr marL="0" marR="0" marT="0" marB="0" anchor="ctr"/>
                </a:tc>
                <a:tc>
                  <a:txBody>
                    <a:bodyPr/>
                    <a:lstStyle/>
                    <a:p>
                      <a:pPr algn="ctr" fontAlgn="ctr"/>
                      <a:r>
                        <a:rPr lang="en-US" altLang="ko-KR" sz="1200" b="0" i="0" u="none" strike="noStrike" baseline="0" dirty="0" smtClean="0">
                          <a:latin typeface="+mn-lt"/>
                        </a:rPr>
                        <a:t>NPO, social welfare corporations</a:t>
                      </a:r>
                      <a:endParaRPr lang="ja-JP" altLang="en-US" sz="1200" b="0" i="0" u="none" strike="noStrike" dirty="0">
                        <a:latin typeface="+mn-lt"/>
                      </a:endParaRPr>
                    </a:p>
                  </a:txBody>
                  <a:tcPr marL="0" marR="0" marT="0" marB="0" anchor="ctr"/>
                </a:tc>
                <a:tc>
                  <a:txBody>
                    <a:bodyPr/>
                    <a:lstStyle/>
                    <a:p>
                      <a:pPr algn="ctr" fontAlgn="ctr"/>
                      <a:r>
                        <a:rPr lang="en-US" altLang="ko-KR" sz="1200" b="0" i="0" u="none" strike="noStrike" dirty="0" smtClean="0">
                          <a:latin typeface="+mn-lt"/>
                        </a:rPr>
                        <a:t>Total</a:t>
                      </a:r>
                      <a:r>
                        <a:rPr lang="en-US" altLang="ko-KR" sz="1200" b="0" i="0" u="none" strike="noStrike" baseline="0" dirty="0" smtClean="0">
                          <a:latin typeface="+mn-lt"/>
                        </a:rPr>
                        <a:t> </a:t>
                      </a:r>
                      <a:endParaRPr lang="ja-JP" altLang="en-US" sz="1200" b="0" i="0" u="none" strike="noStrike" dirty="0">
                        <a:latin typeface="+mn-lt"/>
                      </a:endParaRPr>
                    </a:p>
                  </a:txBody>
                  <a:tcPr marL="0" marR="0" marT="0" marB="0" anchor="ctr"/>
                </a:tc>
              </a:tr>
              <a:tr h="241211">
                <a:tc>
                  <a:txBody>
                    <a:bodyPr/>
                    <a:lstStyle/>
                    <a:p>
                      <a:pPr algn="l" fontAlgn="ctr"/>
                      <a:r>
                        <a:rPr lang="en-US" altLang="ko-KR" sz="1200" b="0" i="0" u="none" strike="noStrike" dirty="0" smtClean="0">
                          <a:latin typeface="+mn-lt"/>
                        </a:rPr>
                        <a:t>Home c</a:t>
                      </a:r>
                      <a:r>
                        <a:rPr lang="en-US" altLang="ko-KR" sz="1200" b="0" i="0" u="none" strike="noStrike" baseline="0" dirty="0" smtClean="0">
                          <a:latin typeface="+mn-lt"/>
                        </a:rPr>
                        <a:t>are station</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28</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28</a:t>
                      </a:r>
                    </a:p>
                  </a:txBody>
                  <a:tcPr marL="0" marR="0" marT="0" marB="0" anchor="ctr"/>
                </a:tc>
              </a:tr>
              <a:tr h="241211">
                <a:tc>
                  <a:txBody>
                    <a:bodyPr/>
                    <a:lstStyle/>
                    <a:p>
                      <a:pPr algn="l" fontAlgn="ctr"/>
                      <a:r>
                        <a:rPr lang="en-US" altLang="ko-KR" sz="1200" b="0" i="0" u="none" strike="noStrike" dirty="0" smtClean="0">
                          <a:latin typeface="+mn-lt"/>
                        </a:rPr>
                        <a:t>Home</a:t>
                      </a:r>
                      <a:r>
                        <a:rPr lang="en-US" altLang="ko-KR" sz="1200" b="0" i="0" u="none" strike="noStrike" baseline="0" dirty="0" smtClean="0">
                          <a:latin typeface="+mn-lt"/>
                        </a:rPr>
                        <a:t> help</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27</a:t>
                      </a:r>
                    </a:p>
                  </a:txBody>
                  <a:tcPr marL="0" marR="0" marT="0" marB="0" anchor="ctr"/>
                </a:tc>
                <a:tc>
                  <a:txBody>
                    <a:bodyPr/>
                    <a:lstStyle/>
                    <a:p>
                      <a:pPr algn="ctr" fontAlgn="ctr"/>
                      <a:r>
                        <a:rPr lang="en-US" altLang="ja-JP" sz="1200" b="0" i="0" u="none" strike="noStrike" dirty="0">
                          <a:latin typeface="+mn-lt"/>
                        </a:rPr>
                        <a:t>15</a:t>
                      </a:r>
                    </a:p>
                  </a:txBody>
                  <a:tcPr marL="0" marR="0" marT="0" marB="0" anchor="ctr"/>
                </a:tc>
                <a:tc>
                  <a:txBody>
                    <a:bodyPr/>
                    <a:lstStyle/>
                    <a:p>
                      <a:pPr algn="ctr" fontAlgn="ctr"/>
                      <a:r>
                        <a:rPr lang="en-US" altLang="ja-JP" sz="1200" b="0" i="0" u="none" strike="noStrike">
                          <a:latin typeface="+mn-lt"/>
                        </a:rPr>
                        <a:t>13</a:t>
                      </a:r>
                    </a:p>
                  </a:txBody>
                  <a:tcPr marL="0" marR="0" marT="0" marB="0" anchor="ctr"/>
                </a:tc>
                <a:tc>
                  <a:txBody>
                    <a:bodyPr/>
                    <a:lstStyle/>
                    <a:p>
                      <a:pPr algn="ctr" fontAlgn="ctr"/>
                      <a:r>
                        <a:rPr lang="en-US" altLang="ja-JP" sz="1200" b="0" i="0" u="none" strike="noStrike" dirty="0">
                          <a:latin typeface="+mn-lt"/>
                        </a:rPr>
                        <a:t>28</a:t>
                      </a:r>
                    </a:p>
                  </a:txBody>
                  <a:tcPr marL="0" marR="0" marT="0" marB="0" anchor="ctr"/>
                </a:tc>
                <a:tc>
                  <a:txBody>
                    <a:bodyPr/>
                    <a:lstStyle/>
                    <a:p>
                      <a:pPr algn="ctr" fontAlgn="ctr"/>
                      <a:r>
                        <a:rPr lang="en-US" altLang="ja-JP" sz="1200" b="0" i="0" u="none" strike="noStrike" dirty="0">
                          <a:latin typeface="+mn-lt"/>
                        </a:rPr>
                        <a:t>83</a:t>
                      </a:r>
                    </a:p>
                  </a:txBody>
                  <a:tcPr marL="0" marR="0" marT="0" marB="0" anchor="ctr"/>
                </a:tc>
              </a:tr>
              <a:tr h="241211">
                <a:tc>
                  <a:txBody>
                    <a:bodyPr/>
                    <a:lstStyle/>
                    <a:p>
                      <a:pPr algn="l" fontAlgn="ctr"/>
                      <a:r>
                        <a:rPr lang="en-US" altLang="ko-KR" sz="1200" b="0" i="0" u="none" strike="noStrike" dirty="0" smtClean="0">
                          <a:latin typeface="+mn-lt"/>
                        </a:rPr>
                        <a:t>Daycare service</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a:latin typeface="+mn-lt"/>
                        </a:rPr>
                        <a:t>5</a:t>
                      </a:r>
                    </a:p>
                  </a:txBody>
                  <a:tcPr marL="0" marR="0" marT="0" marB="0" anchor="ctr"/>
                </a:tc>
                <a:tc>
                  <a:txBody>
                    <a:bodyPr/>
                    <a:lstStyle/>
                    <a:p>
                      <a:pPr algn="ctr" fontAlgn="ctr"/>
                      <a:r>
                        <a:rPr lang="en-US" altLang="ja-JP" sz="1200" b="0" i="0" u="none" strike="noStrike" dirty="0">
                          <a:latin typeface="+mn-lt"/>
                        </a:rPr>
                        <a:t>7</a:t>
                      </a:r>
                    </a:p>
                  </a:txBody>
                  <a:tcPr marL="0" marR="0" marT="0" marB="0" anchor="ctr"/>
                </a:tc>
                <a:tc>
                  <a:txBody>
                    <a:bodyPr/>
                    <a:lstStyle/>
                    <a:p>
                      <a:pPr algn="ctr" fontAlgn="ctr"/>
                      <a:r>
                        <a:rPr lang="en-US" altLang="ja-JP" sz="1200" b="0" i="0" u="none" strike="noStrike" dirty="0">
                          <a:latin typeface="+mn-lt"/>
                        </a:rPr>
                        <a:t>4</a:t>
                      </a:r>
                    </a:p>
                  </a:txBody>
                  <a:tcPr marL="0" marR="0" marT="0" marB="0" anchor="ctr"/>
                </a:tc>
                <a:tc>
                  <a:txBody>
                    <a:bodyPr/>
                    <a:lstStyle/>
                    <a:p>
                      <a:pPr algn="ctr" fontAlgn="ctr"/>
                      <a:r>
                        <a:rPr lang="en-US" altLang="ja-JP" sz="1200" b="0" i="0" u="none" strike="noStrike">
                          <a:latin typeface="+mn-lt"/>
                        </a:rPr>
                        <a:t>18</a:t>
                      </a:r>
                    </a:p>
                  </a:txBody>
                  <a:tcPr marL="0" marR="0" marT="0" marB="0" anchor="ctr"/>
                </a:tc>
                <a:tc>
                  <a:txBody>
                    <a:bodyPr/>
                    <a:lstStyle/>
                    <a:p>
                      <a:pPr algn="ctr" fontAlgn="ctr"/>
                      <a:r>
                        <a:rPr lang="en-US" altLang="ja-JP" sz="1200" b="0" i="0" u="none" strike="noStrike" dirty="0">
                          <a:latin typeface="+mn-lt"/>
                        </a:rPr>
                        <a:t>34</a:t>
                      </a:r>
                    </a:p>
                  </a:txBody>
                  <a:tcPr marL="0" marR="0" marT="0" marB="0" anchor="ctr"/>
                </a:tc>
              </a:tr>
              <a:tr h="241211">
                <a:tc>
                  <a:txBody>
                    <a:bodyPr/>
                    <a:lstStyle/>
                    <a:p>
                      <a:pPr algn="l" fontAlgn="ctr"/>
                      <a:r>
                        <a:rPr lang="en-US" altLang="ko-KR" sz="1200" b="0" i="0" u="none" strike="noStrike" dirty="0" smtClean="0">
                          <a:latin typeface="+mn-lt"/>
                        </a:rPr>
                        <a:t>Mini daycare service</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a:latin typeface="+mn-lt"/>
                        </a:rPr>
                        <a:t>1</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3</a:t>
                      </a:r>
                    </a:p>
                  </a:txBody>
                  <a:tcPr marL="0" marR="0" marT="0" marB="0" anchor="ctr"/>
                </a:tc>
                <a:tc>
                  <a:txBody>
                    <a:bodyPr/>
                    <a:lstStyle/>
                    <a:p>
                      <a:pPr algn="ctr" fontAlgn="ctr"/>
                      <a:r>
                        <a:rPr lang="en-US" altLang="ja-JP" sz="1200" b="0" i="0" u="none" strike="noStrike" dirty="0">
                          <a:latin typeface="+mn-lt"/>
                        </a:rPr>
                        <a:t>4</a:t>
                      </a:r>
                    </a:p>
                  </a:txBody>
                  <a:tcPr marL="0" marR="0" marT="0" marB="0" anchor="ctr"/>
                </a:tc>
              </a:tr>
              <a:tr h="241211">
                <a:tc>
                  <a:txBody>
                    <a:bodyPr/>
                    <a:lstStyle/>
                    <a:p>
                      <a:pPr algn="l" fontAlgn="ctr"/>
                      <a:r>
                        <a:rPr lang="en-US" altLang="ko-KR" sz="1200" b="0" i="0" u="none" strike="noStrike" dirty="0" smtClean="0">
                          <a:latin typeface="+mn-lt"/>
                        </a:rPr>
                        <a:t>Home</a:t>
                      </a:r>
                      <a:r>
                        <a:rPr lang="en-US" altLang="ko-KR" sz="1200" b="0" i="0" u="none" strike="noStrike" baseline="0" dirty="0" smtClean="0">
                          <a:latin typeface="+mn-lt"/>
                        </a:rPr>
                        <a:t> help rehabilitation</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a:latin typeface="+mn-lt"/>
                        </a:rPr>
                        <a:t>8</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8</a:t>
                      </a:r>
                    </a:p>
                  </a:txBody>
                  <a:tcPr marL="0" marR="0" marT="0" marB="0" anchor="ctr"/>
                </a:tc>
              </a:tr>
              <a:tr h="241211">
                <a:tc>
                  <a:txBody>
                    <a:bodyPr/>
                    <a:lstStyle/>
                    <a:p>
                      <a:pPr algn="l" fontAlgn="ctr"/>
                      <a:r>
                        <a:rPr lang="en-US" altLang="ko-KR" sz="1200" b="0" i="0" u="none" strike="noStrike" dirty="0" smtClean="0">
                          <a:latin typeface="+mn-lt"/>
                        </a:rPr>
                        <a:t>Comprehensive regional</a:t>
                      </a:r>
                      <a:r>
                        <a:rPr lang="en-US" altLang="ko-KR" sz="1200" b="0" i="0" u="none" strike="noStrike" baseline="0" dirty="0" smtClean="0">
                          <a:latin typeface="+mn-lt"/>
                        </a:rPr>
                        <a:t> support center</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a:latin typeface="+mn-lt"/>
                        </a:rPr>
                        <a:t>3</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dirty="0">
                          <a:latin typeface="+mn-lt"/>
                        </a:rPr>
                        <a:t>2</a:t>
                      </a:r>
                    </a:p>
                  </a:txBody>
                  <a:tcPr marL="0" marR="0" marT="0" marB="0" anchor="ctr"/>
                </a:tc>
                <a:tc>
                  <a:txBody>
                    <a:bodyPr/>
                    <a:lstStyle/>
                    <a:p>
                      <a:pPr algn="ctr" fontAlgn="ctr"/>
                      <a:r>
                        <a:rPr lang="en-US" altLang="ja-JP" sz="1200" b="0" i="0" u="none" strike="noStrike" dirty="0">
                          <a:latin typeface="+mn-lt"/>
                        </a:rPr>
                        <a:t>5</a:t>
                      </a:r>
                    </a:p>
                  </a:txBody>
                  <a:tcPr marL="0" marR="0" marT="0" marB="0" anchor="ctr"/>
                </a:tc>
              </a:tr>
              <a:tr h="241211">
                <a:tc>
                  <a:txBody>
                    <a:bodyPr/>
                    <a:lstStyle/>
                    <a:p>
                      <a:pPr algn="l" fontAlgn="ctr"/>
                      <a:r>
                        <a:rPr lang="en-US" altLang="ko-KR" sz="1200" b="0" i="0" u="none" strike="noStrike" dirty="0" smtClean="0">
                          <a:latin typeface="+mn-lt"/>
                        </a:rPr>
                        <a:t>Care planning support</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47</a:t>
                      </a:r>
                    </a:p>
                  </a:txBody>
                  <a:tcPr marL="0" marR="0" marT="0" marB="0" anchor="ctr"/>
                </a:tc>
                <a:tc>
                  <a:txBody>
                    <a:bodyPr/>
                    <a:lstStyle/>
                    <a:p>
                      <a:pPr algn="ctr" fontAlgn="ctr"/>
                      <a:r>
                        <a:rPr lang="en-US" altLang="ja-JP" sz="1200" b="0" i="0" u="none" strike="noStrike" dirty="0">
                          <a:latin typeface="+mn-lt"/>
                        </a:rPr>
                        <a:t>10</a:t>
                      </a:r>
                    </a:p>
                  </a:txBody>
                  <a:tcPr marL="0" marR="0" marT="0" marB="0" anchor="ctr"/>
                </a:tc>
                <a:tc>
                  <a:txBody>
                    <a:bodyPr/>
                    <a:lstStyle/>
                    <a:p>
                      <a:pPr algn="ctr" fontAlgn="ctr"/>
                      <a:r>
                        <a:rPr lang="en-US" altLang="ja-JP" sz="1200" b="0" i="0" u="none" strike="noStrike">
                          <a:latin typeface="+mn-lt"/>
                        </a:rPr>
                        <a:t>2</a:t>
                      </a:r>
                    </a:p>
                  </a:txBody>
                  <a:tcPr marL="0" marR="0" marT="0" marB="0" anchor="ctr"/>
                </a:tc>
                <a:tc>
                  <a:txBody>
                    <a:bodyPr/>
                    <a:lstStyle/>
                    <a:p>
                      <a:pPr algn="ctr" fontAlgn="ctr"/>
                      <a:r>
                        <a:rPr lang="en-US" altLang="ja-JP" sz="1200" b="0" i="0" u="none" strike="noStrike" dirty="0">
                          <a:latin typeface="+mn-lt"/>
                        </a:rPr>
                        <a:t>14</a:t>
                      </a:r>
                    </a:p>
                  </a:txBody>
                  <a:tcPr marL="0" marR="0" marT="0" marB="0" anchor="ctr"/>
                </a:tc>
                <a:tc>
                  <a:txBody>
                    <a:bodyPr/>
                    <a:lstStyle/>
                    <a:p>
                      <a:pPr algn="ctr" fontAlgn="ctr"/>
                      <a:r>
                        <a:rPr lang="en-US" altLang="ja-JP" sz="1200" b="0" i="0" u="none" strike="noStrike" dirty="0">
                          <a:latin typeface="+mn-lt"/>
                        </a:rPr>
                        <a:t>73</a:t>
                      </a:r>
                    </a:p>
                  </a:txBody>
                  <a:tcPr marL="0" marR="0" marT="0" marB="0" anchor="ctr"/>
                </a:tc>
              </a:tr>
              <a:tr h="241211">
                <a:tc>
                  <a:txBody>
                    <a:bodyPr/>
                    <a:lstStyle/>
                    <a:p>
                      <a:pPr algn="l" fontAlgn="ctr"/>
                      <a:r>
                        <a:rPr lang="en-US" altLang="ko-KR" sz="1200" b="0" i="0" u="none" strike="noStrike" dirty="0" smtClean="0">
                          <a:latin typeface="+mn-lt"/>
                        </a:rPr>
                        <a:t>Elderly care</a:t>
                      </a:r>
                      <a:r>
                        <a:rPr lang="en-US" altLang="ko-KR" sz="1200" b="0" i="0" u="none" strike="noStrike" baseline="0" dirty="0" smtClean="0">
                          <a:latin typeface="+mn-lt"/>
                        </a:rPr>
                        <a:t> facilities</a:t>
                      </a:r>
                      <a:r>
                        <a:rPr lang="ja-JP" altLang="en-US" sz="1200" b="0" i="0" u="none" strike="noStrike" dirty="0" smtClean="0">
                          <a:latin typeface="+mn-lt"/>
                        </a:rPr>
                        <a:t>・</a:t>
                      </a:r>
                      <a:r>
                        <a:rPr lang="en-US" altLang="ja-JP" sz="1200" b="0" i="0" u="none" strike="noStrike" dirty="0" smtClean="0">
                          <a:latin typeface="+mn-lt"/>
                        </a:rPr>
                        <a:t>short stay</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4</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dirty="0">
                          <a:latin typeface="+mn-lt"/>
                        </a:rPr>
                        <a:t>4</a:t>
                      </a:r>
                    </a:p>
                  </a:txBody>
                  <a:tcPr marL="0" marR="0" marT="0" marB="0" anchor="ctr"/>
                </a:tc>
              </a:tr>
              <a:tr h="241211">
                <a:tc>
                  <a:txBody>
                    <a:bodyPr/>
                    <a:lstStyle/>
                    <a:p>
                      <a:pPr algn="l" fontAlgn="ctr"/>
                      <a:r>
                        <a:rPr lang="en-US" altLang="ko-KR" sz="1200" b="0" i="0" u="none" strike="noStrike" dirty="0" smtClean="0">
                          <a:latin typeface="+mn-lt"/>
                        </a:rPr>
                        <a:t>Group home</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3</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dirty="0">
                          <a:latin typeface="+mn-lt"/>
                        </a:rPr>
                        <a:t>1</a:t>
                      </a:r>
                    </a:p>
                  </a:txBody>
                  <a:tcPr marL="0" marR="0" marT="0" marB="0" anchor="ctr"/>
                </a:tc>
                <a:tc>
                  <a:txBody>
                    <a:bodyPr/>
                    <a:lstStyle/>
                    <a:p>
                      <a:pPr algn="ctr" fontAlgn="ctr"/>
                      <a:r>
                        <a:rPr lang="en-US" altLang="ja-JP" sz="1200" b="0" i="0" u="none" strike="noStrike" dirty="0">
                          <a:latin typeface="+mn-lt"/>
                        </a:rPr>
                        <a:t>4</a:t>
                      </a:r>
                    </a:p>
                  </a:txBody>
                  <a:tcPr marL="0" marR="0" marT="0" marB="0" anchor="ctr"/>
                </a:tc>
              </a:tr>
              <a:tr h="241211">
                <a:tc>
                  <a:txBody>
                    <a:bodyPr/>
                    <a:lstStyle/>
                    <a:p>
                      <a:pPr algn="l" fontAlgn="ctr"/>
                      <a:r>
                        <a:rPr lang="en-US" altLang="ja-JP" sz="1200" b="0" i="0" u="none" strike="noStrike" dirty="0" smtClean="0">
                          <a:latin typeface="+mn-lt"/>
                        </a:rPr>
                        <a:t>Meal service</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1</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a:latin typeface="+mn-lt"/>
                        </a:rPr>
                        <a:t>24</a:t>
                      </a:r>
                    </a:p>
                  </a:txBody>
                  <a:tcPr marL="0" marR="0" marT="0" marB="0" anchor="ctr"/>
                </a:tc>
                <a:tc>
                  <a:txBody>
                    <a:bodyPr/>
                    <a:lstStyle/>
                    <a:p>
                      <a:pPr algn="ctr" fontAlgn="ctr"/>
                      <a:r>
                        <a:rPr lang="en-US" altLang="ja-JP" sz="1200" b="0" i="0" u="none" strike="noStrike" dirty="0">
                          <a:latin typeface="+mn-lt"/>
                        </a:rPr>
                        <a:t>25</a:t>
                      </a:r>
                    </a:p>
                  </a:txBody>
                  <a:tcPr marL="0" marR="0" marT="0" marB="0" anchor="ctr"/>
                </a:tc>
              </a:tr>
              <a:tr h="241211">
                <a:tc>
                  <a:txBody>
                    <a:bodyPr/>
                    <a:lstStyle/>
                    <a:p>
                      <a:pPr algn="l" fontAlgn="ctr"/>
                      <a:r>
                        <a:rPr lang="en-US" altLang="ko-KR" sz="1200" b="0" i="0" u="none" strike="noStrike" dirty="0" smtClean="0">
                          <a:latin typeface="+mn-lt"/>
                        </a:rPr>
                        <a:t>Welfare</a:t>
                      </a:r>
                      <a:r>
                        <a:rPr lang="en-US" altLang="ko-KR" sz="1200" b="0" i="0" u="none" strike="noStrike" baseline="0" dirty="0" smtClean="0">
                          <a:latin typeface="+mn-lt"/>
                        </a:rPr>
                        <a:t> device lend</a:t>
                      </a:r>
                      <a:r>
                        <a:rPr lang="ja-JP" altLang="en-US" sz="1200" b="0" i="0" u="none" strike="noStrike" dirty="0" smtClean="0">
                          <a:latin typeface="+mn-lt"/>
                        </a:rPr>
                        <a:t>・</a:t>
                      </a:r>
                      <a:r>
                        <a:rPr lang="en-US" altLang="ja-JP" sz="1200" b="0" i="0" u="none" strike="noStrike" dirty="0" smtClean="0">
                          <a:latin typeface="+mn-lt"/>
                        </a:rPr>
                        <a:t>sale</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4</a:t>
                      </a:r>
                    </a:p>
                  </a:txBody>
                  <a:tcPr marL="0" marR="0" marT="0" marB="0" anchor="ctr"/>
                </a:tc>
                <a:tc>
                  <a:txBody>
                    <a:bodyPr/>
                    <a:lstStyle/>
                    <a:p>
                      <a:pPr algn="ctr" fontAlgn="ctr"/>
                      <a:r>
                        <a:rPr lang="en-US" altLang="ja-JP" sz="1200" b="0" i="0" u="none" strike="noStrike" dirty="0">
                          <a:latin typeface="+mn-lt"/>
                        </a:rPr>
                        <a:t>1</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dirty="0">
                          <a:latin typeface="+mn-lt"/>
                        </a:rPr>
                        <a:t>5</a:t>
                      </a:r>
                    </a:p>
                  </a:txBody>
                  <a:tcPr marL="0" marR="0" marT="0" marB="0" anchor="ctr"/>
                </a:tc>
              </a:tr>
              <a:tr h="241211">
                <a:tc>
                  <a:txBody>
                    <a:bodyPr/>
                    <a:lstStyle/>
                    <a:p>
                      <a:pPr algn="l" fontAlgn="ctr"/>
                      <a:r>
                        <a:rPr lang="en-US" altLang="ko-KR" sz="1200" b="0" i="0" u="none" strike="noStrike" dirty="0" smtClean="0">
                          <a:latin typeface="+mn-lt"/>
                        </a:rPr>
                        <a:t>Transportation service</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1</a:t>
                      </a:r>
                    </a:p>
                  </a:txBody>
                  <a:tcPr marL="0" marR="0" marT="0" marB="0" anchor="ctr"/>
                </a:tc>
                <a:tc>
                  <a:txBody>
                    <a:bodyPr/>
                    <a:lstStyle/>
                    <a:p>
                      <a:pPr algn="ctr" fontAlgn="ctr"/>
                      <a:r>
                        <a:rPr lang="en-US" altLang="ja-JP" sz="1200" b="0" i="0" u="none" strike="noStrike" dirty="0">
                          <a:latin typeface="+mn-lt"/>
                        </a:rPr>
                        <a:t>0</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a:latin typeface="+mn-lt"/>
                        </a:rPr>
                        <a:t>5</a:t>
                      </a:r>
                    </a:p>
                  </a:txBody>
                  <a:tcPr marL="0" marR="0" marT="0" marB="0" anchor="ctr"/>
                </a:tc>
                <a:tc>
                  <a:txBody>
                    <a:bodyPr/>
                    <a:lstStyle/>
                    <a:p>
                      <a:pPr algn="ctr" fontAlgn="ctr"/>
                      <a:r>
                        <a:rPr lang="en-US" altLang="ja-JP" sz="1200" b="0" i="0" u="none" strike="noStrike" dirty="0">
                          <a:latin typeface="+mn-lt"/>
                        </a:rPr>
                        <a:t>6</a:t>
                      </a:r>
                    </a:p>
                  </a:txBody>
                  <a:tcPr marL="0" marR="0" marT="0" marB="0" anchor="ctr"/>
                </a:tc>
              </a:tr>
              <a:tr h="241211">
                <a:tc>
                  <a:txBody>
                    <a:bodyPr/>
                    <a:lstStyle/>
                    <a:p>
                      <a:pPr algn="l" fontAlgn="ctr"/>
                      <a:r>
                        <a:rPr lang="en-US" altLang="ko-KR" sz="1200" b="0" i="0" u="none" strike="noStrike" dirty="0" smtClean="0">
                          <a:latin typeface="+mn-lt"/>
                        </a:rPr>
                        <a:t>Childcare, baby-care</a:t>
                      </a:r>
                      <a:r>
                        <a:rPr lang="en-US" altLang="ko-KR" sz="1200" b="0" i="0" u="none" strike="noStrike" baseline="0" dirty="0" smtClean="0">
                          <a:latin typeface="+mn-lt"/>
                        </a:rPr>
                        <a:t> supporting</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2</a:t>
                      </a:r>
                    </a:p>
                  </a:txBody>
                  <a:tcPr marL="0" marR="0" marT="0" marB="0" anchor="ctr"/>
                </a:tc>
                <a:tc>
                  <a:txBody>
                    <a:bodyPr/>
                    <a:lstStyle/>
                    <a:p>
                      <a:pPr algn="ctr" fontAlgn="ctr"/>
                      <a:r>
                        <a:rPr lang="en-US" altLang="ja-JP" sz="1200" b="0" i="0" u="none" strike="noStrike" dirty="0">
                          <a:latin typeface="+mn-lt"/>
                        </a:rPr>
                        <a:t>7</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a:latin typeface="+mn-lt"/>
                        </a:rPr>
                        <a:t>11</a:t>
                      </a:r>
                    </a:p>
                  </a:txBody>
                  <a:tcPr marL="0" marR="0" marT="0" marB="0" anchor="ctr"/>
                </a:tc>
                <a:tc>
                  <a:txBody>
                    <a:bodyPr/>
                    <a:lstStyle/>
                    <a:p>
                      <a:pPr algn="ctr" fontAlgn="ctr"/>
                      <a:r>
                        <a:rPr lang="en-US" altLang="ja-JP" sz="1200" b="0" i="0" u="none" strike="noStrike" dirty="0">
                          <a:latin typeface="+mn-lt"/>
                        </a:rPr>
                        <a:t>20</a:t>
                      </a:r>
                    </a:p>
                  </a:txBody>
                  <a:tcPr marL="0" marR="0" marT="0" marB="0" anchor="ctr"/>
                </a:tc>
              </a:tr>
              <a:tr h="241211">
                <a:tc>
                  <a:txBody>
                    <a:bodyPr/>
                    <a:lstStyle/>
                    <a:p>
                      <a:pPr algn="l" fontAlgn="ctr"/>
                      <a:r>
                        <a:rPr lang="en-US" altLang="ko-KR" sz="1200" b="0" i="0" u="none" strike="noStrike" dirty="0" smtClean="0">
                          <a:latin typeface="+mn-lt"/>
                        </a:rPr>
                        <a:t>Mutual</a:t>
                      </a:r>
                      <a:r>
                        <a:rPr lang="en-US" altLang="ko-KR" sz="1200" b="0" i="0" u="none" strike="noStrike" baseline="0" dirty="0" smtClean="0">
                          <a:latin typeface="+mn-lt"/>
                        </a:rPr>
                        <a:t> help activities</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1</a:t>
                      </a:r>
                    </a:p>
                  </a:txBody>
                  <a:tcPr marL="0" marR="0" marT="0" marB="0" anchor="ctr"/>
                </a:tc>
                <a:tc>
                  <a:txBody>
                    <a:bodyPr/>
                    <a:lstStyle/>
                    <a:p>
                      <a:pPr algn="ctr" fontAlgn="ctr"/>
                      <a:r>
                        <a:rPr lang="en-US" altLang="ja-JP" sz="1200" b="0" i="0" u="none" strike="noStrike" dirty="0">
                          <a:latin typeface="+mn-lt"/>
                        </a:rPr>
                        <a:t>2</a:t>
                      </a:r>
                    </a:p>
                  </a:txBody>
                  <a:tcPr marL="0" marR="0" marT="0" marB="0" anchor="ctr"/>
                </a:tc>
                <a:tc>
                  <a:txBody>
                    <a:bodyPr/>
                    <a:lstStyle/>
                    <a:p>
                      <a:pPr algn="ctr" fontAlgn="ctr"/>
                      <a:r>
                        <a:rPr lang="en-US" altLang="ja-JP" sz="1200" b="0" i="0" u="none" strike="noStrike">
                          <a:latin typeface="+mn-lt"/>
                        </a:rPr>
                        <a:t>0</a:t>
                      </a:r>
                    </a:p>
                  </a:txBody>
                  <a:tcPr marL="0" marR="0" marT="0" marB="0" anchor="ctr"/>
                </a:tc>
                <a:tc>
                  <a:txBody>
                    <a:bodyPr/>
                    <a:lstStyle/>
                    <a:p>
                      <a:pPr algn="ctr" fontAlgn="ctr"/>
                      <a:r>
                        <a:rPr lang="en-US" altLang="ja-JP" sz="1200" b="0" i="0" u="none" strike="noStrike">
                          <a:latin typeface="+mn-lt"/>
                        </a:rPr>
                        <a:t>36</a:t>
                      </a:r>
                    </a:p>
                  </a:txBody>
                  <a:tcPr marL="0" marR="0" marT="0" marB="0" anchor="ctr"/>
                </a:tc>
                <a:tc>
                  <a:txBody>
                    <a:bodyPr/>
                    <a:lstStyle/>
                    <a:p>
                      <a:pPr algn="ctr" fontAlgn="ctr"/>
                      <a:r>
                        <a:rPr lang="en-US" altLang="ja-JP" sz="1200" b="0" i="0" u="none" strike="noStrike" dirty="0">
                          <a:latin typeface="+mn-lt"/>
                        </a:rPr>
                        <a:t>39</a:t>
                      </a:r>
                    </a:p>
                  </a:txBody>
                  <a:tcPr marL="0" marR="0" marT="0" marB="0" anchor="ctr"/>
                </a:tc>
              </a:tr>
              <a:tr h="297383">
                <a:tc>
                  <a:txBody>
                    <a:bodyPr/>
                    <a:lstStyle/>
                    <a:p>
                      <a:pPr algn="l" fontAlgn="ctr"/>
                      <a:r>
                        <a:rPr lang="en-US" altLang="ja-JP" sz="1200" b="0" i="0" u="none" strike="noStrike" dirty="0" smtClean="0">
                          <a:latin typeface="+mn-lt"/>
                        </a:rPr>
                        <a:t>Total</a:t>
                      </a:r>
                      <a:r>
                        <a:rPr lang="en-US" altLang="ja-JP" sz="1200" b="0" i="0" u="none" strike="noStrike" baseline="0" dirty="0" smtClean="0">
                          <a:latin typeface="+mn-lt"/>
                        </a:rPr>
                        <a:t> </a:t>
                      </a:r>
                      <a:endParaRPr lang="ja-JP" altLang="en-US" sz="1200" b="0" i="0" u="none" strike="noStrike" dirty="0">
                        <a:latin typeface="+mn-lt"/>
                      </a:endParaRPr>
                    </a:p>
                  </a:txBody>
                  <a:tcPr marL="0" marR="0" marT="0" marB="0" anchor="ctr"/>
                </a:tc>
                <a:tc>
                  <a:txBody>
                    <a:bodyPr/>
                    <a:lstStyle/>
                    <a:p>
                      <a:pPr algn="ctr" fontAlgn="ctr"/>
                      <a:r>
                        <a:rPr lang="en-US" altLang="ja-JP" sz="1200" b="0" i="0" u="none" strike="noStrike" dirty="0">
                          <a:latin typeface="+mn-lt"/>
                        </a:rPr>
                        <a:t>135</a:t>
                      </a:r>
                    </a:p>
                  </a:txBody>
                  <a:tcPr marL="0" marR="0" marT="0" marB="0" anchor="ctr"/>
                </a:tc>
                <a:tc>
                  <a:txBody>
                    <a:bodyPr/>
                    <a:lstStyle/>
                    <a:p>
                      <a:pPr algn="ctr" fontAlgn="ctr"/>
                      <a:r>
                        <a:rPr lang="en-US" altLang="ja-JP" sz="1200" b="0" i="0" u="none" strike="noStrike">
                          <a:latin typeface="+mn-lt"/>
                        </a:rPr>
                        <a:t>42</a:t>
                      </a:r>
                    </a:p>
                  </a:txBody>
                  <a:tcPr marL="0" marR="0" marT="0" marB="0" anchor="ctr"/>
                </a:tc>
                <a:tc>
                  <a:txBody>
                    <a:bodyPr/>
                    <a:lstStyle/>
                    <a:p>
                      <a:pPr algn="ctr" fontAlgn="ctr"/>
                      <a:r>
                        <a:rPr lang="en-US" altLang="ja-JP" sz="1200" b="0" i="0" u="none" strike="noStrike">
                          <a:latin typeface="+mn-lt"/>
                        </a:rPr>
                        <a:t>19</a:t>
                      </a:r>
                    </a:p>
                  </a:txBody>
                  <a:tcPr marL="0" marR="0" marT="0" marB="0" anchor="ctr"/>
                </a:tc>
                <a:tc>
                  <a:txBody>
                    <a:bodyPr/>
                    <a:lstStyle/>
                    <a:p>
                      <a:pPr algn="ctr" fontAlgn="ctr"/>
                      <a:r>
                        <a:rPr lang="en-US" altLang="ja-JP" sz="1200" b="0" i="0" u="none" strike="noStrike" dirty="0">
                          <a:latin typeface="+mn-lt"/>
                        </a:rPr>
                        <a:t>142</a:t>
                      </a:r>
                    </a:p>
                  </a:txBody>
                  <a:tcPr marL="0" marR="0" marT="0" marB="0" anchor="ctr"/>
                </a:tc>
                <a:tc>
                  <a:txBody>
                    <a:bodyPr/>
                    <a:lstStyle/>
                    <a:p>
                      <a:pPr algn="ctr" fontAlgn="ctr"/>
                      <a:r>
                        <a:rPr lang="en-US" altLang="ja-JP" sz="1200" b="0" i="0" u="none" strike="noStrike" dirty="0">
                          <a:latin typeface="+mn-lt"/>
                        </a:rPr>
                        <a:t>338</a:t>
                      </a:r>
                    </a:p>
                  </a:txBody>
                  <a:tcPr marL="0" marR="0" marT="0" marB="0" anchor="ctr"/>
                </a:tc>
              </a:tr>
            </a:tbl>
          </a:graphicData>
        </a:graphic>
      </p:graphicFrame>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10</a:t>
            </a:fld>
            <a:endParaRPr kumimoji="1" lang="ja-JP"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Autofit/>
          </a:bodyPr>
          <a:lstStyle/>
          <a:p>
            <a:r>
              <a:rPr lang="en-US" altLang="ko-KR" sz="3600" b="1" dirty="0" smtClean="0"/>
              <a:t>First, consumer coops’ guardian role in personal delivery</a:t>
            </a:r>
            <a:endParaRPr kumimoji="1" lang="ja-JP" altLang="en-US" sz="3600" b="1" dirty="0"/>
          </a:p>
        </p:txBody>
      </p:sp>
      <p:sp>
        <p:nvSpPr>
          <p:cNvPr id="3" name="コンテンツ プレースホルダ 2"/>
          <p:cNvSpPr>
            <a:spLocks noGrp="1"/>
          </p:cNvSpPr>
          <p:nvPr>
            <p:ph idx="1"/>
          </p:nvPr>
        </p:nvSpPr>
        <p:spPr/>
        <p:txBody>
          <a:bodyPr>
            <a:noAutofit/>
          </a:bodyPr>
          <a:lstStyle/>
          <a:p>
            <a:r>
              <a:rPr lang="en-US" altLang="ko-KR" sz="2000" dirty="0" smtClean="0"/>
              <a:t>Consumer coop membership rate: average 32</a:t>
            </a:r>
            <a:r>
              <a:rPr lang="en-US" altLang="ko-KR" sz="2000" dirty="0" smtClean="0"/>
              <a:t>%, </a:t>
            </a:r>
            <a:r>
              <a:rPr lang="en-US" altLang="ko-KR" sz="2000" dirty="0" smtClean="0"/>
              <a:t>maximum 62%</a:t>
            </a:r>
            <a:endParaRPr lang="en-US" altLang="ja-JP" sz="2000" dirty="0" smtClean="0"/>
          </a:p>
          <a:p>
            <a:r>
              <a:rPr lang="en-US" altLang="ko-KR" sz="2000" dirty="0" smtClean="0"/>
              <a:t>Personal delivery: 1.15 million (1 delivery a week)</a:t>
            </a:r>
          </a:p>
          <a:p>
            <a:pPr>
              <a:buNone/>
            </a:pPr>
            <a:r>
              <a:rPr lang="en-US" altLang="ko-KR" sz="2000" dirty="0" smtClean="0"/>
              <a:t>	 joint purchase: 0.4 million</a:t>
            </a:r>
          </a:p>
          <a:p>
            <a:r>
              <a:rPr lang="en-US" altLang="ko-KR" sz="2000" dirty="0" smtClean="0"/>
              <a:t>1 delivery truck visits 60 members a day. </a:t>
            </a:r>
          </a:p>
          <a:p>
            <a:r>
              <a:rPr lang="en-US" altLang="ko-KR" sz="2000" dirty="0" smtClean="0"/>
              <a:t>Survey of 4 </a:t>
            </a:r>
            <a:r>
              <a:rPr lang="en-US" altLang="ko-KR" sz="2000" dirty="0" smtClean="0"/>
              <a:t>consumer coops </a:t>
            </a:r>
            <a:r>
              <a:rPr lang="en-US" altLang="ko-KR" sz="2000" dirty="0" smtClean="0"/>
              <a:t>providers </a:t>
            </a:r>
            <a:r>
              <a:rPr lang="en-US" altLang="ko-KR" sz="2000" dirty="0" smtClean="0"/>
              <a:t>: Providers sincerely look </a:t>
            </a:r>
            <a:r>
              <a:rPr lang="en-US" altLang="ko-KR" sz="2000" dirty="0" smtClean="0"/>
              <a:t>after  members </a:t>
            </a:r>
            <a:r>
              <a:rPr lang="en-US" altLang="ko-KR" sz="2000" dirty="0" smtClean="0"/>
              <a:t>and respond properly in times of concerns. They feel confidence and </a:t>
            </a:r>
            <a:r>
              <a:rPr lang="en-US" altLang="ko-KR" sz="2000" dirty="0" err="1" smtClean="0"/>
              <a:t>rewardedness</a:t>
            </a:r>
            <a:r>
              <a:rPr lang="en-US" altLang="ko-KR" sz="2000" dirty="0" smtClean="0"/>
              <a:t> </a:t>
            </a:r>
            <a:r>
              <a:rPr lang="en-US" altLang="ko-KR" sz="2000" dirty="0" smtClean="0"/>
              <a:t>in this practice. </a:t>
            </a:r>
            <a:endParaRPr lang="en-US" altLang="ja-JP" sz="2000" dirty="0" smtClean="0"/>
          </a:p>
          <a:p>
            <a:r>
              <a:rPr lang="en-US" altLang="ko-KR" sz="2000" dirty="0" smtClean="0"/>
              <a:t>Guardian activities are practiced not only in the model </a:t>
            </a:r>
            <a:r>
              <a:rPr lang="en-US" altLang="ko-KR" sz="2000" dirty="0" smtClean="0"/>
              <a:t>communities </a:t>
            </a:r>
            <a:r>
              <a:rPr lang="en-US" altLang="ko-KR" sz="2000" dirty="0" smtClean="0"/>
              <a:t>but also in the whole Tokyo </a:t>
            </a:r>
            <a:r>
              <a:rPr lang="en-US" altLang="ko-KR" sz="2000" dirty="0" smtClean="0"/>
              <a:t>area by 4 </a:t>
            </a:r>
            <a:r>
              <a:rPr lang="en-US" altLang="ko-KR" sz="2000" dirty="0" smtClean="0"/>
              <a:t>coops. </a:t>
            </a:r>
          </a:p>
          <a:p>
            <a:r>
              <a:rPr lang="en-US" altLang="ko-KR" sz="2000" dirty="0" smtClean="0"/>
              <a:t>The number of local authorities willing to make an guardian activity agreement increased. </a:t>
            </a:r>
            <a:endParaRPr lang="ja-JP" altLang="ja-JP" sz="2000" dirty="0" smtClean="0"/>
          </a:p>
          <a:p>
            <a:endParaRPr kumimoji="1" lang="ja-JP" altLang="en-US" sz="2000" dirty="0"/>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11</a:t>
            </a:fld>
            <a:endParaRPr kumimoji="1" lang="ja-JP"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648000"/>
          </a:xfrm>
        </p:spPr>
        <p:txBody>
          <a:bodyPr>
            <a:normAutofit/>
          </a:bodyPr>
          <a:lstStyle/>
          <a:p>
            <a:r>
              <a:rPr lang="en-US" altLang="ko-KR" sz="2800" dirty="0" smtClean="0"/>
              <a:t>With the coop delivery label</a:t>
            </a:r>
            <a:endParaRPr kumimoji="1" lang="ja-JP" altLang="en-US" sz="2800" dirty="0"/>
          </a:p>
        </p:txBody>
      </p:sp>
      <p:sp>
        <p:nvSpPr>
          <p:cNvPr id="3" name="コンテンツ プレースホルダ 2"/>
          <p:cNvSpPr>
            <a:spLocks noGrp="1"/>
          </p:cNvSpPr>
          <p:nvPr>
            <p:ph idx="1"/>
          </p:nvPr>
        </p:nvSpPr>
        <p:spPr>
          <a:xfrm>
            <a:off x="457200" y="1600200"/>
            <a:ext cx="8229600" cy="4349080"/>
          </a:xfrm>
        </p:spPr>
        <p:txBody>
          <a:bodyPr/>
          <a:lstStyle/>
          <a:p>
            <a:endParaRPr kumimoji="1" lang="ja-JP" altLang="en-US" dirty="0"/>
          </a:p>
        </p:txBody>
      </p:sp>
      <p:sp>
        <p:nvSpPr>
          <p:cNvPr id="11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11265" name="Object 1"/>
          <p:cNvGraphicFramePr>
            <a:graphicFrameLocks noChangeAspect="1"/>
          </p:cNvGraphicFramePr>
          <p:nvPr/>
        </p:nvGraphicFramePr>
        <p:xfrm>
          <a:off x="611560" y="1052736"/>
          <a:ext cx="7638066" cy="4553145"/>
        </p:xfrm>
        <a:graphic>
          <a:graphicData uri="http://schemas.openxmlformats.org/presentationml/2006/ole">
            <p:oleObj spid="_x0000_s38930" name="スライド" r:id="rId3" imgW="4570418" imgH="3427323" progId="PowerPoint.Slide.12">
              <p:embed/>
            </p:oleObj>
          </a:graphicData>
        </a:graphic>
      </p:graphicFrame>
      <p:pic>
        <p:nvPicPr>
          <p:cNvPr id="6" name="コンテンツ プレースホルダ 3" descr="練馬高野台支部誕生月訪問②.JPG"/>
          <p:cNvPicPr>
            <a:picLocks/>
          </p:cNvPicPr>
          <p:nvPr/>
        </p:nvPicPr>
        <p:blipFill>
          <a:blip r:embed="rId4" cstate="print"/>
          <a:stretch>
            <a:fillRect/>
          </a:stretch>
        </p:blipFill>
        <p:spPr>
          <a:xfrm>
            <a:off x="5004048" y="3140968"/>
            <a:ext cx="3600400" cy="2664296"/>
          </a:xfrm>
          <a:prstGeom prst="roundRect">
            <a:avLst/>
          </a:prstGeom>
        </p:spPr>
      </p:pic>
      <p:sp>
        <p:nvSpPr>
          <p:cNvPr id="7" name="正方形/長方形 6"/>
          <p:cNvSpPr/>
          <p:nvPr/>
        </p:nvSpPr>
        <p:spPr>
          <a:xfrm>
            <a:off x="4572000" y="5832812"/>
            <a:ext cx="4104456" cy="73946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ko-KR" dirty="0" smtClean="0"/>
              <a:t>Healthcare coops distribute their brochures in person or visit the members’ home. </a:t>
            </a:r>
            <a:endParaRPr kumimoji="1" lang="en-US" altLang="ja-JP" dirty="0" smtClean="0"/>
          </a:p>
        </p:txBody>
      </p:sp>
      <p:sp>
        <p:nvSpPr>
          <p:cNvPr id="8" name="슬라이드 번호 개체 틀 7"/>
          <p:cNvSpPr>
            <a:spLocks noGrp="1"/>
          </p:cNvSpPr>
          <p:nvPr>
            <p:ph type="sldNum" sz="quarter" idx="12"/>
          </p:nvPr>
        </p:nvSpPr>
        <p:spPr/>
        <p:txBody>
          <a:bodyPr/>
          <a:lstStyle/>
          <a:p>
            <a:fld id="{95DB0139-FBE2-4A21-B120-83569100F09F}" type="slidenum">
              <a:rPr kumimoji="1" lang="ja-JP" altLang="en-US" smtClean="0"/>
              <a:pPr/>
              <a:t>12</a:t>
            </a:fld>
            <a:endParaRPr kumimoji="1" lang="ja-JP"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rmAutofit/>
          </a:bodyPr>
          <a:lstStyle/>
          <a:p>
            <a:r>
              <a:rPr lang="en-US" altLang="ko-KR" sz="3600" b="1" dirty="0" smtClean="0"/>
              <a:t>Second, health building activities</a:t>
            </a:r>
            <a:endParaRPr kumimoji="1" lang="ja-JP" altLang="en-US" sz="3600" b="1" dirty="0"/>
          </a:p>
        </p:txBody>
      </p:sp>
      <p:sp>
        <p:nvSpPr>
          <p:cNvPr id="3" name="コンテンツ プレースホルダ 2"/>
          <p:cNvSpPr>
            <a:spLocks noGrp="1"/>
          </p:cNvSpPr>
          <p:nvPr>
            <p:ph idx="1"/>
          </p:nvPr>
        </p:nvSpPr>
        <p:spPr/>
        <p:txBody>
          <a:bodyPr>
            <a:normAutofit/>
          </a:bodyPr>
          <a:lstStyle/>
          <a:p>
            <a:r>
              <a:rPr lang="en-US" altLang="ko-KR" sz="2000" dirty="0" smtClean="0">
                <a:latin typeface="+mj-lt"/>
              </a:rPr>
              <a:t>“</a:t>
            </a:r>
            <a:r>
              <a:rPr lang="en-US" altLang="ko-KR" sz="2000" dirty="0" err="1" smtClean="0">
                <a:latin typeface="+mj-lt"/>
              </a:rPr>
              <a:t>Nobinobi</a:t>
            </a:r>
            <a:r>
              <a:rPr lang="en-US" altLang="ko-KR" sz="2000" dirty="0" smtClean="0">
                <a:latin typeface="+mj-lt"/>
              </a:rPr>
              <a:t>(</a:t>
            </a:r>
            <a:r>
              <a:rPr lang="ja-JP" altLang="en-US" sz="2000" dirty="0" smtClean="0">
                <a:latin typeface="+mn-ea"/>
                <a:hlinkClick r:id="rId2"/>
              </a:rPr>
              <a:t>のびのび</a:t>
            </a:r>
            <a:r>
              <a:rPr lang="en-US" altLang="ja-JP" sz="2000" dirty="0" smtClean="0">
                <a:latin typeface="+mj-lt"/>
              </a:rPr>
              <a:t>) 3Q Exercises” </a:t>
            </a:r>
          </a:p>
          <a:p>
            <a:pPr>
              <a:buNone/>
            </a:pPr>
            <a:r>
              <a:rPr lang="en-US" altLang="ko-KR" sz="2000" dirty="0" smtClean="0">
                <a:latin typeface="+mj-lt"/>
              </a:rPr>
              <a:t>	“Welfare Village Building</a:t>
            </a:r>
            <a:r>
              <a:rPr lang="ja-JP" altLang="en-US" sz="2000" dirty="0" smtClean="0"/>
              <a:t>・</a:t>
            </a:r>
            <a:r>
              <a:rPr lang="en-US" altLang="ja-JP" sz="2000" dirty="0" smtClean="0"/>
              <a:t>Suginami</a:t>
            </a:r>
            <a:r>
              <a:rPr lang="en-US" altLang="ko-KR" sz="2000" dirty="0" smtClean="0"/>
              <a:t>(</a:t>
            </a:r>
            <a:r>
              <a:rPr lang="ja-JP" altLang="en-US" sz="2000" dirty="0" smtClean="0"/>
              <a:t>杉並</a:t>
            </a:r>
            <a:r>
              <a:rPr lang="en-US" altLang="ja-JP" sz="2000" dirty="0" smtClean="0"/>
              <a:t>)”  and Prof. Yamada of </a:t>
            </a:r>
            <a:r>
              <a:rPr lang="en-US" altLang="ja-JP" sz="2000" dirty="0" err="1" smtClean="0"/>
              <a:t>Suto</a:t>
            </a:r>
            <a:r>
              <a:rPr lang="en-US" altLang="ja-JP" sz="2000" dirty="0" smtClean="0"/>
              <a:t> University collaborated to make 3Q Exercises for </a:t>
            </a:r>
            <a:r>
              <a:rPr lang="en-US" altLang="ja-JP" sz="2000" dirty="0" smtClean="0"/>
              <a:t>over 1 </a:t>
            </a:r>
            <a:r>
              <a:rPr lang="en-US" altLang="ja-JP" sz="2000" dirty="0" smtClean="0"/>
              <a:t>year. The number of consumer coops practicing it is increasing.</a:t>
            </a:r>
          </a:p>
          <a:p>
            <a:r>
              <a:rPr lang="en-US" altLang="ko-KR" sz="2000" dirty="0" smtClean="0"/>
              <a:t>The </a:t>
            </a:r>
            <a:r>
              <a:rPr lang="en-US" altLang="ko-KR" sz="2000" dirty="0" smtClean="0"/>
              <a:t>precautionary action fo</a:t>
            </a:r>
            <a:r>
              <a:rPr lang="en-US" altLang="ko-KR" sz="2000" dirty="0" smtClean="0"/>
              <a:t>r </a:t>
            </a:r>
            <a:r>
              <a:rPr lang="en-US" altLang="ko-KR" sz="2000" dirty="0" smtClean="0"/>
              <a:t>not </a:t>
            </a:r>
            <a:r>
              <a:rPr lang="en-US" altLang="ko-KR" sz="2000" dirty="0" smtClean="0"/>
              <a:t>being stumbled is emphasized. </a:t>
            </a:r>
            <a:endParaRPr lang="en-US" altLang="ja-JP" sz="2000" dirty="0" smtClean="0"/>
          </a:p>
          <a:p>
            <a:r>
              <a:rPr lang="en-US" altLang="ko-KR" sz="2000" dirty="0" err="1" smtClean="0"/>
              <a:t>HeW</a:t>
            </a:r>
            <a:r>
              <a:rPr lang="en-US" altLang="ko-KR" sz="2000" dirty="0" smtClean="0"/>
              <a:t> </a:t>
            </a:r>
            <a:r>
              <a:rPr lang="en-US" altLang="ko-KR" sz="2000" dirty="0" smtClean="0"/>
              <a:t>coops conduct the health check-up (blood pressure, bone density, vascular age measurement) in various spots including event zone and consumer coops’ shops. </a:t>
            </a:r>
          </a:p>
          <a:p>
            <a:pPr>
              <a:buNone/>
            </a:pPr>
            <a:endParaRPr kumimoji="1" lang="ja-JP" altLang="en-US" sz="2000" dirty="0"/>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13</a:t>
            </a:fld>
            <a:endParaRPr kumimoji="1" lang="ja-JP"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a:xfrm>
            <a:off x="357158" y="3429000"/>
            <a:ext cx="8229600" cy="785818"/>
          </a:xfrm>
        </p:spPr>
        <p:txBody>
          <a:bodyPr>
            <a:noAutofit/>
          </a:bodyPr>
          <a:lstStyle/>
          <a:p>
            <a:pPr>
              <a:buNone/>
            </a:pPr>
            <a:r>
              <a:rPr lang="en-US" altLang="ja-JP" sz="1800" dirty="0" smtClean="0">
                <a:latin typeface="+mj-lt"/>
              </a:rPr>
              <a:t>3Q Excises (left) and health check-up.</a:t>
            </a:r>
          </a:p>
          <a:p>
            <a:endParaRPr lang="en-US" altLang="ja-JP" sz="1600" dirty="0" smtClean="0">
              <a:latin typeface="+mj-lt"/>
            </a:endParaRPr>
          </a:p>
        </p:txBody>
      </p:sp>
      <p:pic>
        <p:nvPicPr>
          <p:cNvPr id="6" name="Picture 6" descr="C:\Users\Public\Dドライブ\●アルバム　Digital Camera Photos\●一枚もの\青空健康チェック001.jpg"/>
          <p:cNvPicPr>
            <a:picLocks noChangeAspect="1" noChangeArrowheads="1"/>
          </p:cNvPicPr>
          <p:nvPr/>
        </p:nvPicPr>
        <p:blipFill>
          <a:blip r:embed="rId2" cstate="print">
            <a:lum bright="16000"/>
          </a:blip>
          <a:srcRect t="15724"/>
          <a:stretch>
            <a:fillRect/>
          </a:stretch>
        </p:blipFill>
        <p:spPr>
          <a:xfrm>
            <a:off x="4500562" y="714356"/>
            <a:ext cx="4297736" cy="2670137"/>
          </a:xfrm>
          <a:prstGeom prst="rect">
            <a:avLst/>
          </a:prstGeom>
          <a:noFill/>
        </p:spPr>
      </p:pic>
      <p:pic>
        <p:nvPicPr>
          <p:cNvPr id="5" name="Picture 2" descr="C:\Users\user\AppData\Local\Microsoft\Windows Live Mail\WLMDSS.tmp\WLM89C4.tmp\IMG_0615.JPG"/>
          <p:cNvPicPr>
            <a:picLocks noChangeAspect="1" noChangeArrowheads="1"/>
          </p:cNvPicPr>
          <p:nvPr/>
        </p:nvPicPr>
        <p:blipFill>
          <a:blip r:embed="rId3" cstate="print">
            <a:lum bright="8000"/>
          </a:blip>
          <a:srcRect t="20396"/>
          <a:stretch>
            <a:fillRect/>
          </a:stretch>
        </p:blipFill>
        <p:spPr bwMode="auto">
          <a:xfrm>
            <a:off x="357158" y="714356"/>
            <a:ext cx="4071966" cy="2664295"/>
          </a:xfrm>
          <a:prstGeom prst="rect">
            <a:avLst/>
          </a:prstGeom>
          <a:noFill/>
          <a:ln w="9525">
            <a:noFill/>
            <a:miter lim="800000"/>
            <a:headEnd/>
            <a:tailEnd/>
          </a:ln>
        </p:spPr>
      </p:pic>
      <p:sp>
        <p:nvSpPr>
          <p:cNvPr id="7" name="슬라이드 번호 개체 틀 6"/>
          <p:cNvSpPr>
            <a:spLocks noGrp="1"/>
          </p:cNvSpPr>
          <p:nvPr>
            <p:ph type="sldNum" sz="quarter" idx="12"/>
          </p:nvPr>
        </p:nvSpPr>
        <p:spPr/>
        <p:txBody>
          <a:bodyPr/>
          <a:lstStyle/>
          <a:p>
            <a:fld id="{95DB0139-FBE2-4A21-B120-83569100F09F}" type="slidenum">
              <a:rPr kumimoji="1" lang="ja-JP" altLang="en-US" smtClean="0"/>
              <a:pPr/>
              <a:t>14</a:t>
            </a:fld>
            <a:endParaRPr kumimoji="1" lang="ja-JP"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rmAutofit/>
          </a:bodyPr>
          <a:lstStyle/>
          <a:p>
            <a:r>
              <a:rPr lang="en-US" altLang="ko-KR" sz="3600" b="1" dirty="0" smtClean="0"/>
              <a:t>Third, making gathering spaces</a:t>
            </a:r>
            <a:endParaRPr kumimoji="1" lang="ja-JP" altLang="en-US" sz="3600" b="1" dirty="0"/>
          </a:p>
        </p:txBody>
      </p:sp>
      <p:sp>
        <p:nvSpPr>
          <p:cNvPr id="3" name="コンテンツ プレースホルダ 2"/>
          <p:cNvSpPr>
            <a:spLocks noGrp="1"/>
          </p:cNvSpPr>
          <p:nvPr>
            <p:ph idx="1"/>
          </p:nvPr>
        </p:nvSpPr>
        <p:spPr/>
        <p:txBody>
          <a:bodyPr>
            <a:normAutofit/>
          </a:bodyPr>
          <a:lstStyle/>
          <a:p>
            <a:r>
              <a:rPr lang="en-US" altLang="ja-JP" sz="2000" dirty="0" smtClean="0"/>
              <a:t>“Welfare Village Building</a:t>
            </a:r>
            <a:r>
              <a:rPr lang="ja-JP" altLang="ja-JP" sz="2000" dirty="0" smtClean="0"/>
              <a:t>・</a:t>
            </a:r>
            <a:r>
              <a:rPr lang="en-US" altLang="ja-JP" sz="2000" dirty="0" smtClean="0"/>
              <a:t>Suginami</a:t>
            </a:r>
            <a:r>
              <a:rPr lang="en-US" altLang="ko-KR" sz="2000" dirty="0" smtClean="0"/>
              <a:t>(</a:t>
            </a:r>
            <a:r>
              <a:rPr lang="ja-JP" altLang="ja-JP" sz="2000" dirty="0" smtClean="0"/>
              <a:t>杉並</a:t>
            </a:r>
            <a:r>
              <a:rPr lang="en-US" altLang="ja-JP" sz="2000" dirty="0" smtClean="0"/>
              <a:t>)”</a:t>
            </a:r>
            <a:r>
              <a:rPr lang="ko-KR" altLang="en-US" sz="2000" dirty="0" smtClean="0"/>
              <a:t> </a:t>
            </a:r>
            <a:r>
              <a:rPr lang="en-US" altLang="ko-KR" sz="2000" dirty="0" smtClean="0"/>
              <a:t>cooperated with consumer coops and social welfare council to make a “worthwhile(</a:t>
            </a:r>
            <a:r>
              <a:rPr lang="ja-JP" altLang="en-US" sz="2000" dirty="0" smtClean="0">
                <a:hlinkClick r:id="rId2"/>
              </a:rPr>
              <a:t>いきがい</a:t>
            </a:r>
            <a:r>
              <a:rPr lang="en-US" altLang="ko-KR" sz="2000" dirty="0" smtClean="0"/>
              <a:t>) salon” and “Orange Café” etc. It </a:t>
            </a:r>
            <a:r>
              <a:rPr lang="en-US" altLang="ko-KR" sz="2000" dirty="0" smtClean="0"/>
              <a:t>is mainly driven by local </a:t>
            </a:r>
            <a:r>
              <a:rPr lang="en-US" altLang="ko-KR" sz="2000" dirty="0" err="1" smtClean="0"/>
              <a:t>HeW</a:t>
            </a:r>
            <a:r>
              <a:rPr lang="en-US" altLang="ko-KR" sz="2000" dirty="0" smtClean="0"/>
              <a:t> </a:t>
            </a:r>
            <a:r>
              <a:rPr lang="en-US" altLang="ko-KR" sz="2000" dirty="0" smtClean="0"/>
              <a:t>coops. Dementia patients and their </a:t>
            </a:r>
            <a:r>
              <a:rPr lang="en-US" altLang="ko-KR" sz="2000" dirty="0" smtClean="0"/>
              <a:t>families </a:t>
            </a:r>
            <a:r>
              <a:rPr lang="en-US" altLang="ko-KR" sz="2000" dirty="0" smtClean="0"/>
              <a:t>visit the places and enjoy chat or </a:t>
            </a:r>
            <a:r>
              <a:rPr lang="en-US" altLang="ko-KR" sz="2000" dirty="0" smtClean="0"/>
              <a:t>various games</a:t>
            </a:r>
            <a:r>
              <a:rPr lang="en-US" altLang="ko-KR" sz="2000" dirty="0" smtClean="0"/>
              <a:t>.  </a:t>
            </a:r>
          </a:p>
          <a:p>
            <a:r>
              <a:rPr lang="en-US" altLang="ko-KR" sz="2000" dirty="0" smtClean="0"/>
              <a:t>This practices are extended to </a:t>
            </a:r>
            <a:r>
              <a:rPr lang="en-US" altLang="ko-KR" sz="2000" dirty="0" smtClean="0"/>
              <a:t>encompass whole </a:t>
            </a:r>
            <a:r>
              <a:rPr lang="en-US" altLang="ko-KR" sz="2000" dirty="0" smtClean="0"/>
              <a:t>Tokyo area. </a:t>
            </a:r>
          </a:p>
          <a:p>
            <a:r>
              <a:rPr lang="en-US" altLang="ko-KR" sz="2000" dirty="0" smtClean="0"/>
              <a:t>Most important thing is gathering together </a:t>
            </a:r>
            <a:r>
              <a:rPr lang="en-US" altLang="ko-KR" sz="2000" dirty="0" smtClean="0"/>
              <a:t>“voluntarily”. </a:t>
            </a:r>
            <a:endParaRPr lang="en-US" altLang="ko-KR" sz="2000" dirty="0" smtClean="0"/>
          </a:p>
          <a:p>
            <a:pPr>
              <a:buNone/>
            </a:pPr>
            <a:r>
              <a:rPr lang="en-US" altLang="ko-KR" sz="2000" dirty="0" smtClean="0"/>
              <a:t>	Efforts to find a pleasing “treasure” is needed. </a:t>
            </a:r>
            <a:endParaRPr lang="en-US" altLang="ja-JP" sz="2400" dirty="0" smtClean="0"/>
          </a:p>
        </p:txBody>
      </p:sp>
      <p:pic>
        <p:nvPicPr>
          <p:cNvPr id="4" name="図 3" descr="C:\Users\user\AppData\Local\Microsoft\Windows Live Mail\WLMDSS.tmp\WLMAD98.tmp\IMG_1169.JPG"/>
          <p:cNvPicPr preferRelativeResize="0">
            <a:picLocks noChangeAspect="1"/>
          </p:cNvPicPr>
          <p:nvPr/>
        </p:nvPicPr>
        <p:blipFill>
          <a:blip r:embed="rId3" cstate="print"/>
          <a:stretch>
            <a:fillRect/>
          </a:stretch>
        </p:blipFill>
        <p:spPr bwMode="auto">
          <a:xfrm>
            <a:off x="5715008" y="3929066"/>
            <a:ext cx="2866854" cy="2169761"/>
          </a:xfrm>
          <a:prstGeom prst="rect">
            <a:avLst/>
          </a:prstGeom>
          <a:noFill/>
          <a:ln w="9525">
            <a:solidFill>
              <a:schemeClr val="tx1"/>
            </a:solidFill>
            <a:miter lim="800000"/>
            <a:headEnd/>
            <a:tailEnd/>
          </a:ln>
        </p:spPr>
      </p:pic>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15</a:t>
            </a:fld>
            <a:endParaRPr kumimoji="1" lang="ja-JP"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type="body" idx="4294967295"/>
          </p:nvPr>
        </p:nvSpPr>
        <p:spPr>
          <a:xfrm>
            <a:off x="457200" y="2708275"/>
            <a:ext cx="8147050" cy="3417888"/>
          </a:xfrm>
        </p:spPr>
        <p:txBody>
          <a:bodyPr/>
          <a:lstStyle/>
          <a:p>
            <a:pPr eaLnBrk="1" hangingPunct="1">
              <a:buFont typeface="Arial" pitchFamily="34" charset="0"/>
              <a:buNone/>
            </a:pPr>
            <a:endParaRPr lang="en-US" altLang="ja-JP" smtClean="0"/>
          </a:p>
          <a:p>
            <a:pPr eaLnBrk="1" hangingPunct="1">
              <a:buFont typeface="Arial" pitchFamily="34" charset="0"/>
              <a:buNone/>
            </a:pPr>
            <a:r>
              <a:rPr lang="ja-JP" altLang="en-US" smtClean="0"/>
              <a:t>　　　　　　　　　　　　　　</a:t>
            </a:r>
          </a:p>
          <a:p>
            <a:pPr algn="r" eaLnBrk="1" hangingPunct="1">
              <a:buFont typeface="Arial" pitchFamily="34" charset="0"/>
              <a:buNone/>
            </a:pPr>
            <a:endParaRPr lang="ja-JP" altLang="en-US" smtClean="0"/>
          </a:p>
          <a:p>
            <a:pPr algn="r" eaLnBrk="1" hangingPunct="1">
              <a:buFont typeface="Arial" pitchFamily="34" charset="0"/>
              <a:buNone/>
            </a:pPr>
            <a:endParaRPr lang="ja-JP" altLang="en-US" sz="1800" smtClean="0"/>
          </a:p>
          <a:p>
            <a:pPr algn="r" eaLnBrk="1" hangingPunct="1">
              <a:buFont typeface="Arial" pitchFamily="34" charset="0"/>
              <a:buNone/>
            </a:pPr>
            <a:endParaRPr lang="ja-JP" altLang="en-US" sz="1800" smtClean="0"/>
          </a:p>
          <a:p>
            <a:pPr algn="r" eaLnBrk="1" hangingPunct="1">
              <a:buFont typeface="Arial" pitchFamily="34" charset="0"/>
              <a:buNone/>
            </a:pPr>
            <a:endParaRPr lang="ja-JP" altLang="en-US" sz="1800" smtClean="0"/>
          </a:p>
          <a:p>
            <a:pPr algn="r" eaLnBrk="1" hangingPunct="1">
              <a:buFont typeface="Arial" pitchFamily="34" charset="0"/>
              <a:buNone/>
            </a:pPr>
            <a:endParaRPr lang="en-US" altLang="ja-JP" smtClean="0"/>
          </a:p>
        </p:txBody>
      </p:sp>
      <p:sp>
        <p:nvSpPr>
          <p:cNvPr id="17413"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ja-JP" altLang="en-US"/>
          </a:p>
        </p:txBody>
      </p:sp>
      <p:sp>
        <p:nvSpPr>
          <p:cNvPr id="17414" name="Rectangle 6"/>
          <p:cNvSpPr>
            <a:spLocks noChangeArrowheads="1"/>
          </p:cNvSpPr>
          <p:nvPr/>
        </p:nvSpPr>
        <p:spPr bwMode="auto">
          <a:xfrm>
            <a:off x="0" y="1981200"/>
            <a:ext cx="9144000" cy="0"/>
          </a:xfrm>
          <a:prstGeom prst="rect">
            <a:avLst/>
          </a:prstGeom>
          <a:noFill/>
          <a:ln w="9525">
            <a:noFill/>
            <a:miter lim="800000"/>
            <a:headEnd/>
            <a:tailEnd/>
          </a:ln>
        </p:spPr>
        <p:txBody>
          <a:bodyPr wrap="none" anchor="ctr">
            <a:spAutoFit/>
          </a:bodyPr>
          <a:lstStyle/>
          <a:p>
            <a:endParaRPr lang="ja-JP" altLang="en-US"/>
          </a:p>
        </p:txBody>
      </p:sp>
      <p:pic>
        <p:nvPicPr>
          <p:cNvPr id="17415" name="Picture 8" descr="DSC00044"/>
          <p:cNvPicPr>
            <a:picLocks noChangeAspect="1" noChangeArrowheads="1"/>
          </p:cNvPicPr>
          <p:nvPr/>
        </p:nvPicPr>
        <p:blipFill>
          <a:blip r:embed="rId2" cstate="print">
            <a:lum bright="4000" contrast="14000"/>
          </a:blip>
          <a:srcRect l="24437" t="7330" r="18633" b="14255"/>
          <a:stretch>
            <a:fillRect/>
          </a:stretch>
        </p:blipFill>
        <p:spPr bwMode="auto">
          <a:xfrm>
            <a:off x="4786314" y="714356"/>
            <a:ext cx="3528392" cy="3638272"/>
          </a:xfrm>
          <a:prstGeom prst="rect">
            <a:avLst/>
          </a:prstGeom>
          <a:noFill/>
          <a:ln w="9525">
            <a:noFill/>
            <a:miter lim="800000"/>
            <a:headEnd/>
            <a:tailEnd/>
          </a:ln>
        </p:spPr>
      </p:pic>
      <p:pic>
        <p:nvPicPr>
          <p:cNvPr id="17416" name="Picture 4" descr="2006"/>
          <p:cNvPicPr>
            <a:picLocks noChangeAspect="1" noChangeArrowheads="1"/>
          </p:cNvPicPr>
          <p:nvPr/>
        </p:nvPicPr>
        <p:blipFill>
          <a:blip r:embed="rId3" cstate="print">
            <a:lum bright="16000" contrast="12000"/>
          </a:blip>
          <a:srcRect t="17105" b="10793"/>
          <a:stretch>
            <a:fillRect/>
          </a:stretch>
        </p:blipFill>
        <p:spPr bwMode="auto">
          <a:xfrm>
            <a:off x="585526" y="764704"/>
            <a:ext cx="4129350" cy="2232248"/>
          </a:xfrm>
          <a:prstGeom prst="rect">
            <a:avLst/>
          </a:prstGeom>
          <a:noFill/>
          <a:ln w="9525">
            <a:noFill/>
            <a:miter lim="800000"/>
            <a:headEnd/>
            <a:tailEnd/>
          </a:ln>
        </p:spPr>
      </p:pic>
      <p:pic>
        <p:nvPicPr>
          <p:cNvPr id="17417" name="Picture 5" descr="DSC00023"/>
          <p:cNvPicPr>
            <a:picLocks noChangeAspect="1" noChangeArrowheads="1"/>
          </p:cNvPicPr>
          <p:nvPr/>
        </p:nvPicPr>
        <p:blipFill>
          <a:blip r:embed="rId4" cstate="print">
            <a:lum bright="8000" contrast="8000"/>
          </a:blip>
          <a:srcRect t="15070" b="9570"/>
          <a:stretch>
            <a:fillRect/>
          </a:stretch>
        </p:blipFill>
        <p:spPr bwMode="auto">
          <a:xfrm>
            <a:off x="571472" y="3071810"/>
            <a:ext cx="4143404" cy="2304256"/>
          </a:xfrm>
          <a:prstGeom prst="rect">
            <a:avLst/>
          </a:prstGeom>
          <a:noFill/>
          <a:ln w="9525">
            <a:noFill/>
            <a:miter lim="800000"/>
            <a:headEnd/>
            <a:tailEnd/>
          </a:ln>
        </p:spPr>
      </p:pic>
      <p:sp>
        <p:nvSpPr>
          <p:cNvPr id="8" name="슬라이드 번호 개체 틀 7"/>
          <p:cNvSpPr>
            <a:spLocks noGrp="1"/>
          </p:cNvSpPr>
          <p:nvPr>
            <p:ph type="sldNum" sz="quarter" idx="12"/>
          </p:nvPr>
        </p:nvSpPr>
        <p:spPr/>
        <p:txBody>
          <a:bodyPr/>
          <a:lstStyle/>
          <a:p>
            <a:fld id="{95DB0139-FBE2-4A21-B120-83569100F09F}" type="slidenum">
              <a:rPr kumimoji="1" lang="ja-JP" altLang="en-US" smtClean="0"/>
              <a:pPr/>
              <a:t>16</a:t>
            </a:fld>
            <a:endParaRPr kumimoji="1" lang="ja-JP"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68000" y="252000"/>
            <a:ext cx="8175966" cy="1152000"/>
          </a:xfrm>
        </p:spPr>
        <p:txBody>
          <a:bodyPr>
            <a:normAutofit/>
          </a:bodyPr>
          <a:lstStyle/>
          <a:p>
            <a:r>
              <a:rPr lang="en-US" altLang="ko-KR" sz="3600" b="1" dirty="0" smtClean="0"/>
              <a:t>New practices</a:t>
            </a:r>
            <a:endParaRPr kumimoji="1" lang="ja-JP" altLang="en-US" sz="3600" b="1" dirty="0"/>
          </a:p>
        </p:txBody>
      </p:sp>
      <p:sp>
        <p:nvSpPr>
          <p:cNvPr id="3" name="サブタイトル 2"/>
          <p:cNvSpPr>
            <a:spLocks noGrp="1"/>
          </p:cNvSpPr>
          <p:nvPr>
            <p:ph type="subTitle" idx="1"/>
          </p:nvPr>
        </p:nvSpPr>
        <p:spPr>
          <a:xfrm>
            <a:off x="785786" y="4643446"/>
            <a:ext cx="7386614" cy="1643074"/>
          </a:xfrm>
        </p:spPr>
        <p:txBody>
          <a:bodyPr>
            <a:noAutofit/>
          </a:bodyPr>
          <a:lstStyle/>
          <a:p>
            <a:pPr algn="l"/>
            <a:r>
              <a:rPr lang="en-US" altLang="ja-JP" sz="1800" dirty="0" smtClean="0">
                <a:solidFill>
                  <a:schemeClr val="tx1"/>
                </a:solidFill>
              </a:rPr>
              <a:t>Disaster prevention volunteer learning activities (left</a:t>
            </a:r>
            <a:r>
              <a:rPr lang="en-US" altLang="ja-JP" sz="1800" dirty="0" smtClean="0">
                <a:solidFill>
                  <a:schemeClr val="tx1"/>
                </a:solidFill>
              </a:rPr>
              <a:t>) and daily </a:t>
            </a:r>
            <a:r>
              <a:rPr lang="en-US" altLang="ja-JP" sz="1800" dirty="0" smtClean="0">
                <a:solidFill>
                  <a:schemeClr val="tx1"/>
                </a:solidFill>
              </a:rPr>
              <a:t>guardian activities </a:t>
            </a:r>
            <a:r>
              <a:rPr lang="en-US" altLang="ja-JP" sz="1800" dirty="0" smtClean="0">
                <a:solidFill>
                  <a:schemeClr val="tx1"/>
                </a:solidFill>
              </a:rPr>
              <a:t>while </a:t>
            </a:r>
            <a:r>
              <a:rPr lang="en-US" altLang="ja-JP" sz="1800" dirty="0" smtClean="0">
                <a:solidFill>
                  <a:schemeClr val="tx1"/>
                </a:solidFill>
              </a:rPr>
              <a:t>daily dinner delivery </a:t>
            </a:r>
          </a:p>
          <a:p>
            <a:pPr algn="l"/>
            <a:endParaRPr lang="en-US" altLang="ja-JP" sz="1600" dirty="0" smtClean="0">
              <a:solidFill>
                <a:schemeClr val="tx1"/>
              </a:solidFill>
            </a:endParaRPr>
          </a:p>
          <a:p>
            <a:r>
              <a:rPr lang="en-US" altLang="ko-KR" sz="2800" b="1" dirty="0" smtClean="0">
                <a:solidFill>
                  <a:srgbClr val="FF0000"/>
                </a:solidFill>
              </a:rPr>
              <a:t>We aim to extend these activities to the whole Tokyo area. </a:t>
            </a:r>
            <a:endParaRPr kumimoji="1" lang="ja-JP" altLang="en-US" sz="2800" b="1" dirty="0">
              <a:solidFill>
                <a:srgbClr val="FF0000"/>
              </a:solidFill>
            </a:endParaRPr>
          </a:p>
        </p:txBody>
      </p:sp>
      <p:pic>
        <p:nvPicPr>
          <p:cNvPr id="5" name="図 4" descr="T:\写真\写真2012.01-12\東京都生協連　写真2012-No.1\01-福祉 2012\まち・北：第３回災害ボランティア養成講座防災センター見学・体験\IMG_1409.JPG"/>
          <p:cNvPicPr/>
          <p:nvPr/>
        </p:nvPicPr>
        <p:blipFill>
          <a:blip r:embed="rId2" cstate="print"/>
          <a:srcRect/>
          <a:stretch>
            <a:fillRect/>
          </a:stretch>
        </p:blipFill>
        <p:spPr bwMode="auto">
          <a:xfrm>
            <a:off x="910422" y="1357298"/>
            <a:ext cx="2304256" cy="3242555"/>
          </a:xfrm>
          <a:prstGeom prst="rect">
            <a:avLst/>
          </a:prstGeom>
          <a:noFill/>
          <a:ln w="9525">
            <a:noFill/>
            <a:miter lim="800000"/>
            <a:headEnd/>
            <a:tailEnd/>
          </a:ln>
        </p:spPr>
      </p:pic>
      <p:pic>
        <p:nvPicPr>
          <p:cNvPr id="6" name="図 5" descr="C:\Users\mori\Pictures\東都配食.jpg"/>
          <p:cNvPicPr/>
          <p:nvPr/>
        </p:nvPicPr>
        <p:blipFill>
          <a:blip r:embed="rId3" cstate="print"/>
          <a:srcRect/>
          <a:stretch>
            <a:fillRect/>
          </a:stretch>
        </p:blipFill>
        <p:spPr bwMode="auto">
          <a:xfrm>
            <a:off x="3286116" y="2428868"/>
            <a:ext cx="2880320" cy="2160240"/>
          </a:xfrm>
          <a:prstGeom prst="rect">
            <a:avLst/>
          </a:prstGeom>
          <a:noFill/>
          <a:ln w="9525">
            <a:noFill/>
            <a:miter lim="800000"/>
            <a:headEnd/>
            <a:tailEnd/>
          </a:ln>
        </p:spPr>
      </p:pic>
      <p:sp>
        <p:nvSpPr>
          <p:cNvPr id="7" name="슬라이드 번호 개체 틀 6"/>
          <p:cNvSpPr>
            <a:spLocks noGrp="1"/>
          </p:cNvSpPr>
          <p:nvPr>
            <p:ph type="sldNum" sz="quarter" idx="12"/>
          </p:nvPr>
        </p:nvSpPr>
        <p:spPr/>
        <p:txBody>
          <a:bodyPr/>
          <a:lstStyle/>
          <a:p>
            <a:fld id="{95DB0139-FBE2-4A21-B120-83569100F09F}" type="slidenum">
              <a:rPr kumimoji="1" lang="ja-JP" altLang="en-US" smtClean="0"/>
              <a:pPr/>
              <a:t>17</a:t>
            </a:fld>
            <a:endParaRPr kumimoji="1" lang="ja-JP"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p:cNvSpPr>
            <a:spLocks noGrp="1"/>
          </p:cNvSpPr>
          <p:nvPr>
            <p:ph type="title"/>
          </p:nvPr>
        </p:nvSpPr>
        <p:spPr>
          <a:xfrm>
            <a:off x="457200" y="642918"/>
            <a:ext cx="8229600" cy="571504"/>
          </a:xfrm>
        </p:spPr>
        <p:txBody>
          <a:bodyPr>
            <a:normAutofit/>
          </a:bodyPr>
          <a:lstStyle/>
          <a:p>
            <a:pPr algn="l"/>
            <a:r>
              <a:rPr lang="en-US" altLang="ko-KR" sz="2800" dirty="0" smtClean="0">
                <a:solidFill>
                  <a:srgbClr val="FF0000"/>
                </a:solidFill>
              </a:rPr>
              <a:t>Plant a tree… and grow</a:t>
            </a:r>
            <a:endParaRPr lang="ja-JP" altLang="en-US" sz="2800" dirty="0" smtClean="0"/>
          </a:p>
        </p:txBody>
      </p:sp>
      <p:pic>
        <p:nvPicPr>
          <p:cNvPr id="21509" name="Picture 5" descr="C:\Documents and Settings\Owner\デスクトップ\81306024003187[1].jpg"/>
          <p:cNvPicPr>
            <a:picLocks noChangeAspect="1" noChangeArrowheads="1"/>
          </p:cNvPicPr>
          <p:nvPr/>
        </p:nvPicPr>
        <p:blipFill>
          <a:blip r:embed="rId2" cstate="print"/>
          <a:srcRect/>
          <a:stretch>
            <a:fillRect/>
          </a:stretch>
        </p:blipFill>
        <p:spPr bwMode="auto">
          <a:xfrm>
            <a:off x="4643438" y="1214422"/>
            <a:ext cx="3744416" cy="2232248"/>
          </a:xfrm>
          <a:prstGeom prst="rect">
            <a:avLst/>
          </a:prstGeom>
          <a:noFill/>
          <a:ln w="9525">
            <a:noFill/>
            <a:miter lim="800000"/>
            <a:headEnd/>
            <a:tailEnd/>
          </a:ln>
        </p:spPr>
      </p:pic>
      <p:pic>
        <p:nvPicPr>
          <p:cNvPr id="5" name="図 4"/>
          <p:cNvPicPr/>
          <p:nvPr/>
        </p:nvPicPr>
        <p:blipFill>
          <a:blip r:embed="rId3" cstate="print">
            <a:lum bright="9000"/>
            <a:extLst>
              <a:ext uri="{28A0092B-C50C-407E-A947-70E740481C1C}">
                <a14:useLocalDpi xmlns:a14="http://schemas.microsoft.com/office/drawing/2010/main" xmlns="" val="0"/>
              </a:ext>
            </a:extLst>
          </a:blip>
          <a:stretch>
            <a:fillRect/>
          </a:stretch>
        </p:blipFill>
        <p:spPr>
          <a:xfrm>
            <a:off x="4643438" y="3357562"/>
            <a:ext cx="3672408" cy="2376264"/>
          </a:xfrm>
          <a:prstGeom prst="rect">
            <a:avLst/>
          </a:prstGeom>
          <a:ln>
            <a:noFill/>
          </a:ln>
        </p:spPr>
      </p:pic>
      <p:sp>
        <p:nvSpPr>
          <p:cNvPr id="6" name="サブタイトル 2"/>
          <p:cNvSpPr txBox="1">
            <a:spLocks/>
          </p:cNvSpPr>
          <p:nvPr/>
        </p:nvSpPr>
        <p:spPr bwMode="auto">
          <a:xfrm>
            <a:off x="500034" y="1826014"/>
            <a:ext cx="3525541" cy="39604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20000"/>
              </a:spcBef>
              <a:spcAft>
                <a:spcPct val="0"/>
              </a:spcAft>
              <a:buClrTx/>
              <a:buSzTx/>
              <a:buFont typeface="Arial" pitchFamily="34" charset="0"/>
              <a:buChar char="•"/>
              <a:tabLst/>
              <a:defRPr/>
            </a:pPr>
            <a:r>
              <a:rPr lang="en-US" altLang="ja-JP" sz="2000" dirty="0" smtClean="0"/>
              <a:t> Make fields for males’ social participation and activities. </a:t>
            </a:r>
          </a:p>
          <a:p>
            <a:pPr marL="0" marR="0" lvl="0" indent="0" defTabSz="914400" rtl="0" eaLnBrk="1" fontAlgn="base" latinLnBrk="0" hangingPunct="1">
              <a:lnSpc>
                <a:spcPct val="100000"/>
              </a:lnSpc>
              <a:spcBef>
                <a:spcPct val="20000"/>
              </a:spcBef>
              <a:spcAft>
                <a:spcPct val="0"/>
              </a:spcAft>
              <a:buClrTx/>
              <a:buSzTx/>
              <a:buFont typeface="Arial" pitchFamily="34" charset="0"/>
              <a:buChar char="•"/>
              <a:tabLst/>
              <a:defRPr/>
            </a:pPr>
            <a:r>
              <a:rPr lang="en-US" altLang="ja-JP" sz="2000" dirty="0" smtClean="0"/>
              <a:t> Growing trees bridges cross-generation communication and exchange. </a:t>
            </a:r>
          </a:p>
          <a:p>
            <a:pPr marL="0" marR="0" lvl="0" indent="0" defTabSz="914400" rtl="0" eaLnBrk="1" fontAlgn="base" latinLnBrk="0" hangingPunct="1">
              <a:lnSpc>
                <a:spcPct val="100000"/>
              </a:lnSpc>
              <a:spcBef>
                <a:spcPct val="20000"/>
              </a:spcBef>
              <a:spcAft>
                <a:spcPct val="0"/>
              </a:spcAft>
              <a:buClrTx/>
              <a:buSzTx/>
              <a:buFont typeface="Arial" pitchFamily="34" charset="0"/>
              <a:buChar char="•"/>
              <a:tabLst/>
              <a:defRPr/>
            </a:pPr>
            <a:r>
              <a:rPr lang="en-US" altLang="ja-JP" sz="2000" dirty="0" smtClean="0"/>
              <a:t> Make a forest </a:t>
            </a:r>
            <a:r>
              <a:rPr lang="en-US" altLang="ja-JP" sz="2000" dirty="0" smtClean="0"/>
              <a:t>helps to prevent </a:t>
            </a:r>
            <a:r>
              <a:rPr lang="en-US" altLang="ja-JP" sz="2000" dirty="0" smtClean="0"/>
              <a:t>fire and disasters. </a:t>
            </a:r>
          </a:p>
          <a:p>
            <a:pPr marL="0" marR="0" lvl="0" indent="0" defTabSz="914400" rtl="0" eaLnBrk="1" fontAlgn="base" latinLnBrk="0" hangingPunct="1">
              <a:lnSpc>
                <a:spcPct val="100000"/>
              </a:lnSpc>
              <a:spcBef>
                <a:spcPct val="20000"/>
              </a:spcBef>
              <a:spcAft>
                <a:spcPct val="0"/>
              </a:spcAft>
              <a:buClrTx/>
              <a:buSzTx/>
              <a:buFont typeface="Arial" pitchFamily="34" charset="0"/>
              <a:buChar char="•"/>
              <a:tabLst/>
              <a:defRPr/>
            </a:pPr>
            <a:r>
              <a:rPr lang="en-US" altLang="ja-JP" sz="2000" dirty="0" smtClean="0"/>
              <a:t> Save the environment, purify our air and water, and stop global warming. Leave worth-living environment to our children and grandchildren. </a:t>
            </a:r>
            <a:r>
              <a:rPr lang="ja-JP" altLang="en-US" dirty="0" smtClean="0">
                <a:solidFill>
                  <a:srgbClr val="002060"/>
                </a:solidFill>
                <a:latin typeface="+mn-lt"/>
                <a:ea typeface="+mn-ea"/>
              </a:rPr>
              <a:t>　　　　　　</a:t>
            </a:r>
            <a:endParaRPr lang="en-US" altLang="ja-JP" dirty="0" smtClean="0">
              <a:solidFill>
                <a:srgbClr val="002060"/>
              </a:solidFill>
              <a:latin typeface="+mn-lt"/>
              <a:ea typeface="+mn-ea"/>
            </a:endParaRPr>
          </a:p>
          <a:p>
            <a:pPr marL="0" marR="0" lvl="0" indent="0"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altLang="ja-JP" dirty="0" smtClean="0">
              <a:solidFill>
                <a:srgbClr val="002060"/>
              </a:solidFill>
              <a:latin typeface="+mn-lt"/>
              <a:ea typeface="+mn-ea"/>
            </a:endParaRPr>
          </a:p>
          <a:p>
            <a:pPr marL="0" marR="0" lvl="0" indent="0" algn="r" defTabSz="914400" rtl="0" eaLnBrk="1" fontAlgn="base" latinLnBrk="0" hangingPunct="1">
              <a:lnSpc>
                <a:spcPct val="100000"/>
              </a:lnSpc>
              <a:spcBef>
                <a:spcPct val="20000"/>
              </a:spcBef>
              <a:spcAft>
                <a:spcPct val="0"/>
              </a:spcAft>
              <a:buClrTx/>
              <a:buSzTx/>
              <a:buFont typeface="Arial" pitchFamily="34" charset="0"/>
              <a:buChar char="•"/>
              <a:tabLst/>
              <a:defRPr/>
            </a:pPr>
            <a:endParaRPr kumimoji="1" lang="en-US" altLang="ja-JP"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슬라이드 번호 개체 틀 6"/>
          <p:cNvSpPr>
            <a:spLocks noGrp="1"/>
          </p:cNvSpPr>
          <p:nvPr>
            <p:ph type="sldNum" sz="quarter" idx="12"/>
          </p:nvPr>
        </p:nvSpPr>
        <p:spPr/>
        <p:txBody>
          <a:bodyPr/>
          <a:lstStyle/>
          <a:p>
            <a:fld id="{95DB0139-FBE2-4A21-B120-83569100F09F}" type="slidenum">
              <a:rPr kumimoji="1" lang="ja-JP" altLang="en-US" smtClean="0"/>
              <a:pPr/>
              <a:t>18</a:t>
            </a:fld>
            <a:endParaRPr kumimoji="1" lang="ja-JP"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rmAutofit fontScale="90000"/>
          </a:bodyPr>
          <a:lstStyle/>
          <a:p>
            <a:r>
              <a:rPr lang="en-US" altLang="ko-KR" sz="3600" b="1" dirty="0" smtClean="0"/>
              <a:t>Health and Welfare coops </a:t>
            </a:r>
            <a:r>
              <a:rPr lang="en-US" altLang="ko-KR" sz="3600" b="1" dirty="0" smtClean="0"/>
              <a:t>and their activities</a:t>
            </a:r>
            <a:endParaRPr kumimoji="1" lang="ja-JP" altLang="en-US" sz="3600" b="1" dirty="0"/>
          </a:p>
        </p:txBody>
      </p:sp>
      <p:sp>
        <p:nvSpPr>
          <p:cNvPr id="3" name="コンテンツ プレースホルダ 2"/>
          <p:cNvSpPr>
            <a:spLocks noGrp="1"/>
          </p:cNvSpPr>
          <p:nvPr>
            <p:ph idx="1"/>
          </p:nvPr>
        </p:nvSpPr>
        <p:spPr>
          <a:xfrm>
            <a:off x="360000" y="1440000"/>
            <a:ext cx="8329642" cy="4775082"/>
          </a:xfrm>
        </p:spPr>
        <p:txBody>
          <a:bodyPr>
            <a:noAutofit/>
          </a:bodyPr>
          <a:lstStyle/>
          <a:p>
            <a:r>
              <a:rPr lang="en-US" altLang="ko-KR" sz="2000" dirty="0" err="1" smtClean="0"/>
              <a:t>HeW</a:t>
            </a:r>
            <a:r>
              <a:rPr lang="en-US" altLang="ko-KR" sz="2000" dirty="0" smtClean="0"/>
              <a:t> </a:t>
            </a:r>
            <a:r>
              <a:rPr lang="en-US" altLang="ko-KR" sz="2000" dirty="0" smtClean="0"/>
              <a:t>coops are self-governing organizations based on the Consumer Cooperative Act which local people establish to address their problems relating to health and daily lives. Coops own and operate medical facilities and care business center and conduct business and movement for solving the problem through the cooperation among employees and community resident-members </a:t>
            </a:r>
          </a:p>
          <a:p>
            <a:r>
              <a:rPr lang="en-US" altLang="ko-KR" sz="2000" dirty="0" err="1" smtClean="0"/>
              <a:t>HeW</a:t>
            </a:r>
            <a:r>
              <a:rPr lang="en-US" altLang="ko-KR" sz="2000" dirty="0" smtClean="0"/>
              <a:t> coop is the </a:t>
            </a:r>
            <a:r>
              <a:rPr lang="en-US" altLang="ko-KR" sz="2000" dirty="0" smtClean="0"/>
              <a:t>only model that allows the participation of people in the management and operation of medical facilities in Japan. The collaboration between experts and people in professional areas contributes to </a:t>
            </a:r>
            <a:r>
              <a:rPr lang="en-US" altLang="ko-KR" sz="2000" dirty="0" smtClean="0"/>
              <a:t>enhance the peoples’ democratic practices.</a:t>
            </a:r>
            <a:endParaRPr lang="en-US" altLang="ko-KR" sz="2000" dirty="0" smtClean="0"/>
          </a:p>
          <a:p>
            <a:r>
              <a:rPr lang="en-US" altLang="ko-KR" sz="2000" dirty="0" smtClean="0"/>
              <a:t>National </a:t>
            </a:r>
            <a:r>
              <a:rPr lang="en-US" altLang="ko-KR" sz="2000" dirty="0" err="1" smtClean="0"/>
              <a:t>H</a:t>
            </a:r>
            <a:r>
              <a:rPr lang="en-US" altLang="ko-KR" sz="2000" dirty="0" err="1" smtClean="0"/>
              <a:t>eW</a:t>
            </a:r>
            <a:r>
              <a:rPr lang="en-US" altLang="ko-KR" sz="2000" dirty="0" smtClean="0"/>
              <a:t> </a:t>
            </a:r>
            <a:r>
              <a:rPr lang="en-US" altLang="ko-KR" sz="2000" dirty="0" smtClean="0"/>
              <a:t>coops make the “</a:t>
            </a:r>
            <a:r>
              <a:rPr lang="en-US" altLang="ko-KR" sz="2000" dirty="0" smtClean="0"/>
              <a:t>Health and Welfare Cooperative </a:t>
            </a:r>
            <a:r>
              <a:rPr lang="en-US" altLang="ko-KR" sz="2000" dirty="0" smtClean="0"/>
              <a:t>Patients’ Bills of Rights” in 1991 and work for the people’s participation and democracy in healthcare. </a:t>
            </a:r>
            <a:endParaRPr lang="en-US" altLang="ko-KR" sz="2000" dirty="0"/>
          </a:p>
          <a:p>
            <a:r>
              <a:rPr lang="en-US" altLang="ja-JP" sz="2000" dirty="0" smtClean="0"/>
              <a:t>117 </a:t>
            </a:r>
            <a:r>
              <a:rPr lang="en-US" altLang="ja-JP" sz="2000" dirty="0" err="1" smtClean="0"/>
              <a:t>HeW</a:t>
            </a:r>
            <a:r>
              <a:rPr lang="en-US" altLang="ja-JP" sz="2000" dirty="0" smtClean="0"/>
              <a:t> coops </a:t>
            </a:r>
            <a:r>
              <a:rPr lang="en-US" altLang="ja-JP" sz="2000" dirty="0" smtClean="0"/>
              <a:t>are operating with  2.9 million members in Tokyo. </a:t>
            </a:r>
            <a:r>
              <a:rPr lang="en-US" altLang="ko-KR" sz="2000" dirty="0" err="1" smtClean="0"/>
              <a:t>HeW</a:t>
            </a:r>
            <a:r>
              <a:rPr lang="en-US" altLang="ko-KR" sz="2000" dirty="0" smtClean="0"/>
              <a:t> </a:t>
            </a:r>
            <a:r>
              <a:rPr lang="en-US" altLang="ko-KR" sz="2000" dirty="0" smtClean="0"/>
              <a:t>coops </a:t>
            </a:r>
            <a:r>
              <a:rPr lang="en-US" altLang="ko-KR" sz="2000" dirty="0" smtClean="0"/>
              <a:t>(</a:t>
            </a:r>
            <a:r>
              <a:rPr lang="en-US" altLang="ko-KR" sz="2000" dirty="0" smtClean="0"/>
              <a:t>healthcare coops) </a:t>
            </a:r>
            <a:r>
              <a:rPr lang="en-US" altLang="ko-KR" sz="2000" dirty="0" smtClean="0"/>
              <a:t>located </a:t>
            </a:r>
            <a:r>
              <a:rPr lang="en-US" altLang="ko-KR" sz="2000" dirty="0" smtClean="0"/>
              <a:t>in over 40 countries worldwide. </a:t>
            </a:r>
            <a:endParaRPr lang="ja-JP" altLang="ja-JP" sz="2000" dirty="0"/>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19</a:t>
            </a:fld>
            <a:endParaRPr kumimoji="1" lang="ja-JP"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endParaRPr kumimoji="1" lang="ja-JP" altLang="en-US"/>
          </a:p>
        </p:txBody>
      </p:sp>
      <p:sp>
        <p:nvSpPr>
          <p:cNvPr id="3" name="サブタイトル 2"/>
          <p:cNvSpPr>
            <a:spLocks noGrp="1"/>
          </p:cNvSpPr>
          <p:nvPr>
            <p:ph type="subTitle" idx="1"/>
          </p:nvPr>
        </p:nvSpPr>
        <p:spPr/>
        <p:txBody>
          <a:bodyPr/>
          <a:lstStyle/>
          <a:p>
            <a:endParaRPr kumimoji="1" lang="ja-JP" altLang="en-US"/>
          </a:p>
        </p:txBody>
      </p:sp>
      <p:pic>
        <p:nvPicPr>
          <p:cNvPr id="4" name="Picture 4"/>
          <p:cNvPicPr>
            <a:picLocks noChangeAspect="1" noChangeArrowheads="1"/>
          </p:cNvPicPr>
          <p:nvPr/>
        </p:nvPicPr>
        <p:blipFill>
          <a:blip r:embed="rId2" cstate="print">
            <a:lum bright="5000"/>
          </a:blip>
          <a:srcRect/>
          <a:stretch>
            <a:fillRect/>
          </a:stretch>
        </p:blipFill>
        <p:spPr bwMode="auto">
          <a:xfrm>
            <a:off x="-357222" y="-1"/>
            <a:ext cx="9501222" cy="6896531"/>
          </a:xfrm>
          <a:prstGeom prst="rect">
            <a:avLst/>
          </a:prstGeom>
          <a:noFill/>
          <a:ln w="9525">
            <a:noFill/>
            <a:miter lim="800000"/>
            <a:headEnd/>
            <a:tailEnd/>
          </a:ln>
          <a:effectLst/>
        </p:spPr>
      </p:pic>
      <p:sp>
        <p:nvSpPr>
          <p:cNvPr id="5" name="正方形/長方形 4"/>
          <p:cNvSpPr/>
          <p:nvPr/>
        </p:nvSpPr>
        <p:spPr>
          <a:xfrm>
            <a:off x="827584" y="692695"/>
            <a:ext cx="7776864" cy="769441"/>
          </a:xfrm>
          <a:prstGeom prst="rect">
            <a:avLst/>
          </a:prstGeom>
        </p:spPr>
        <p:txBody>
          <a:bodyPr wrap="square">
            <a:spAutoFit/>
          </a:bodyPr>
          <a:lstStyle/>
          <a:p>
            <a:pPr algn="ctr"/>
            <a:r>
              <a:rPr lang="en-US" altLang="ko-KR" sz="4400" b="1" dirty="0" smtClean="0">
                <a:solidFill>
                  <a:srgbClr val="002060"/>
                </a:solidFill>
              </a:rPr>
              <a:t>The rise of Disconnected Society </a:t>
            </a:r>
            <a:endParaRPr lang="ja-JP" altLang="en-US" sz="4400" b="1" dirty="0"/>
          </a:p>
        </p:txBody>
      </p:sp>
      <p:sp>
        <p:nvSpPr>
          <p:cNvPr id="6" name="正方形/長方形 5"/>
          <p:cNvSpPr/>
          <p:nvPr/>
        </p:nvSpPr>
        <p:spPr>
          <a:xfrm>
            <a:off x="214282" y="3861048"/>
            <a:ext cx="8358246" cy="2215991"/>
          </a:xfrm>
          <a:prstGeom prst="rect">
            <a:avLst/>
          </a:prstGeom>
        </p:spPr>
        <p:txBody>
          <a:bodyPr wrap="square">
            <a:spAutoFit/>
          </a:bodyPr>
          <a:lstStyle/>
          <a:p>
            <a:pPr algn="ctr"/>
            <a:r>
              <a:rPr lang="en-US" altLang="ja-JP" sz="2800" dirty="0" smtClean="0">
                <a:solidFill>
                  <a:srgbClr val="002060"/>
                </a:solidFill>
                <a:latin typeface="+mj-lt"/>
                <a:ea typeface="HGPｺﾞｼｯｸE" pitchFamily="50" charset="-128"/>
              </a:rPr>
              <a:t>Three years ago, NHK Special gave shock to Japanese with the </a:t>
            </a:r>
            <a:r>
              <a:rPr lang="en-US" altLang="ja-JP" sz="2800" dirty="0" smtClean="0">
                <a:solidFill>
                  <a:srgbClr val="002060"/>
                </a:solidFill>
                <a:latin typeface="+mj-lt"/>
                <a:ea typeface="HGPｺﾞｼｯｸE" pitchFamily="50" charset="-128"/>
              </a:rPr>
              <a:t>dismal portrait </a:t>
            </a:r>
            <a:r>
              <a:rPr lang="en-US" altLang="ja-JP" sz="2800" dirty="0" smtClean="0">
                <a:solidFill>
                  <a:srgbClr val="002060"/>
                </a:solidFill>
                <a:latin typeface="+mj-lt"/>
                <a:ea typeface="HGPｺﾞｼｯｸE" pitchFamily="50" charset="-128"/>
              </a:rPr>
              <a:t>of </a:t>
            </a:r>
            <a:r>
              <a:rPr lang="en-US" altLang="ja-JP" sz="2800" b="1" dirty="0" smtClean="0">
                <a:solidFill>
                  <a:srgbClr val="002060"/>
                </a:solidFill>
                <a:latin typeface="+mj-lt"/>
                <a:ea typeface="HGPｺﾞｼｯｸE" pitchFamily="50" charset="-128"/>
              </a:rPr>
              <a:t>Disconnected </a:t>
            </a:r>
            <a:r>
              <a:rPr lang="en-US" altLang="ja-JP" sz="2800" b="1" dirty="0" smtClean="0">
                <a:solidFill>
                  <a:srgbClr val="002060"/>
                </a:solidFill>
                <a:latin typeface="+mj-lt"/>
                <a:ea typeface="HGPｺﾞｼｯｸE" pitchFamily="50" charset="-128"/>
              </a:rPr>
              <a:t>Society,</a:t>
            </a:r>
            <a:endParaRPr lang="en-US" altLang="ko-KR" sz="2800" b="1" dirty="0" smtClean="0">
              <a:solidFill>
                <a:srgbClr val="002060"/>
              </a:solidFill>
              <a:latin typeface="+mj-lt"/>
              <a:ea typeface="HGPｺﾞｼｯｸE" pitchFamily="50" charset="-128"/>
            </a:endParaRPr>
          </a:p>
          <a:p>
            <a:pPr algn="ctr"/>
            <a:r>
              <a:rPr lang="en-US" altLang="ko-KR" sz="2800" b="1" dirty="0" smtClean="0">
                <a:solidFill>
                  <a:srgbClr val="002060"/>
                </a:solidFill>
                <a:latin typeface="+mj-lt"/>
                <a:ea typeface="HGPｺﾞｼｯｸE" pitchFamily="50" charset="-128"/>
              </a:rPr>
              <a:t>Aged-drift Society, Aged-bankrupt Society</a:t>
            </a:r>
          </a:p>
          <a:p>
            <a:pPr algn="ctr"/>
            <a:r>
              <a:rPr lang="en-US" altLang="ko-KR" sz="2600" dirty="0" smtClean="0">
                <a:solidFill>
                  <a:srgbClr val="002060"/>
                </a:solidFill>
                <a:latin typeface="+mj-lt"/>
                <a:ea typeface="HGPｺﾞｼｯｸE" pitchFamily="50" charset="-128"/>
              </a:rPr>
              <a:t>Solitary death: Nation-wide 30,000 cases , Tokyo 3,000 cases</a:t>
            </a:r>
            <a:r>
              <a:rPr lang="ja-JP" altLang="en-US" sz="2000" dirty="0" smtClean="0">
                <a:solidFill>
                  <a:srgbClr val="002060"/>
                </a:solidFill>
                <a:latin typeface="HGPｺﾞｼｯｸE" pitchFamily="50" charset="-128"/>
                <a:ea typeface="HGPｺﾞｼｯｸE" pitchFamily="50" charset="-128"/>
              </a:rPr>
              <a:t>　</a:t>
            </a:r>
            <a:endParaRPr lang="en-US" altLang="ja-JP" sz="2000" dirty="0" smtClean="0">
              <a:solidFill>
                <a:srgbClr val="002060"/>
              </a:solidFill>
              <a:latin typeface="+mn-ea"/>
            </a:endParaRPr>
          </a:p>
          <a:p>
            <a:r>
              <a:rPr lang="ja-JP" altLang="en-US" sz="2800" dirty="0" smtClean="0">
                <a:solidFill>
                  <a:srgbClr val="002060"/>
                </a:solidFill>
                <a:latin typeface="+mn-ea"/>
              </a:rPr>
              <a:t>　</a:t>
            </a:r>
            <a:endParaRPr lang="en-US" altLang="ja-JP" sz="2800" dirty="0" smtClean="0">
              <a:solidFill>
                <a:srgbClr val="002060"/>
              </a:solidFill>
              <a:latin typeface="+mn-ea"/>
            </a:endParaRPr>
          </a:p>
        </p:txBody>
      </p:sp>
      <p:sp>
        <p:nvSpPr>
          <p:cNvPr id="7" name="슬라이드 번호 개체 틀 6"/>
          <p:cNvSpPr>
            <a:spLocks noGrp="1"/>
          </p:cNvSpPr>
          <p:nvPr>
            <p:ph type="sldNum" sz="quarter" idx="12"/>
          </p:nvPr>
        </p:nvSpPr>
        <p:spPr/>
        <p:txBody>
          <a:bodyPr/>
          <a:lstStyle/>
          <a:p>
            <a:fld id="{95DB0139-FBE2-4A21-B120-83569100F09F}" type="slidenum">
              <a:rPr kumimoji="1" lang="ja-JP" altLang="en-US" smtClean="0"/>
              <a:pPr/>
              <a:t>2</a:t>
            </a:fld>
            <a:endParaRPr kumimoji="1" lang="ja-JP"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Autofit/>
          </a:bodyPr>
          <a:lstStyle/>
          <a:p>
            <a:r>
              <a:rPr lang="en-US" altLang="ko-KR" sz="3600" b="1" dirty="0" smtClean="0"/>
              <a:t>The meaning of cooperation among </a:t>
            </a:r>
            <a:br>
              <a:rPr lang="en-US" altLang="ko-KR" sz="3600" b="1" dirty="0" smtClean="0"/>
            </a:br>
            <a:r>
              <a:rPr lang="en-US" altLang="ko-KR" sz="3600" b="1" dirty="0" smtClean="0"/>
              <a:t>retail </a:t>
            </a:r>
            <a:r>
              <a:rPr lang="en-US" altLang="ko-KR" sz="3600" b="1" dirty="0" smtClean="0"/>
              <a:t>coops and </a:t>
            </a:r>
            <a:r>
              <a:rPr lang="en-US" altLang="ko-KR" sz="3600" b="1" dirty="0" err="1" smtClean="0"/>
              <a:t>HeW</a:t>
            </a:r>
            <a:r>
              <a:rPr lang="en-US" altLang="ko-KR" sz="3600" b="1" dirty="0" smtClean="0"/>
              <a:t> </a:t>
            </a:r>
            <a:r>
              <a:rPr lang="en-US" altLang="ko-KR" sz="3600" b="1" dirty="0" smtClean="0"/>
              <a:t>coops</a:t>
            </a:r>
            <a:endParaRPr kumimoji="1" lang="ja-JP" altLang="en-US" sz="3600" b="1" dirty="0"/>
          </a:p>
        </p:txBody>
      </p:sp>
      <p:sp>
        <p:nvSpPr>
          <p:cNvPr id="3" name="コンテンツ プレースホルダ 2"/>
          <p:cNvSpPr>
            <a:spLocks noGrp="1"/>
          </p:cNvSpPr>
          <p:nvPr>
            <p:ph idx="1"/>
          </p:nvPr>
        </p:nvSpPr>
        <p:spPr>
          <a:xfrm>
            <a:off x="457200" y="1440000"/>
            <a:ext cx="8229600" cy="4525963"/>
          </a:xfrm>
        </p:spPr>
        <p:txBody>
          <a:bodyPr>
            <a:noAutofit/>
          </a:bodyPr>
          <a:lstStyle/>
          <a:p>
            <a:r>
              <a:rPr lang="en-US" altLang="ko-KR" sz="2000" dirty="0" smtClean="0"/>
              <a:t>Consumer </a:t>
            </a:r>
            <a:r>
              <a:rPr lang="en-US" altLang="ko-KR" sz="2000" dirty="0" smtClean="0"/>
              <a:t>retail coops </a:t>
            </a:r>
            <a:r>
              <a:rPr lang="en-US" altLang="ko-KR" sz="2000" dirty="0" smtClean="0"/>
              <a:t>are familiar to the Japanese. </a:t>
            </a:r>
          </a:p>
          <a:p>
            <a:r>
              <a:rPr lang="en-US" altLang="ko-KR" sz="2000" dirty="0" smtClean="0"/>
              <a:t>4 large </a:t>
            </a:r>
            <a:r>
              <a:rPr lang="en-US" altLang="ko-KR" sz="2000" dirty="0" smtClean="0"/>
              <a:t>consumer retail coops </a:t>
            </a:r>
            <a:r>
              <a:rPr lang="en-US" altLang="ko-KR" sz="2000" dirty="0" smtClean="0"/>
              <a:t>start the “Welfare Village Building”. (members are 2 million, target area is Tokyo) 4 coops sometimes compete each other in their business and </a:t>
            </a:r>
            <a:r>
              <a:rPr lang="en-US" altLang="ko-KR" sz="2000" dirty="0" smtClean="0"/>
              <a:t>cooperate. Meanwhile driving </a:t>
            </a:r>
            <a:r>
              <a:rPr lang="en-US" altLang="ko-KR" sz="2000" dirty="0" smtClean="0"/>
              <a:t>community-based activities is not easy. </a:t>
            </a:r>
          </a:p>
          <a:p>
            <a:r>
              <a:rPr lang="en-US" altLang="ko-KR" sz="2000" dirty="0" err="1" smtClean="0"/>
              <a:t>HeW</a:t>
            </a:r>
            <a:r>
              <a:rPr lang="en-US" altLang="ko-KR" sz="2000" dirty="0" smtClean="0"/>
              <a:t> </a:t>
            </a:r>
            <a:r>
              <a:rPr lang="en-US" altLang="ko-KR" sz="2000" dirty="0" smtClean="0"/>
              <a:t>coops develop community-based activities in the healthcare and care service areas. The participation of </a:t>
            </a:r>
            <a:r>
              <a:rPr lang="en-US" altLang="ko-KR" sz="2000" dirty="0" err="1" smtClean="0"/>
              <a:t>HeW</a:t>
            </a:r>
            <a:r>
              <a:rPr lang="en-US" altLang="ko-KR" sz="2000" dirty="0" smtClean="0"/>
              <a:t> </a:t>
            </a:r>
            <a:r>
              <a:rPr lang="en-US" altLang="ko-KR" sz="2000" dirty="0" smtClean="0"/>
              <a:t>coops catalyze the development of project. </a:t>
            </a:r>
            <a:endParaRPr lang="en-US" altLang="ja-JP" sz="2000" dirty="0" smtClean="0"/>
          </a:p>
          <a:p>
            <a:r>
              <a:rPr lang="en-US" altLang="ko-KR" sz="2000" dirty="0" smtClean="0"/>
              <a:t>Until now, Tokyo Consumer Cooperative Union works as a secretariat for the model community project. </a:t>
            </a:r>
          </a:p>
          <a:p>
            <a:r>
              <a:rPr lang="en-US" altLang="ja-JP" sz="2000" dirty="0" smtClean="0"/>
              <a:t>Tokyo has numerous small scale </a:t>
            </a:r>
            <a:r>
              <a:rPr lang="en-US" altLang="ja-JP" sz="2000" dirty="0" err="1" smtClean="0"/>
              <a:t>HeW</a:t>
            </a:r>
            <a:r>
              <a:rPr lang="en-US" altLang="ja-JP" sz="2000" dirty="0" smtClean="0"/>
              <a:t> </a:t>
            </a:r>
            <a:r>
              <a:rPr lang="en-US" altLang="ja-JP" sz="2000" dirty="0" smtClean="0"/>
              <a:t>coops. Though the number of members are moderate as of 0.2 million, they play a huge role in this cooperation. </a:t>
            </a:r>
            <a:r>
              <a:rPr lang="en-US" altLang="ja-JP" sz="2000" dirty="0" err="1" smtClean="0"/>
              <a:t>HeW</a:t>
            </a:r>
            <a:r>
              <a:rPr lang="en-US" altLang="ja-JP" sz="2000" dirty="0" smtClean="0"/>
              <a:t> </a:t>
            </a:r>
            <a:r>
              <a:rPr lang="en-US" altLang="ja-JP" sz="2000" dirty="0" smtClean="0"/>
              <a:t>coops penetrate into the community and practice “Welfare Village Building” </a:t>
            </a:r>
            <a:r>
              <a:rPr lang="en-US" altLang="ja-JP" sz="2000" dirty="0" smtClean="0"/>
              <a:t>as well as develop their own businesses in doing so. </a:t>
            </a:r>
            <a:endParaRPr lang="en-US" altLang="ja-JP" sz="2000" dirty="0" smtClean="0">
              <a:solidFill>
                <a:srgbClr val="FF0000"/>
              </a:solidFill>
            </a:endParaRPr>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20</a:t>
            </a:fld>
            <a:endParaRPr kumimoji="1" lang="ja-JP"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rmAutofit/>
          </a:bodyPr>
          <a:lstStyle/>
          <a:p>
            <a:r>
              <a:rPr lang="en-US" altLang="ko-KR" sz="3600" b="1" dirty="0" smtClean="0"/>
              <a:t>Health and life of the elderly</a:t>
            </a:r>
            <a:endParaRPr kumimoji="1" lang="ja-JP" altLang="en-US" sz="3600" b="1" dirty="0"/>
          </a:p>
        </p:txBody>
      </p:sp>
      <p:sp>
        <p:nvSpPr>
          <p:cNvPr id="3" name="コンテンツ プレースホルダ 2"/>
          <p:cNvSpPr>
            <a:spLocks noGrp="1"/>
          </p:cNvSpPr>
          <p:nvPr>
            <p:ph idx="1"/>
          </p:nvPr>
        </p:nvSpPr>
        <p:spPr>
          <a:xfrm>
            <a:off x="457200" y="1440000"/>
            <a:ext cx="5757874" cy="4525963"/>
          </a:xfrm>
        </p:spPr>
        <p:txBody>
          <a:bodyPr>
            <a:noAutofit/>
          </a:bodyPr>
          <a:lstStyle/>
          <a:p>
            <a:r>
              <a:rPr lang="en-US" altLang="ko-KR" sz="2200" dirty="0" smtClean="0">
                <a:latin typeface="+mj-lt"/>
              </a:rPr>
              <a:t>The heart of disease is </a:t>
            </a:r>
            <a:r>
              <a:rPr kumimoji="1" lang="ja-JP" altLang="en-US" sz="2200" dirty="0" smtClean="0">
                <a:latin typeface="+mj-lt"/>
              </a:rPr>
              <a:t>・・・</a:t>
            </a:r>
            <a:r>
              <a:rPr kumimoji="1" lang="en-US" altLang="ja-JP" sz="2200" dirty="0" smtClean="0">
                <a:latin typeface="+mj-lt"/>
              </a:rPr>
              <a:t>chronic disease</a:t>
            </a:r>
            <a:r>
              <a:rPr lang="en-US" altLang="ko-KR" sz="2200" dirty="0" smtClean="0">
                <a:latin typeface="+mj-lt"/>
              </a:rPr>
              <a:t>. </a:t>
            </a:r>
            <a:endParaRPr kumimoji="1" lang="en-US" altLang="ja-JP" sz="2200" dirty="0" smtClean="0">
              <a:latin typeface="+mj-lt"/>
            </a:endParaRPr>
          </a:p>
          <a:p>
            <a:r>
              <a:rPr lang="en-US" altLang="ko-KR" sz="2200" dirty="0" smtClean="0">
                <a:latin typeface="+mj-lt"/>
              </a:rPr>
              <a:t>People in need of care(</a:t>
            </a:r>
            <a:r>
              <a:rPr lang="ja-JP" altLang="en-US" sz="2200" dirty="0" smtClean="0">
                <a:latin typeface="+mj-lt"/>
              </a:rPr>
              <a:t>要介護者</a:t>
            </a:r>
            <a:r>
              <a:rPr lang="en-US" altLang="ja-JP" sz="2200" dirty="0" smtClean="0">
                <a:latin typeface="+mj-lt"/>
              </a:rPr>
              <a:t>): </a:t>
            </a:r>
          </a:p>
          <a:p>
            <a:pPr>
              <a:buNone/>
            </a:pPr>
            <a:r>
              <a:rPr lang="en-US" altLang="ja-JP" sz="2200" dirty="0" smtClean="0">
                <a:latin typeface="+mj-lt"/>
              </a:rPr>
              <a:t>	4.31 million in 2005, 8.71 million in </a:t>
            </a:r>
            <a:r>
              <a:rPr lang="en-US" altLang="ja-JP" sz="2200" dirty="0" smtClean="0">
                <a:latin typeface="+mj-lt"/>
              </a:rPr>
              <a:t>2050. </a:t>
            </a:r>
            <a:endParaRPr lang="en-US" altLang="ja-JP" sz="2200" dirty="0" smtClean="0">
              <a:latin typeface="+mj-lt"/>
            </a:endParaRPr>
          </a:p>
          <a:p>
            <a:r>
              <a:rPr lang="en-US" altLang="ja-JP" sz="2200" dirty="0" smtClean="0">
                <a:latin typeface="+mj-lt"/>
              </a:rPr>
              <a:t>Dementia: currently 8 million,  1 out of every 4 elderly in 2045. (including the latent)</a:t>
            </a:r>
          </a:p>
          <a:p>
            <a:r>
              <a:rPr lang="en-US" altLang="ja-JP" sz="2200" dirty="0" smtClean="0">
                <a:latin typeface="+mj-lt"/>
              </a:rPr>
              <a:t>Massive death Society: rapid increase of the death of the elderly from 1 million to 1.6 million a year. </a:t>
            </a:r>
            <a:endParaRPr lang="en-US" altLang="ja-JP" sz="2200" dirty="0" smtClean="0"/>
          </a:p>
          <a:p>
            <a:pPr>
              <a:buNone/>
            </a:pPr>
            <a:endParaRPr lang="en-US" altLang="ja-JP" sz="2200" dirty="0" smtClean="0"/>
          </a:p>
          <a:p>
            <a:pPr>
              <a:buNone/>
            </a:pPr>
            <a:endParaRPr kumimoji="1" lang="en-US" altLang="ja-JP" sz="2200" dirty="0" smtClean="0"/>
          </a:p>
        </p:txBody>
      </p:sp>
      <p:pic>
        <p:nvPicPr>
          <p:cNvPr id="4" name="Picture 4" descr="ＩＣＡマーク（ＪＰＥＧ）"/>
          <p:cNvPicPr>
            <a:picLocks noChangeAspect="1" noChangeArrowheads="1"/>
          </p:cNvPicPr>
          <p:nvPr/>
        </p:nvPicPr>
        <p:blipFill>
          <a:blip r:embed="rId2" cstate="print"/>
          <a:srcRect/>
          <a:stretch>
            <a:fillRect/>
          </a:stretch>
        </p:blipFill>
        <p:spPr bwMode="auto">
          <a:xfrm>
            <a:off x="6000760" y="3286124"/>
            <a:ext cx="2819390" cy="2954339"/>
          </a:xfrm>
          <a:prstGeom prst="rect">
            <a:avLst/>
          </a:prstGeom>
          <a:noFill/>
          <a:ln w="9525">
            <a:noFill/>
            <a:miter lim="800000"/>
            <a:headEnd/>
            <a:tailEnd/>
          </a:ln>
        </p:spPr>
      </p:pic>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21</a:t>
            </a:fld>
            <a:endParaRPr kumimoji="1" lang="ja-JP"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rmAutofit/>
          </a:bodyPr>
          <a:lstStyle/>
          <a:p>
            <a:r>
              <a:rPr lang="en-US" altLang="ko-KR" sz="3600" b="1" dirty="0" smtClean="0"/>
              <a:t>Retreat of safety net and social security</a:t>
            </a:r>
            <a:endParaRPr kumimoji="1" lang="ja-JP" altLang="en-US" sz="3600" b="1" dirty="0"/>
          </a:p>
        </p:txBody>
      </p:sp>
      <p:sp>
        <p:nvSpPr>
          <p:cNvPr id="3" name="コンテンツ プレースホルダ 2"/>
          <p:cNvSpPr>
            <a:spLocks noGrp="1"/>
          </p:cNvSpPr>
          <p:nvPr>
            <p:ph idx="1"/>
          </p:nvPr>
        </p:nvSpPr>
        <p:spPr>
          <a:xfrm>
            <a:off x="457200" y="1440000"/>
            <a:ext cx="8401080" cy="4880834"/>
          </a:xfrm>
        </p:spPr>
        <p:txBody>
          <a:bodyPr>
            <a:noAutofit/>
          </a:bodyPr>
          <a:lstStyle/>
          <a:p>
            <a:r>
              <a:rPr lang="en-US" altLang="ko-KR" sz="2200" dirty="0" smtClean="0"/>
              <a:t>National sovereign </a:t>
            </a:r>
            <a:r>
              <a:rPr lang="en-US" altLang="ko-KR" sz="2200" dirty="0" smtClean="0"/>
              <a:t>S</a:t>
            </a:r>
            <a:r>
              <a:rPr lang="en-US" altLang="ko-KR" sz="2200" dirty="0" smtClean="0"/>
              <a:t>tate-building Period: </a:t>
            </a:r>
            <a:r>
              <a:rPr lang="en-US" altLang="ko-KR" sz="2200" dirty="0" smtClean="0"/>
              <a:t>peace constitution and progress in social security. </a:t>
            </a:r>
            <a:endParaRPr lang="en-US" altLang="ja-JP" sz="2200" dirty="0" smtClean="0"/>
          </a:p>
          <a:p>
            <a:r>
              <a:rPr lang="en-US" altLang="ko-KR" sz="2200" dirty="0" smtClean="0"/>
              <a:t>Rapid Economic Growth Period: </a:t>
            </a:r>
            <a:r>
              <a:rPr lang="en-US" altLang="ja-JP" sz="2200" dirty="0" smtClean="0"/>
              <a:t>the emergence of environment pollution and social problems, </a:t>
            </a:r>
            <a:r>
              <a:rPr lang="en-US" altLang="ja-JP" sz="2200" dirty="0" smtClean="0"/>
              <a:t>as well as innovative </a:t>
            </a:r>
            <a:r>
              <a:rPr lang="en-US" altLang="ja-JP" sz="2200" dirty="0" smtClean="0"/>
              <a:t>local </a:t>
            </a:r>
            <a:r>
              <a:rPr lang="en-US" altLang="ja-JP" sz="2200" dirty="0" smtClean="0"/>
              <a:t>governments </a:t>
            </a:r>
            <a:r>
              <a:rPr lang="en-US" altLang="ja-JP" sz="2200" dirty="0" smtClean="0"/>
              <a:t>and substantial social security system. </a:t>
            </a:r>
          </a:p>
          <a:p>
            <a:r>
              <a:rPr lang="en-US" altLang="ko-KR" sz="2200" dirty="0" smtClean="0"/>
              <a:t>Retreat of social security and “Japanese-style Welfare Society”</a:t>
            </a:r>
            <a:endParaRPr lang="en-US" altLang="ja-JP" sz="2200" dirty="0" smtClean="0"/>
          </a:p>
          <a:p>
            <a:pPr>
              <a:buNone/>
            </a:pPr>
            <a:r>
              <a:rPr lang="en-US" altLang="ko-KR" sz="2200" dirty="0" smtClean="0"/>
              <a:t>	: Under the neoliberal policy, the state withdrew from the social security system and commercialized the system depending on the private sector. The state emphasized the “self-responsibility” of people. </a:t>
            </a:r>
          </a:p>
          <a:p>
            <a:pPr>
              <a:buNone/>
            </a:pPr>
            <a:r>
              <a:rPr lang="en-US" altLang="ja-JP" sz="2200" dirty="0" smtClean="0"/>
              <a:t>	: </a:t>
            </a:r>
            <a:r>
              <a:rPr lang="en-US" altLang="ja-JP" sz="2200" dirty="0" smtClean="0"/>
              <a:t>Japan’s </a:t>
            </a:r>
            <a:r>
              <a:rPr lang="en-US" altLang="ja-JP" sz="2200" dirty="0" smtClean="0"/>
              <a:t>p</a:t>
            </a:r>
            <a:r>
              <a:rPr lang="en-US" altLang="ja-JP" sz="2200" dirty="0" smtClean="0"/>
              <a:t>rivate </a:t>
            </a:r>
            <a:r>
              <a:rPr lang="en-US" altLang="ja-JP" sz="2200" dirty="0" smtClean="0"/>
              <a:t>saving rate is among the first in the world, but savings cannot relieve the worries about the future. </a:t>
            </a:r>
          </a:p>
          <a:p>
            <a:pPr>
              <a:buNone/>
            </a:pPr>
            <a:r>
              <a:rPr lang="en-US" altLang="ja-JP" sz="2200" dirty="0" smtClean="0"/>
              <a:t>	: Widespread cheating </a:t>
            </a:r>
            <a:r>
              <a:rPr lang="en-US" altLang="ja-JP" sz="2200" dirty="0" smtClean="0"/>
              <a:t>cases targeting </a:t>
            </a:r>
            <a:r>
              <a:rPr lang="en-US" altLang="ja-JP" sz="2200" dirty="0" smtClean="0"/>
              <a:t>the elderly. </a:t>
            </a:r>
            <a:endParaRPr kumimoji="1" lang="ja-JP" altLang="en-US" sz="2200" dirty="0"/>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22</a:t>
            </a:fld>
            <a:endParaRPr kumimoji="1" lang="ja-JP"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Autofit/>
          </a:bodyPr>
          <a:lstStyle/>
          <a:p>
            <a:r>
              <a:rPr lang="en-US" altLang="ko-KR" sz="3600" b="1" dirty="0" smtClean="0"/>
              <a:t>Government program: </a:t>
            </a:r>
            <a:br>
              <a:rPr lang="en-US" altLang="ko-KR" sz="3600" b="1" dirty="0" smtClean="0"/>
            </a:br>
            <a:r>
              <a:rPr lang="en-US" altLang="ko-KR" sz="3600" b="1" dirty="0" smtClean="0"/>
              <a:t>“comprehensive regional care”</a:t>
            </a:r>
            <a:endParaRPr kumimoji="1" lang="ja-JP" altLang="en-US" sz="3600" b="1" dirty="0"/>
          </a:p>
        </p:txBody>
      </p:sp>
      <p:sp>
        <p:nvSpPr>
          <p:cNvPr id="3" name="コンテンツ プレースホルダ 2"/>
          <p:cNvSpPr>
            <a:spLocks noGrp="1"/>
          </p:cNvSpPr>
          <p:nvPr>
            <p:ph idx="1"/>
          </p:nvPr>
        </p:nvSpPr>
        <p:spPr>
          <a:xfrm>
            <a:off x="500034" y="1440000"/>
            <a:ext cx="8186766" cy="4768865"/>
          </a:xfrm>
        </p:spPr>
        <p:txBody>
          <a:bodyPr>
            <a:normAutofit/>
          </a:bodyPr>
          <a:lstStyle/>
          <a:p>
            <a:r>
              <a:rPr lang="ko-KR" altLang="en-US" sz="2200" dirty="0" smtClean="0"/>
              <a:t> </a:t>
            </a:r>
            <a:r>
              <a:rPr lang="en-US" altLang="ko-KR" sz="2200" dirty="0" smtClean="0"/>
              <a:t>Jump in the number of people in need of care.</a:t>
            </a:r>
            <a:endParaRPr kumimoji="1" lang="en-US" altLang="ja-JP" sz="2200" dirty="0" smtClean="0"/>
          </a:p>
          <a:p>
            <a:r>
              <a:rPr lang="en-US" altLang="ko-KR" sz="2200" dirty="0" smtClean="0"/>
              <a:t>Places accommodating the elderly unable to be in the hospital or care homes </a:t>
            </a:r>
            <a:r>
              <a:rPr lang="en-US" altLang="ko-KR" sz="2200" dirty="0" smtClean="0"/>
              <a:t>are in short. </a:t>
            </a:r>
            <a:endParaRPr kumimoji="1" lang="en-US" altLang="ja-JP" sz="2200" dirty="0" smtClean="0"/>
          </a:p>
          <a:p>
            <a:r>
              <a:rPr kumimoji="1" lang="en-US" altLang="ko-KR" sz="2200" dirty="0" smtClean="0"/>
              <a:t>Government policy to cut the social security expenses</a:t>
            </a:r>
            <a:r>
              <a:rPr kumimoji="1" lang="ja-JP" altLang="en-US" sz="2200" dirty="0" smtClean="0"/>
              <a:t>・・・</a:t>
            </a:r>
            <a:endParaRPr kumimoji="1" lang="en-US" altLang="ja-JP" sz="2200" dirty="0" smtClean="0"/>
          </a:p>
          <a:p>
            <a:pPr>
              <a:buNone/>
            </a:pPr>
            <a:r>
              <a:rPr kumimoji="1" lang="en-US" altLang="ja-JP" sz="2200" dirty="0" smtClean="0"/>
              <a:t>	“comprehensive regional care” on a large scale</a:t>
            </a:r>
          </a:p>
          <a:p>
            <a:endParaRPr kumimoji="1" lang="en-US" altLang="ja-JP" sz="2200" dirty="0" smtClean="0"/>
          </a:p>
          <a:p>
            <a:endParaRPr kumimoji="1" lang="en-US" altLang="ja-JP" sz="2200" dirty="0" smtClean="0"/>
          </a:p>
        </p:txBody>
      </p:sp>
      <p:pic>
        <p:nvPicPr>
          <p:cNvPr id="4" name="Picture 4"/>
          <p:cNvPicPr>
            <a:picLocks noChangeAspect="1" noChangeArrowheads="1"/>
          </p:cNvPicPr>
          <p:nvPr/>
        </p:nvPicPr>
        <p:blipFill>
          <a:blip r:embed="rId2" cstate="print">
            <a:lum bright="-20000" contrast="40000"/>
          </a:blip>
          <a:srcRect/>
          <a:stretch>
            <a:fillRect/>
          </a:stretch>
        </p:blipFill>
        <p:spPr bwMode="auto">
          <a:xfrm>
            <a:off x="214282" y="3857628"/>
            <a:ext cx="4498311" cy="2500330"/>
          </a:xfrm>
          <a:prstGeom prst="rect">
            <a:avLst/>
          </a:prstGeom>
          <a:noFill/>
          <a:ln w="9525">
            <a:noFill/>
            <a:miter lim="800000"/>
            <a:headEnd/>
            <a:tailEnd/>
          </a:ln>
        </p:spPr>
      </p:pic>
      <p:sp>
        <p:nvSpPr>
          <p:cNvPr id="5" name="正方形/長方形 4"/>
          <p:cNvSpPr/>
          <p:nvPr/>
        </p:nvSpPr>
        <p:spPr>
          <a:xfrm>
            <a:off x="4714876" y="4077072"/>
            <a:ext cx="3643338" cy="2246769"/>
          </a:xfrm>
          <a:prstGeom prst="rect">
            <a:avLst/>
          </a:prstGeom>
        </p:spPr>
        <p:txBody>
          <a:bodyPr wrap="square">
            <a:spAutoFit/>
          </a:bodyPr>
          <a:lstStyle/>
          <a:p>
            <a:pPr algn="just">
              <a:defRPr/>
            </a:pPr>
            <a:r>
              <a:rPr lang="en-US" altLang="ko-KR" sz="1400" dirty="0" smtClean="0"/>
              <a:t>Comprehensive regional care is defined as a regional system that can provide houses tailored to the need </a:t>
            </a:r>
            <a:r>
              <a:rPr lang="en-US" altLang="ko-KR" sz="1400" dirty="0" smtClean="0"/>
              <a:t>of the elderly and </a:t>
            </a:r>
            <a:r>
              <a:rPr lang="en-US" altLang="ko-KR" sz="1400" dirty="0" smtClean="0"/>
              <a:t>appropriately provide various daily life support services including healthcare, care, preventive care and welfare services  to the daily life region. The ideal daily life region is “30 minutes’ access in most cases” and practically refers to the middle school zone. </a:t>
            </a:r>
          </a:p>
          <a:p>
            <a:pPr algn="just">
              <a:defRPr/>
            </a:pPr>
            <a:endParaRPr lang="en-US" altLang="ko-KR" sz="1400" dirty="0" smtClean="0"/>
          </a:p>
        </p:txBody>
      </p:sp>
      <p:sp>
        <p:nvSpPr>
          <p:cNvPr id="6" name="슬라이드 번호 개체 틀 5"/>
          <p:cNvSpPr>
            <a:spLocks noGrp="1"/>
          </p:cNvSpPr>
          <p:nvPr>
            <p:ph type="sldNum" sz="quarter" idx="12"/>
          </p:nvPr>
        </p:nvSpPr>
        <p:spPr/>
        <p:txBody>
          <a:bodyPr/>
          <a:lstStyle/>
          <a:p>
            <a:fld id="{95DB0139-FBE2-4A21-B120-83569100F09F}" type="slidenum">
              <a:rPr kumimoji="1" lang="ja-JP" altLang="en-US" smtClean="0"/>
              <a:pPr/>
              <a:t>23</a:t>
            </a:fld>
            <a:endParaRPr kumimoji="1" lang="ja-JP"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ＩＣＡマーク（ＪＰＥＧ）"/>
          <p:cNvPicPr>
            <a:picLocks noChangeAspect="1" noChangeArrowheads="1"/>
          </p:cNvPicPr>
          <p:nvPr/>
        </p:nvPicPr>
        <p:blipFill>
          <a:blip r:embed="rId2" cstate="print"/>
          <a:srcRect/>
          <a:stretch>
            <a:fillRect/>
          </a:stretch>
        </p:blipFill>
        <p:spPr bwMode="auto">
          <a:xfrm>
            <a:off x="7181866" y="4869160"/>
            <a:ext cx="1962134" cy="1675435"/>
          </a:xfrm>
          <a:prstGeom prst="rect">
            <a:avLst/>
          </a:prstGeom>
          <a:noFill/>
          <a:ln w="9525">
            <a:noFill/>
            <a:miter lim="800000"/>
            <a:headEnd/>
            <a:tailEnd/>
          </a:ln>
        </p:spPr>
      </p:pic>
      <p:sp>
        <p:nvSpPr>
          <p:cNvPr id="2" name="タイトル 1"/>
          <p:cNvSpPr>
            <a:spLocks noGrp="1"/>
          </p:cNvSpPr>
          <p:nvPr>
            <p:ph type="title"/>
          </p:nvPr>
        </p:nvSpPr>
        <p:spPr>
          <a:xfrm>
            <a:off x="468000" y="252000"/>
            <a:ext cx="8229600" cy="1152000"/>
          </a:xfrm>
        </p:spPr>
        <p:txBody>
          <a:bodyPr>
            <a:noAutofit/>
          </a:bodyPr>
          <a:lstStyle/>
          <a:p>
            <a:r>
              <a:rPr lang="en-US" altLang="ko-KR" sz="3600" b="1" dirty="0" smtClean="0"/>
              <a:t>Solitary Death from </a:t>
            </a:r>
            <a:r>
              <a:rPr lang="en-US" altLang="ko-KR" sz="3600" b="1" dirty="0" smtClean="0"/>
              <a:t>30,000 to 200,000 </a:t>
            </a:r>
            <a:endParaRPr kumimoji="1" lang="ja-JP" altLang="en-US" sz="3600" b="1" dirty="0"/>
          </a:p>
        </p:txBody>
      </p:sp>
      <p:sp>
        <p:nvSpPr>
          <p:cNvPr id="3" name="コンテンツ プレースホルダ 2"/>
          <p:cNvSpPr>
            <a:spLocks noGrp="1"/>
          </p:cNvSpPr>
          <p:nvPr>
            <p:ph idx="1"/>
          </p:nvPr>
        </p:nvSpPr>
        <p:spPr>
          <a:xfrm>
            <a:off x="285720" y="1571612"/>
            <a:ext cx="8501122" cy="4340237"/>
          </a:xfrm>
        </p:spPr>
        <p:txBody>
          <a:bodyPr>
            <a:normAutofit fontScale="85000" lnSpcReduction="10000"/>
          </a:bodyPr>
          <a:lstStyle/>
          <a:p>
            <a:r>
              <a:rPr lang="en-US" altLang="ko-KR" sz="2600" dirty="0" smtClean="0"/>
              <a:t>Solitude of children, females, the aged are deepening.</a:t>
            </a:r>
            <a:endParaRPr lang="en-US" altLang="ja-JP" sz="2600" dirty="0" smtClean="0"/>
          </a:p>
          <a:p>
            <a:r>
              <a:rPr lang="en-US" altLang="ko-KR" sz="2600" dirty="0" smtClean="0"/>
              <a:t>Unmarried rate and 1 person household of the aged are rapidly increasing. A research predicts </a:t>
            </a:r>
            <a:r>
              <a:rPr lang="en-US" altLang="ko-KR" sz="2600" dirty="0" smtClean="0"/>
              <a:t>that the </a:t>
            </a:r>
            <a:r>
              <a:rPr lang="en-US" altLang="ko-KR" sz="2600" dirty="0" smtClean="0"/>
              <a:t>solitary death will come to 200,000.</a:t>
            </a:r>
            <a:r>
              <a:rPr lang="ko-KR" altLang="en-US" sz="2600" dirty="0" smtClean="0"/>
              <a:t> </a:t>
            </a:r>
            <a:endParaRPr lang="en-US" altLang="ko-KR" sz="2600" dirty="0" smtClean="0"/>
          </a:p>
          <a:p>
            <a:r>
              <a:rPr lang="en-US" altLang="ko-KR" sz="2600" dirty="0" smtClean="0"/>
              <a:t>The government begrudges spending on social security costs. Families sustains the people’s lives and the crisis of living with a perception of “therapeutic treatment and lunch is up to the person”.</a:t>
            </a:r>
          </a:p>
          <a:p>
            <a:r>
              <a:rPr lang="en-US" altLang="ko-KR" sz="2600" dirty="0" smtClean="0"/>
              <a:t> Although </a:t>
            </a:r>
            <a:r>
              <a:rPr lang="en-US" altLang="ko-KR" sz="2600" dirty="0" smtClean="0"/>
              <a:t>Japan </a:t>
            </a:r>
            <a:r>
              <a:rPr lang="en-US" altLang="ko-KR" sz="2600" dirty="0" smtClean="0"/>
              <a:t>has </a:t>
            </a:r>
            <a:r>
              <a:rPr lang="en-US" altLang="ko-KR" sz="2600" dirty="0" smtClean="0"/>
              <a:t>an </a:t>
            </a:r>
            <a:r>
              <a:rPr lang="en-US" altLang="ko-KR" sz="2600" dirty="0" smtClean="0"/>
              <a:t>enormous </a:t>
            </a:r>
            <a:r>
              <a:rPr lang="en-US" altLang="ko-KR" sz="2600" dirty="0" smtClean="0"/>
              <a:t>economic performance </a:t>
            </a:r>
            <a:r>
              <a:rPr lang="en-US" altLang="ko-KR" sz="2600" dirty="0" smtClean="0"/>
              <a:t>of </a:t>
            </a:r>
            <a:r>
              <a:rPr lang="en-US" altLang="ja-JP" sz="2600" dirty="0" smtClean="0"/>
              <a:t>GDP 2</a:t>
            </a:r>
            <a:r>
              <a:rPr lang="en-US" altLang="ja-JP" sz="2600" baseline="30000" dirty="0" smtClean="0"/>
              <a:t>nd </a:t>
            </a:r>
            <a:r>
              <a:rPr lang="en-US" altLang="ja-JP" sz="2600" dirty="0" smtClean="0"/>
              <a:t> </a:t>
            </a:r>
            <a:r>
              <a:rPr lang="en-US" altLang="ja-JP" sz="2600" dirty="0" smtClean="0"/>
              <a:t>in the world</a:t>
            </a:r>
            <a:r>
              <a:rPr lang="en-US" altLang="ja-JP" sz="2600" dirty="0" smtClean="0"/>
              <a:t>, it confronts the danger of the post-aged </a:t>
            </a:r>
            <a:r>
              <a:rPr lang="en-US" altLang="ja-JP" sz="2600" dirty="0" smtClean="0"/>
              <a:t>society as </a:t>
            </a:r>
            <a:r>
              <a:rPr lang="en-US" altLang="ja-JP" sz="2600" dirty="0" smtClean="0"/>
              <a:t>it wastes </a:t>
            </a:r>
            <a:r>
              <a:rPr lang="en-US" altLang="ja-JP" sz="2600" dirty="0" smtClean="0"/>
              <a:t>and uselessly plunders the money. </a:t>
            </a:r>
            <a:endParaRPr lang="en-US" altLang="ja-JP" sz="2600" dirty="0" smtClean="0"/>
          </a:p>
          <a:p>
            <a:r>
              <a:rPr lang="en-US" altLang="ko-KR" sz="2600" dirty="0" smtClean="0"/>
              <a:t>Japan will have to confronts a national crisis if it fails to </a:t>
            </a:r>
            <a:r>
              <a:rPr lang="en-US" altLang="ko-KR" sz="2600" dirty="0" smtClean="0"/>
              <a:t>transform </a:t>
            </a:r>
            <a:r>
              <a:rPr lang="en-US" altLang="ko-KR" sz="2600" dirty="0" smtClean="0"/>
              <a:t>to a society of leisurely living </a:t>
            </a:r>
            <a:r>
              <a:rPr lang="en-US" altLang="ko-KR" sz="2600" dirty="0" smtClean="0"/>
              <a:t>which </a:t>
            </a:r>
            <a:r>
              <a:rPr lang="en-US" altLang="ko-KR" sz="2600" dirty="0" smtClean="0"/>
              <a:t>based </a:t>
            </a:r>
            <a:r>
              <a:rPr lang="en-US" altLang="ko-KR" sz="2600" dirty="0" smtClean="0"/>
              <a:t>on </a:t>
            </a:r>
            <a:r>
              <a:rPr lang="en-US" altLang="ko-KR" sz="2600" dirty="0" smtClean="0"/>
              <a:t>peoples</a:t>
            </a:r>
            <a:r>
              <a:rPr lang="en-US" altLang="ko-KR" sz="2600" dirty="0" smtClean="0"/>
              <a:t>’ cooperation and solidarity. </a:t>
            </a:r>
            <a:endParaRPr lang="ja-JP" altLang="ja-JP" sz="2600" dirty="0"/>
          </a:p>
          <a:p>
            <a:endParaRPr kumimoji="1" lang="ja-JP" altLang="en-US" dirty="0"/>
          </a:p>
        </p:txBody>
      </p:sp>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24</a:t>
            </a:fld>
            <a:endParaRPr kumimoji="1" lang="ja-JP"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ＩＣＡマーク（ＪＰＥＧ）"/>
          <p:cNvPicPr>
            <a:picLocks noChangeAspect="1" noChangeArrowheads="1"/>
          </p:cNvPicPr>
          <p:nvPr/>
        </p:nvPicPr>
        <p:blipFill>
          <a:blip r:embed="rId2" cstate="print"/>
          <a:srcRect/>
          <a:stretch>
            <a:fillRect/>
          </a:stretch>
        </p:blipFill>
        <p:spPr bwMode="auto">
          <a:xfrm>
            <a:off x="5643570" y="2928934"/>
            <a:ext cx="3500430" cy="3736985"/>
          </a:xfrm>
          <a:prstGeom prst="rect">
            <a:avLst/>
          </a:prstGeom>
          <a:noFill/>
          <a:ln w="9525">
            <a:noFill/>
            <a:miter lim="800000"/>
            <a:headEnd/>
            <a:tailEnd/>
          </a:ln>
        </p:spPr>
      </p:pic>
      <p:sp>
        <p:nvSpPr>
          <p:cNvPr id="2" name="タイトル 1"/>
          <p:cNvSpPr>
            <a:spLocks noGrp="1"/>
          </p:cNvSpPr>
          <p:nvPr>
            <p:ph type="title"/>
          </p:nvPr>
        </p:nvSpPr>
        <p:spPr>
          <a:xfrm>
            <a:off x="357158" y="500042"/>
            <a:ext cx="8229600" cy="1714512"/>
          </a:xfrm>
        </p:spPr>
        <p:txBody>
          <a:bodyPr>
            <a:normAutofit fontScale="90000"/>
          </a:bodyPr>
          <a:lstStyle/>
          <a:p>
            <a:r>
              <a:rPr lang="en-US" altLang="ko-KR" sz="2400" dirty="0" smtClean="0"/>
              <a:t>If we overcome post-aged society, </a:t>
            </a:r>
            <a:br>
              <a:rPr lang="en-US" altLang="ko-KR" sz="2400" dirty="0" smtClean="0"/>
            </a:br>
            <a:r>
              <a:rPr lang="en-US" altLang="ko-KR" sz="2400" dirty="0" smtClean="0"/>
              <a:t>we can contribute to international peace. </a:t>
            </a:r>
            <a:br>
              <a:rPr lang="en-US" altLang="ko-KR" sz="2400" dirty="0" smtClean="0"/>
            </a:br>
            <a:r>
              <a:rPr lang="en-US" altLang="ko-KR" sz="2400" dirty="0" smtClean="0"/>
              <a:t/>
            </a:r>
            <a:br>
              <a:rPr lang="en-US" altLang="ko-KR" sz="2400" dirty="0" smtClean="0"/>
            </a:br>
            <a:r>
              <a:rPr lang="en-US" altLang="ko-KR" sz="2400" dirty="0" smtClean="0"/>
              <a:t>“Co-operatives make a better world”</a:t>
            </a:r>
            <a:br>
              <a:rPr lang="en-US" altLang="ko-KR" sz="2400" dirty="0" smtClean="0"/>
            </a:br>
            <a:r>
              <a:rPr lang="en-US" altLang="ko-KR" sz="2400" dirty="0" smtClean="0"/>
              <a:t>2012 UN Year of Cooperatives Slogan</a:t>
            </a:r>
            <a:br>
              <a:rPr lang="en-US" altLang="ko-KR" sz="2400" dirty="0" smtClean="0"/>
            </a:br>
            <a:endParaRPr kumimoji="1" lang="ja-JP" altLang="en-US" sz="2400" dirty="0"/>
          </a:p>
        </p:txBody>
      </p:sp>
      <p:sp>
        <p:nvSpPr>
          <p:cNvPr id="3" name="コンテンツ プレースホルダ 2"/>
          <p:cNvSpPr>
            <a:spLocks noGrp="1"/>
          </p:cNvSpPr>
          <p:nvPr>
            <p:ph idx="1"/>
          </p:nvPr>
        </p:nvSpPr>
        <p:spPr>
          <a:xfrm>
            <a:off x="1643042" y="2714620"/>
            <a:ext cx="5715040" cy="3714776"/>
          </a:xfrm>
        </p:spPr>
        <p:txBody>
          <a:bodyPr>
            <a:normAutofit lnSpcReduction="10000"/>
          </a:bodyPr>
          <a:lstStyle/>
          <a:p>
            <a:pPr>
              <a:buNone/>
            </a:pPr>
            <a:endParaRPr lang="en-US" altLang="ja-JP" dirty="0" smtClean="0"/>
          </a:p>
          <a:p>
            <a:pPr indent="0">
              <a:buNone/>
            </a:pPr>
            <a:r>
              <a:rPr lang="en-US" altLang="ko-KR" sz="2800" dirty="0" smtClean="0">
                <a:solidFill>
                  <a:srgbClr val="002060"/>
                </a:solidFill>
              </a:rPr>
              <a:t>If it can extend cooperation and solidarity beyond the isolated areas, </a:t>
            </a:r>
          </a:p>
          <a:p>
            <a:pPr indent="0">
              <a:buNone/>
            </a:pPr>
            <a:r>
              <a:rPr lang="en-US" altLang="ko-KR" sz="2800" dirty="0" smtClean="0">
                <a:solidFill>
                  <a:srgbClr val="002060"/>
                </a:solidFill>
              </a:rPr>
              <a:t>Japan can overcomes the post-aged society in the world, thus contribute to the peaceful international outcome. </a:t>
            </a:r>
            <a:endParaRPr lang="ja-JP" altLang="ja-JP" dirty="0">
              <a:solidFill>
                <a:srgbClr val="002060"/>
              </a:solidFill>
            </a:endParaRPr>
          </a:p>
          <a:p>
            <a:endParaRPr lang="ja-JP" altLang="ja-JP" dirty="0"/>
          </a:p>
          <a:p>
            <a:endParaRPr kumimoji="1" lang="ja-JP" altLang="en-US" dirty="0"/>
          </a:p>
        </p:txBody>
      </p:sp>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25</a:t>
            </a:fld>
            <a:endParaRPr kumimoji="1" lang="ja-JP"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Autofit/>
          </a:bodyPr>
          <a:lstStyle/>
          <a:p>
            <a:r>
              <a:rPr lang="en-US" altLang="ko-KR" sz="3600" b="1" dirty="0" smtClean="0"/>
              <a:t>Japan, from aging to post-aged society</a:t>
            </a:r>
            <a:endParaRPr kumimoji="1" lang="ja-JP" altLang="en-US" sz="3600" b="1" dirty="0"/>
          </a:p>
        </p:txBody>
      </p:sp>
      <p:sp>
        <p:nvSpPr>
          <p:cNvPr id="3" name="コンテンツ プレースホルダ 2"/>
          <p:cNvSpPr>
            <a:spLocks noGrp="1"/>
          </p:cNvSpPr>
          <p:nvPr>
            <p:ph idx="1"/>
          </p:nvPr>
        </p:nvSpPr>
        <p:spPr/>
        <p:txBody>
          <a:bodyPr/>
          <a:lstStyle/>
          <a:p>
            <a:r>
              <a:rPr kumimoji="1" lang="ja-JP" altLang="en-US" dirty="0" smtClean="0"/>
              <a:t>図・人口構成の年次変化</a:t>
            </a:r>
            <a:endParaRPr kumimoji="1" lang="ja-JP" altLang="en-US" dirty="0"/>
          </a:p>
        </p:txBody>
      </p:sp>
      <p:pic>
        <p:nvPicPr>
          <p:cNvPr id="5" name="Picture 2"/>
          <p:cNvPicPr>
            <a:picLocks noChangeAspect="1" noChangeArrowheads="1"/>
          </p:cNvPicPr>
          <p:nvPr/>
        </p:nvPicPr>
        <p:blipFill>
          <a:blip r:embed="rId2" cstate="print"/>
          <a:srcRect/>
          <a:stretch>
            <a:fillRect/>
          </a:stretch>
        </p:blipFill>
        <p:spPr bwMode="auto">
          <a:xfrm>
            <a:off x="539552" y="1582100"/>
            <a:ext cx="7704856" cy="4354070"/>
          </a:xfrm>
          <a:prstGeom prst="rect">
            <a:avLst/>
          </a:prstGeom>
          <a:noFill/>
          <a:ln w="9525">
            <a:noFill/>
            <a:miter lim="800000"/>
            <a:headEnd/>
            <a:tailEnd/>
          </a:ln>
          <a:effectLst/>
        </p:spPr>
      </p:pic>
      <p:sp>
        <p:nvSpPr>
          <p:cNvPr id="6" name="슬라이드 번호 개체 틀 5"/>
          <p:cNvSpPr>
            <a:spLocks noGrp="1"/>
          </p:cNvSpPr>
          <p:nvPr>
            <p:ph type="sldNum" sz="quarter" idx="12"/>
          </p:nvPr>
        </p:nvSpPr>
        <p:spPr/>
        <p:txBody>
          <a:bodyPr/>
          <a:lstStyle/>
          <a:p>
            <a:fld id="{95DB0139-FBE2-4A21-B120-83569100F09F}" type="slidenum">
              <a:rPr kumimoji="1" lang="ja-JP" altLang="en-US" smtClean="0"/>
              <a:pPr/>
              <a:t>3</a:t>
            </a:fld>
            <a:endParaRPr kumimoji="1" lang="ja-JP"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115616" y="548680"/>
            <a:ext cx="7488832" cy="5904656"/>
          </a:xfrm>
          <a:prstGeom prst="rect">
            <a:avLst/>
          </a:prstGeom>
          <a:noFill/>
          <a:ln w="9525">
            <a:noFill/>
            <a:miter lim="800000"/>
            <a:headEnd/>
            <a:tailEnd/>
          </a:ln>
          <a:effectLst/>
        </p:spPr>
      </p:pic>
      <p:sp>
        <p:nvSpPr>
          <p:cNvPr id="3" name="正方形/長方形 3"/>
          <p:cNvSpPr/>
          <p:nvPr/>
        </p:nvSpPr>
        <p:spPr>
          <a:xfrm>
            <a:off x="571472" y="428604"/>
            <a:ext cx="8001056" cy="57150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800" dirty="0" smtClean="0"/>
              <a:t>Japan’s elderly population rate</a:t>
            </a:r>
            <a:endParaRPr kumimoji="1" lang="ja-JP" altLang="en-US" sz="2800" dirty="0"/>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4</a:t>
            </a:fld>
            <a:endParaRPr kumimoji="1" lang="ja-JP"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3"/>
          <p:cNvSpPr/>
          <p:nvPr/>
        </p:nvSpPr>
        <p:spPr>
          <a:xfrm>
            <a:off x="571472" y="432000"/>
            <a:ext cx="8001056" cy="165618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800" dirty="0" smtClean="0"/>
              <a:t>Japan’s family </a:t>
            </a:r>
            <a:r>
              <a:rPr kumimoji="1" lang="en-US" altLang="ja-JP" sz="2800" dirty="0" smtClean="0"/>
              <a:t>composition</a:t>
            </a:r>
          </a:p>
          <a:p>
            <a:pPr algn="ctr"/>
            <a:endParaRPr lang="en-US" altLang="ja-JP" sz="2800" dirty="0" smtClean="0"/>
          </a:p>
          <a:p>
            <a:pPr algn="ctr"/>
            <a:r>
              <a:rPr lang="en-US" altLang="ko-KR" sz="2400" dirty="0" smtClean="0"/>
              <a:t>Extended family → nuclear family </a:t>
            </a:r>
            <a:br>
              <a:rPr lang="en-US" altLang="ko-KR" sz="2400" dirty="0" smtClean="0"/>
            </a:br>
            <a:r>
              <a:rPr lang="en-US" altLang="ko-KR" sz="2400" dirty="0" smtClean="0"/>
              <a:t>→ 1 person household</a:t>
            </a:r>
            <a:endParaRPr kumimoji="1" lang="ja-JP" altLang="en-US" sz="2400" dirty="0"/>
          </a:p>
        </p:txBody>
      </p:sp>
      <p:graphicFrame>
        <p:nvGraphicFramePr>
          <p:cNvPr id="6" name="グラフ 5"/>
          <p:cNvGraphicFramePr/>
          <p:nvPr>
            <p:extLst>
              <p:ext uri="{D42A27DB-BD31-4B8C-83A1-F6EECF244321}">
                <p14:modId xmlns:p14="http://schemas.microsoft.com/office/powerpoint/2010/main" xmlns="" val="3191747528"/>
              </p:ext>
            </p:extLst>
          </p:nvPr>
        </p:nvGraphicFramePr>
        <p:xfrm>
          <a:off x="755576" y="1988840"/>
          <a:ext cx="8181429" cy="4286280"/>
        </p:xfrm>
        <a:graphic>
          <a:graphicData uri="http://schemas.openxmlformats.org/drawingml/2006/chart">
            <c:chart xmlns:c="http://schemas.openxmlformats.org/drawingml/2006/chart" xmlns:r="http://schemas.openxmlformats.org/officeDocument/2006/relationships" r:id="rId2"/>
          </a:graphicData>
        </a:graphic>
      </p:graphicFrame>
      <p:sp>
        <p:nvSpPr>
          <p:cNvPr id="8" name="슬라이드 번호 개체 틀 7"/>
          <p:cNvSpPr>
            <a:spLocks noGrp="1"/>
          </p:cNvSpPr>
          <p:nvPr>
            <p:ph type="sldNum" sz="quarter" idx="12"/>
          </p:nvPr>
        </p:nvSpPr>
        <p:spPr/>
        <p:txBody>
          <a:bodyPr/>
          <a:lstStyle/>
          <a:p>
            <a:fld id="{95DB0139-FBE2-4A21-B120-83569100F09F}" type="slidenum">
              <a:rPr kumimoji="1" lang="ja-JP" altLang="en-US" smtClean="0"/>
              <a:pPr/>
              <a:t>5</a:t>
            </a:fld>
            <a:endParaRPr kumimoji="1" lang="ja-JP"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500034" y="551026"/>
            <a:ext cx="8001056" cy="5306866"/>
          </a:xfrm>
          <a:prstGeom prst="rect">
            <a:avLst/>
          </a:prstGeom>
          <a:noFill/>
          <a:ln w="9525">
            <a:noFill/>
            <a:miter lim="800000"/>
            <a:headEnd/>
            <a:tailEnd/>
          </a:ln>
          <a:effectLst/>
        </p:spPr>
      </p:pic>
      <p:sp>
        <p:nvSpPr>
          <p:cNvPr id="4" name="正方形/長方形 3"/>
          <p:cNvSpPr/>
          <p:nvPr/>
        </p:nvSpPr>
        <p:spPr>
          <a:xfrm>
            <a:off x="500034" y="285728"/>
            <a:ext cx="8001056" cy="57150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dirty="0" smtClean="0"/>
              <a:t>1 person household of the elderly</a:t>
            </a:r>
            <a:endParaRPr kumimoji="1" lang="ja-JP" altLang="en-US" sz="2800" dirty="0"/>
          </a:p>
        </p:txBody>
      </p:sp>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6</a:t>
            </a:fld>
            <a:endParaRPr kumimoji="1" lang="ja-JP"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Grp="1" noChangeAspect="1" noChangeArrowheads="1"/>
          </p:cNvPicPr>
          <p:nvPr>
            <p:ph type="title" idx="4294967295"/>
          </p:nvPr>
        </p:nvPicPr>
        <p:blipFill>
          <a:blip r:embed="rId2" cstate="print"/>
          <a:srcRect/>
          <a:stretch>
            <a:fillRect/>
          </a:stretch>
        </p:blipFill>
        <p:spPr bwMode="auto">
          <a:xfrm>
            <a:off x="179388" y="765175"/>
            <a:ext cx="8713787" cy="5616575"/>
          </a:xfrm>
          <a:noFill/>
        </p:spPr>
      </p:pic>
      <p:sp>
        <p:nvSpPr>
          <p:cNvPr id="4" name="正方形/長方形 3"/>
          <p:cNvSpPr/>
          <p:nvPr/>
        </p:nvSpPr>
        <p:spPr>
          <a:xfrm>
            <a:off x="571472" y="571480"/>
            <a:ext cx="8001056" cy="57150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dirty="0" smtClean="0"/>
              <a:t>Increase of the elderly over-75s</a:t>
            </a:r>
            <a:endParaRPr kumimoji="1" lang="ja-JP" altLang="en-US" sz="2800" dirty="0"/>
          </a:p>
        </p:txBody>
      </p:sp>
      <p:sp>
        <p:nvSpPr>
          <p:cNvPr id="5" name="슬라이드 번호 개체 틀 4"/>
          <p:cNvSpPr>
            <a:spLocks noGrp="1"/>
          </p:cNvSpPr>
          <p:nvPr>
            <p:ph type="sldNum" sz="quarter" idx="12"/>
          </p:nvPr>
        </p:nvSpPr>
        <p:spPr/>
        <p:txBody>
          <a:bodyPr/>
          <a:lstStyle/>
          <a:p>
            <a:fld id="{95DB0139-FBE2-4A21-B120-83569100F09F}" type="slidenum">
              <a:rPr kumimoji="1" lang="ja-JP" altLang="en-US" smtClean="0"/>
              <a:pPr/>
              <a:t>7</a:t>
            </a:fld>
            <a:endParaRPr kumimoji="1" lang="ja-JP" altLang="en-US"/>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テキスト ボックス 3"/>
          <p:cNvSpPr txBox="1">
            <a:spLocks noChangeArrowheads="1"/>
          </p:cNvSpPr>
          <p:nvPr/>
        </p:nvSpPr>
        <p:spPr bwMode="auto">
          <a:xfrm>
            <a:off x="0" y="576000"/>
            <a:ext cx="8930054" cy="523220"/>
          </a:xfrm>
          <a:prstGeom prst="rect">
            <a:avLst/>
          </a:prstGeom>
          <a:noFill/>
          <a:ln w="9525">
            <a:noFill/>
            <a:miter lim="800000"/>
            <a:headEnd/>
            <a:tailEnd/>
          </a:ln>
        </p:spPr>
        <p:txBody>
          <a:bodyPr wrap="square">
            <a:spAutoFit/>
          </a:bodyPr>
          <a:lstStyle/>
          <a:p>
            <a:pPr algn="ctr"/>
            <a:r>
              <a:rPr lang="en-US" altLang="ko-KR" sz="2800" dirty="0" smtClean="0">
                <a:latin typeface="+mj-lt"/>
                <a:ea typeface="HG丸ｺﾞｼｯｸM-PRO" pitchFamily="50" charset="-128"/>
              </a:rPr>
              <a:t>Dementia: 1 out of 7 elderly</a:t>
            </a:r>
            <a:endParaRPr lang="ja-JP" altLang="en-US" sz="2800" dirty="0">
              <a:latin typeface="+mj-lt"/>
              <a:ea typeface="HG丸ｺﾞｼｯｸM-PRO" pitchFamily="50" charset="-128"/>
            </a:endParaRPr>
          </a:p>
        </p:txBody>
      </p:sp>
      <p:sp>
        <p:nvSpPr>
          <p:cNvPr id="7" name="角丸四角形 6"/>
          <p:cNvSpPr/>
          <p:nvPr/>
        </p:nvSpPr>
        <p:spPr>
          <a:xfrm>
            <a:off x="287215" y="1071546"/>
            <a:ext cx="8571065" cy="11938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buFont typeface="Wingdings" pitchFamily="2" charset="2"/>
              <a:buChar char="ü"/>
              <a:defRPr/>
            </a:pPr>
            <a:r>
              <a:rPr lang="en-US" altLang="ko-KR" sz="1600" b="1" dirty="0" smtClean="0">
                <a:solidFill>
                  <a:schemeClr val="tx1"/>
                </a:solidFill>
                <a:latin typeface="+mn-ea"/>
              </a:rPr>
              <a:t> </a:t>
            </a:r>
            <a:r>
              <a:rPr lang="en-US" altLang="ko-KR" sz="1600" dirty="0" smtClean="0">
                <a:solidFill>
                  <a:schemeClr val="tx1"/>
                </a:solidFill>
                <a:latin typeface="+mn-ea"/>
              </a:rPr>
              <a:t>Nation-wide elderly over-65s’ dementia prevalence is estimated to be 15%, or 4.39 million person in 2010. National wide MCI (in-between </a:t>
            </a:r>
            <a:r>
              <a:rPr lang="en-US" altLang="ko-KR" sz="1600" dirty="0" smtClean="0">
                <a:solidFill>
                  <a:schemeClr val="tx1"/>
                </a:solidFill>
                <a:latin typeface="+mn-ea"/>
              </a:rPr>
              <a:t>normal person and dementia patient) </a:t>
            </a:r>
            <a:r>
              <a:rPr lang="en-US" altLang="ko-KR" sz="1600" dirty="0" smtClean="0">
                <a:solidFill>
                  <a:schemeClr val="tx1"/>
                </a:solidFill>
                <a:latin typeface="+mn-ea"/>
              </a:rPr>
              <a:t>prevalence is 13% or 3.8 million person in 2010. </a:t>
            </a:r>
          </a:p>
          <a:p>
            <a:pPr>
              <a:buFont typeface="Wingdings" pitchFamily="2" charset="2"/>
              <a:buChar char="ü"/>
              <a:defRPr/>
            </a:pPr>
            <a:r>
              <a:rPr lang="en-US" altLang="ko-KR" sz="1600" dirty="0" smtClean="0">
                <a:solidFill>
                  <a:schemeClr val="tx1"/>
                </a:solidFill>
                <a:latin typeface="+mn-ea"/>
              </a:rPr>
              <a:t> In 2010, 2.8 million elderly with dementia use the care insurance.</a:t>
            </a:r>
            <a:endParaRPr lang="en-US" altLang="ja-JP" sz="1600" dirty="0">
              <a:solidFill>
                <a:schemeClr val="tx1"/>
              </a:solidFill>
              <a:latin typeface="+mn-ea"/>
            </a:endParaRPr>
          </a:p>
        </p:txBody>
      </p:sp>
      <p:graphicFrame>
        <p:nvGraphicFramePr>
          <p:cNvPr id="6" name="図表 5"/>
          <p:cNvGraphicFramePr/>
          <p:nvPr/>
        </p:nvGraphicFramePr>
        <p:xfrm>
          <a:off x="1123598" y="2214554"/>
          <a:ext cx="7020302" cy="38379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4" name="그룹 23"/>
          <p:cNvGrpSpPr/>
          <p:nvPr/>
        </p:nvGrpSpPr>
        <p:grpSpPr>
          <a:xfrm>
            <a:off x="3286116" y="2714620"/>
            <a:ext cx="2592265" cy="2677557"/>
            <a:chOff x="2946889" y="2636839"/>
            <a:chExt cx="2592265" cy="2677557"/>
          </a:xfrm>
        </p:grpSpPr>
        <p:sp>
          <p:nvSpPr>
            <p:cNvPr id="12295" name="テキスト ボックス 7"/>
            <p:cNvSpPr txBox="1">
              <a:spLocks noChangeArrowheads="1"/>
            </p:cNvSpPr>
            <p:nvPr/>
          </p:nvSpPr>
          <p:spPr bwMode="auto">
            <a:xfrm>
              <a:off x="2946889" y="4945064"/>
              <a:ext cx="2551234" cy="369332"/>
            </a:xfrm>
            <a:prstGeom prst="rect">
              <a:avLst/>
            </a:prstGeom>
            <a:noFill/>
            <a:ln w="9525">
              <a:noFill/>
              <a:miter lim="800000"/>
              <a:headEnd/>
              <a:tailEnd/>
            </a:ln>
          </p:spPr>
          <p:txBody>
            <a:bodyPr>
              <a:spAutoFit/>
            </a:bodyPr>
            <a:lstStyle/>
            <a:p>
              <a:pPr algn="ctr"/>
              <a:r>
                <a:rPr lang="en-US" altLang="ko-KR" b="1" dirty="0" smtClean="0"/>
                <a:t>healthy population </a:t>
              </a:r>
              <a:endParaRPr lang="ja-JP" altLang="en-US" b="1" dirty="0"/>
            </a:p>
          </p:txBody>
        </p:sp>
        <p:sp>
          <p:nvSpPr>
            <p:cNvPr id="12296" name="テキスト ボックス 8"/>
            <p:cNvSpPr txBox="1">
              <a:spLocks noChangeArrowheads="1"/>
            </p:cNvSpPr>
            <p:nvPr/>
          </p:nvSpPr>
          <p:spPr bwMode="auto">
            <a:xfrm>
              <a:off x="2987920" y="3760788"/>
              <a:ext cx="2551234" cy="369332"/>
            </a:xfrm>
            <a:prstGeom prst="rect">
              <a:avLst/>
            </a:prstGeom>
            <a:noFill/>
            <a:ln w="9525">
              <a:noFill/>
              <a:miter lim="800000"/>
              <a:headEnd/>
              <a:tailEnd/>
            </a:ln>
          </p:spPr>
          <p:txBody>
            <a:bodyPr>
              <a:spAutoFit/>
            </a:bodyPr>
            <a:lstStyle/>
            <a:p>
              <a:pPr algn="ctr"/>
              <a:r>
                <a:rPr lang="en-US" altLang="ko-KR" b="1" dirty="0" smtClean="0"/>
                <a:t>3.8 million</a:t>
              </a:r>
              <a:endParaRPr lang="ja-JP" altLang="en-US" b="1" dirty="0"/>
            </a:p>
          </p:txBody>
        </p:sp>
        <p:sp>
          <p:nvSpPr>
            <p:cNvPr id="12297" name="テキスト ボックス 9"/>
            <p:cNvSpPr txBox="1">
              <a:spLocks noChangeArrowheads="1"/>
            </p:cNvSpPr>
            <p:nvPr/>
          </p:nvSpPr>
          <p:spPr bwMode="auto">
            <a:xfrm>
              <a:off x="2987920" y="3109914"/>
              <a:ext cx="2551234" cy="369887"/>
            </a:xfrm>
            <a:prstGeom prst="rect">
              <a:avLst/>
            </a:prstGeom>
            <a:noFill/>
            <a:ln w="9525">
              <a:noFill/>
              <a:miter lim="800000"/>
              <a:headEnd/>
              <a:tailEnd/>
            </a:ln>
          </p:spPr>
          <p:txBody>
            <a:bodyPr>
              <a:spAutoFit/>
            </a:bodyPr>
            <a:lstStyle/>
            <a:p>
              <a:pPr algn="ctr"/>
              <a:r>
                <a:rPr lang="en-US" altLang="ko-KR" b="1" dirty="0" smtClean="0"/>
                <a:t>1.6 million</a:t>
              </a:r>
              <a:endParaRPr lang="ja-JP" altLang="en-US" b="1" dirty="0"/>
            </a:p>
          </p:txBody>
        </p:sp>
        <p:sp>
          <p:nvSpPr>
            <p:cNvPr id="12298" name="テキスト ボックス 10"/>
            <p:cNvSpPr txBox="1">
              <a:spLocks noChangeArrowheads="1"/>
            </p:cNvSpPr>
            <p:nvPr/>
          </p:nvSpPr>
          <p:spPr bwMode="auto">
            <a:xfrm>
              <a:off x="2987920" y="2636839"/>
              <a:ext cx="2551234" cy="369887"/>
            </a:xfrm>
            <a:prstGeom prst="rect">
              <a:avLst/>
            </a:prstGeom>
            <a:noFill/>
            <a:ln w="9525">
              <a:noFill/>
              <a:miter lim="800000"/>
              <a:headEnd/>
              <a:tailEnd/>
            </a:ln>
          </p:spPr>
          <p:txBody>
            <a:bodyPr>
              <a:spAutoFit/>
            </a:bodyPr>
            <a:lstStyle/>
            <a:p>
              <a:pPr algn="ctr"/>
              <a:r>
                <a:rPr lang="en-US" altLang="ko-KR" b="1" dirty="0" smtClean="0"/>
                <a:t>2.8 million</a:t>
              </a:r>
              <a:endParaRPr lang="ja-JP" altLang="en-US" b="1" dirty="0"/>
            </a:p>
          </p:txBody>
        </p:sp>
      </p:grpSp>
      <p:sp>
        <p:nvSpPr>
          <p:cNvPr id="13" name="左中かっこ 12"/>
          <p:cNvSpPr/>
          <p:nvPr/>
        </p:nvSpPr>
        <p:spPr>
          <a:xfrm>
            <a:off x="3216900" y="2276485"/>
            <a:ext cx="359020" cy="917575"/>
          </a:xfrm>
          <a:prstGeom prst="leftBrace">
            <a:avLst/>
          </a:prstGeom>
          <a:ln w="15875">
            <a:solidFill>
              <a:srgbClr val="FF0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12300" name="テキスト ボックス 13"/>
          <p:cNvSpPr txBox="1">
            <a:spLocks noChangeArrowheads="1"/>
          </p:cNvSpPr>
          <p:nvPr/>
        </p:nvSpPr>
        <p:spPr bwMode="auto">
          <a:xfrm>
            <a:off x="500034" y="2519372"/>
            <a:ext cx="3075887" cy="461665"/>
          </a:xfrm>
          <a:prstGeom prst="rect">
            <a:avLst/>
          </a:prstGeom>
          <a:noFill/>
          <a:ln w="9525">
            <a:noFill/>
            <a:miter lim="800000"/>
            <a:headEnd/>
            <a:tailEnd/>
          </a:ln>
        </p:spPr>
        <p:txBody>
          <a:bodyPr wrap="square">
            <a:spAutoFit/>
          </a:bodyPr>
          <a:lstStyle/>
          <a:p>
            <a:r>
              <a:rPr lang="en-US" altLang="ko-KR" sz="1200" dirty="0" smtClean="0"/>
              <a:t>Elderly with dementia using care insurance (above Daily Life Independence </a:t>
            </a:r>
            <a:r>
              <a:rPr lang="en-US" altLang="ja-JP" sz="1200" dirty="0" smtClean="0"/>
              <a:t>Ⅱ</a:t>
            </a:r>
            <a:r>
              <a:rPr lang="en-US" altLang="ko-KR" sz="1200" dirty="0" smtClean="0"/>
              <a:t>)</a:t>
            </a:r>
            <a:endParaRPr lang="ja-JP" altLang="en-US" sz="1200" dirty="0"/>
          </a:p>
        </p:txBody>
      </p:sp>
      <p:sp>
        <p:nvSpPr>
          <p:cNvPr id="15" name="左中かっこ 14"/>
          <p:cNvSpPr/>
          <p:nvPr/>
        </p:nvSpPr>
        <p:spPr>
          <a:xfrm>
            <a:off x="2789009" y="3194059"/>
            <a:ext cx="356089" cy="476250"/>
          </a:xfrm>
          <a:prstGeom prst="leftBrace">
            <a:avLst/>
          </a:prstGeom>
          <a:ln w="15875">
            <a:solidFill>
              <a:srgbClr val="FF0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12302" name="テキスト ボックス 15"/>
          <p:cNvSpPr txBox="1">
            <a:spLocks noChangeArrowheads="1"/>
          </p:cNvSpPr>
          <p:nvPr/>
        </p:nvSpPr>
        <p:spPr bwMode="auto">
          <a:xfrm>
            <a:off x="500034" y="3040064"/>
            <a:ext cx="2055597" cy="461665"/>
          </a:xfrm>
          <a:prstGeom prst="rect">
            <a:avLst/>
          </a:prstGeom>
          <a:noFill/>
          <a:ln w="9525">
            <a:noFill/>
            <a:miter lim="800000"/>
            <a:headEnd/>
            <a:tailEnd/>
          </a:ln>
        </p:spPr>
        <p:txBody>
          <a:bodyPr wrap="square">
            <a:spAutoFit/>
          </a:bodyPr>
          <a:lstStyle/>
          <a:p>
            <a:r>
              <a:rPr lang="en-US" altLang="ko-KR" sz="1200" dirty="0" smtClean="0"/>
              <a:t>Daily Life </a:t>
            </a:r>
            <a:r>
              <a:rPr lang="en-US" altLang="ko-KR" sz="1200" dirty="0" err="1" smtClean="0"/>
              <a:t>Independence</a:t>
            </a:r>
            <a:r>
              <a:rPr lang="en-US" altLang="ja-JP" sz="1200" dirty="0" err="1" smtClean="0"/>
              <a:t>Ⅰ</a:t>
            </a:r>
            <a:endParaRPr lang="en-US" altLang="ja-JP" sz="1200" dirty="0" smtClean="0"/>
          </a:p>
          <a:p>
            <a:r>
              <a:rPr lang="en-US" altLang="ko-KR" sz="1200" dirty="0" smtClean="0"/>
              <a:t>or doesn’t need care</a:t>
            </a:r>
            <a:endParaRPr lang="ja-JP" altLang="en-US" sz="1200" dirty="0"/>
          </a:p>
        </p:txBody>
      </p:sp>
      <p:sp>
        <p:nvSpPr>
          <p:cNvPr id="17" name="左中かっこ 16"/>
          <p:cNvSpPr/>
          <p:nvPr/>
        </p:nvSpPr>
        <p:spPr>
          <a:xfrm>
            <a:off x="1991839" y="3713171"/>
            <a:ext cx="291612" cy="930275"/>
          </a:xfrm>
          <a:prstGeom prst="leftBrace">
            <a:avLst/>
          </a:prstGeom>
          <a:ln w="15875">
            <a:solidFill>
              <a:srgbClr val="FF0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12304" name="テキスト ボックス 17"/>
          <p:cNvSpPr txBox="1">
            <a:spLocks noChangeArrowheads="1"/>
          </p:cNvSpPr>
          <p:nvPr/>
        </p:nvSpPr>
        <p:spPr bwMode="auto">
          <a:xfrm>
            <a:off x="509954" y="3690938"/>
            <a:ext cx="1311520" cy="1015663"/>
          </a:xfrm>
          <a:prstGeom prst="rect">
            <a:avLst/>
          </a:prstGeom>
          <a:noFill/>
          <a:ln w="9525">
            <a:noFill/>
            <a:miter lim="800000"/>
            <a:headEnd/>
            <a:tailEnd/>
          </a:ln>
        </p:spPr>
        <p:txBody>
          <a:bodyPr>
            <a:spAutoFit/>
          </a:bodyPr>
          <a:lstStyle/>
          <a:p>
            <a:r>
              <a:rPr lang="en-US" altLang="ja-JP" sz="1200" dirty="0" smtClean="0"/>
              <a:t>MCI</a:t>
            </a:r>
          </a:p>
          <a:p>
            <a:r>
              <a:rPr lang="en-US" altLang="ja-JP" sz="1200" dirty="0" smtClean="0"/>
              <a:t>(in-between normal person and dementia patient)</a:t>
            </a:r>
            <a:endParaRPr lang="ja-JP" altLang="en-US" sz="1200" dirty="0"/>
          </a:p>
        </p:txBody>
      </p:sp>
      <p:sp>
        <p:nvSpPr>
          <p:cNvPr id="22" name="右中かっこ 21"/>
          <p:cNvSpPr/>
          <p:nvPr/>
        </p:nvSpPr>
        <p:spPr>
          <a:xfrm>
            <a:off x="5839939" y="2276485"/>
            <a:ext cx="256443" cy="1393825"/>
          </a:xfrm>
          <a:prstGeom prst="rightBrace">
            <a:avLst/>
          </a:prstGeom>
          <a:ln w="15875">
            <a:solidFill>
              <a:srgbClr val="FF0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28" name="テキスト ボックス 27"/>
          <p:cNvSpPr txBox="1"/>
          <p:nvPr/>
        </p:nvSpPr>
        <p:spPr>
          <a:xfrm>
            <a:off x="2404697" y="4160838"/>
            <a:ext cx="3862754" cy="253916"/>
          </a:xfrm>
          <a:prstGeom prst="rect">
            <a:avLst/>
          </a:prstGeom>
          <a:noFill/>
        </p:spPr>
        <p:txBody>
          <a:bodyPr>
            <a:spAutoFit/>
          </a:bodyPr>
          <a:lstStyle/>
          <a:p>
            <a:pPr algn="ctr">
              <a:defRPr/>
            </a:pPr>
            <a:r>
              <a:rPr lang="en-US" altLang="ja-JP" sz="1050" dirty="0" smtClean="0"/>
              <a:t>Note: not all MCI </a:t>
            </a:r>
            <a:r>
              <a:rPr lang="en-US" altLang="ja-JP" sz="1050" dirty="0" smtClean="0"/>
              <a:t>becomes dementia patient</a:t>
            </a:r>
            <a:endParaRPr lang="ja-JP" altLang="en-US" sz="1050" dirty="0"/>
          </a:p>
        </p:txBody>
      </p:sp>
      <p:sp>
        <p:nvSpPr>
          <p:cNvPr id="12308" name="テキスト ボックス 28"/>
          <p:cNvSpPr txBox="1">
            <a:spLocks noChangeArrowheads="1"/>
          </p:cNvSpPr>
          <p:nvPr/>
        </p:nvSpPr>
        <p:spPr bwMode="auto">
          <a:xfrm>
            <a:off x="4336074" y="6542089"/>
            <a:ext cx="4299438" cy="338137"/>
          </a:xfrm>
          <a:prstGeom prst="rect">
            <a:avLst/>
          </a:prstGeom>
          <a:noFill/>
          <a:ln w="9525">
            <a:noFill/>
            <a:miter lim="800000"/>
            <a:headEnd/>
            <a:tailEnd/>
          </a:ln>
        </p:spPr>
        <p:txBody>
          <a:bodyPr>
            <a:spAutoFit/>
          </a:bodyPr>
          <a:lstStyle/>
          <a:p>
            <a:r>
              <a:rPr lang="ja-JP" altLang="en-US" sz="800" dirty="0"/>
              <a:t>出典：「都市部における認知症有病率と認知症の生活機能障害への対応」（</a:t>
            </a:r>
            <a:r>
              <a:rPr lang="en-US" altLang="ja-JP" sz="800" dirty="0"/>
              <a:t>H25.5</a:t>
            </a:r>
            <a:r>
              <a:rPr lang="ja-JP" altLang="en-US" sz="800" dirty="0"/>
              <a:t>報告）及び</a:t>
            </a:r>
            <a:r>
              <a:rPr lang="en-US" altLang="ja-JP" sz="800" dirty="0"/>
              <a:t>『</a:t>
            </a:r>
            <a:r>
              <a:rPr lang="ja-JP" altLang="en-US" sz="800" dirty="0"/>
              <a:t>「認</a:t>
            </a:r>
            <a:endParaRPr lang="en-US" altLang="ja-JP" sz="800" dirty="0"/>
          </a:p>
          <a:p>
            <a:r>
              <a:rPr lang="ja-JP" altLang="en-US" sz="800" dirty="0"/>
              <a:t>　　　　知症高齢者の日常生活自立度」</a:t>
            </a:r>
            <a:r>
              <a:rPr lang="en-US" altLang="ja-JP" sz="800" dirty="0"/>
              <a:t>Ⅱ</a:t>
            </a:r>
            <a:r>
              <a:rPr lang="ja-JP" altLang="en-US" sz="800" dirty="0"/>
              <a:t>以上の高齢者数について</a:t>
            </a:r>
            <a:r>
              <a:rPr lang="en-US" altLang="ja-JP" sz="800" dirty="0"/>
              <a:t>』</a:t>
            </a:r>
            <a:r>
              <a:rPr lang="ja-JP" altLang="en-US" sz="800" dirty="0"/>
              <a:t>（</a:t>
            </a:r>
            <a:r>
              <a:rPr lang="en-US" altLang="ja-JP" sz="800" dirty="0"/>
              <a:t>H24.8</a:t>
            </a:r>
            <a:r>
              <a:rPr lang="ja-JP" altLang="en-US" sz="800" dirty="0"/>
              <a:t>公表）を引用</a:t>
            </a:r>
          </a:p>
        </p:txBody>
      </p:sp>
      <p:sp>
        <p:nvSpPr>
          <p:cNvPr id="21" name="左大かっこ 20"/>
          <p:cNvSpPr/>
          <p:nvPr/>
        </p:nvSpPr>
        <p:spPr>
          <a:xfrm rot="16200000">
            <a:off x="4585030" y="2479981"/>
            <a:ext cx="157162" cy="6960577"/>
          </a:xfrm>
          <a:prstGeom prst="leftBracket">
            <a:avLst/>
          </a:prstGeom>
          <a:ln w="15875">
            <a:solidFill>
              <a:schemeClr val="accent1"/>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3" name="テキスト ボックス 2"/>
          <p:cNvSpPr txBox="1"/>
          <p:nvPr/>
        </p:nvSpPr>
        <p:spPr>
          <a:xfrm>
            <a:off x="2357422" y="5899151"/>
            <a:ext cx="4228384" cy="338554"/>
          </a:xfrm>
          <a:prstGeom prst="rect">
            <a:avLst/>
          </a:prstGeom>
          <a:solidFill>
            <a:schemeClr val="bg1"/>
          </a:solidFill>
        </p:spPr>
        <p:txBody>
          <a:bodyPr wrap="square">
            <a:spAutoFit/>
          </a:bodyPr>
          <a:lstStyle/>
          <a:p>
            <a:pPr algn="ctr">
              <a:defRPr/>
            </a:pPr>
            <a:r>
              <a:rPr lang="en-US" altLang="ko-KR" sz="1600" dirty="0" smtClean="0">
                <a:latin typeface="+mj-lt"/>
                <a:ea typeface="+mj-ea"/>
              </a:rPr>
              <a:t>Over-65s elderly </a:t>
            </a:r>
            <a:r>
              <a:rPr lang="en-US" altLang="ko-KR" sz="1600" dirty="0" smtClean="0">
                <a:latin typeface="+mj-lt"/>
                <a:ea typeface="+mj-ea"/>
              </a:rPr>
              <a:t>population: </a:t>
            </a:r>
            <a:r>
              <a:rPr lang="en-US" altLang="ko-KR" sz="1600" dirty="0" smtClean="0">
                <a:latin typeface="+mj-lt"/>
                <a:ea typeface="+mj-ea"/>
              </a:rPr>
              <a:t>28.74 million</a:t>
            </a:r>
            <a:endParaRPr lang="ja-JP" altLang="en-US" sz="1600" dirty="0">
              <a:latin typeface="+mj-lt"/>
              <a:ea typeface="+mj-ea"/>
            </a:endParaRPr>
          </a:p>
        </p:txBody>
      </p:sp>
      <p:cxnSp>
        <p:nvCxnSpPr>
          <p:cNvPr id="30" name="直線コネクタ 29"/>
          <p:cNvCxnSpPr/>
          <p:nvPr/>
        </p:nvCxnSpPr>
        <p:spPr>
          <a:xfrm flipV="1">
            <a:off x="2065109" y="3694121"/>
            <a:ext cx="4721469" cy="7938"/>
          </a:xfrm>
          <a:prstGeom prst="line">
            <a:avLst/>
          </a:prstGeom>
          <a:ln w="25400">
            <a:solidFill>
              <a:schemeClr val="tx2"/>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5795597" y="3644900"/>
            <a:ext cx="864577" cy="253916"/>
          </a:xfrm>
          <a:prstGeom prst="rect">
            <a:avLst/>
          </a:prstGeom>
          <a:noFill/>
        </p:spPr>
        <p:txBody>
          <a:bodyPr wrap="square">
            <a:spAutoFit/>
          </a:bodyPr>
          <a:lstStyle/>
          <a:p>
            <a:pPr>
              <a:defRPr/>
            </a:pPr>
            <a:r>
              <a:rPr lang="ko-KR" altLang="en-US" sz="1050" dirty="0" smtClean="0"/>
              <a:t> </a:t>
            </a:r>
            <a:endParaRPr lang="ja-JP" altLang="en-US" sz="1050" dirty="0"/>
          </a:p>
        </p:txBody>
      </p:sp>
      <p:cxnSp>
        <p:nvCxnSpPr>
          <p:cNvPr id="12" name="直線矢印コネクタ 11"/>
          <p:cNvCxnSpPr/>
          <p:nvPr/>
        </p:nvCxnSpPr>
        <p:spPr>
          <a:xfrm>
            <a:off x="5520485" y="4087821"/>
            <a:ext cx="1225062" cy="0"/>
          </a:xfrm>
          <a:prstGeom prst="straightConnector1">
            <a:avLst/>
          </a:prstGeom>
          <a:ln w="254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CE3ED708-028C-4FE6-9649-5BF510CA07DD}" type="slidenum">
              <a:rPr lang="ja-JP" altLang="en-US" smtClean="0"/>
              <a:pPr>
                <a:defRPr/>
              </a:pPr>
              <a:t>8</a:t>
            </a:fld>
            <a:endParaRPr lang="ja-JP"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000" y="252000"/>
            <a:ext cx="8229600" cy="1152000"/>
          </a:xfrm>
        </p:spPr>
        <p:txBody>
          <a:bodyPr>
            <a:noAutofit/>
          </a:bodyPr>
          <a:lstStyle/>
          <a:p>
            <a:r>
              <a:rPr lang="en-US" altLang="ko-KR" sz="3600" b="1" dirty="0" smtClean="0"/>
              <a:t>Tokyo Consumer </a:t>
            </a:r>
            <a:r>
              <a:rPr lang="en-US" altLang="ko-KR" sz="3600" b="1" dirty="0" smtClean="0"/>
              <a:t>Coop </a:t>
            </a:r>
            <a:br>
              <a:rPr lang="en-US" altLang="ko-KR" sz="3600" b="1" dirty="0" smtClean="0"/>
            </a:br>
            <a:r>
              <a:rPr lang="en-US" altLang="ko-KR" sz="3600" b="1" dirty="0" smtClean="0"/>
              <a:t>the </a:t>
            </a:r>
            <a:r>
              <a:rPr lang="en-US" altLang="ko-KR" sz="3600" b="1" dirty="0" smtClean="0"/>
              <a:t>practice of “Welfare Village Building”</a:t>
            </a:r>
            <a:endParaRPr kumimoji="1" lang="ja-JP" altLang="en-US" sz="3600" b="1" dirty="0"/>
          </a:p>
        </p:txBody>
      </p:sp>
      <p:sp>
        <p:nvSpPr>
          <p:cNvPr id="3" name="コンテンツ プレースホルダ 2"/>
          <p:cNvSpPr>
            <a:spLocks noGrp="1"/>
          </p:cNvSpPr>
          <p:nvPr>
            <p:ph idx="1"/>
          </p:nvPr>
        </p:nvSpPr>
        <p:spPr>
          <a:xfrm>
            <a:off x="395536" y="1916832"/>
            <a:ext cx="8568952" cy="4209331"/>
          </a:xfrm>
        </p:spPr>
        <p:txBody>
          <a:bodyPr>
            <a:noAutofit/>
          </a:bodyPr>
          <a:lstStyle/>
          <a:p>
            <a:pPr>
              <a:buFont typeface="Wingdings" pitchFamily="2" charset="2"/>
              <a:buChar char="ü"/>
            </a:pPr>
            <a:r>
              <a:rPr lang="en-US" altLang="ja-JP" sz="2800" dirty="0" smtClean="0"/>
              <a:t>Tokyo Consumer Coop </a:t>
            </a:r>
            <a:r>
              <a:rPr lang="en-US" altLang="ja-JP" sz="2800" dirty="0" smtClean="0"/>
              <a:t>proposes </a:t>
            </a:r>
            <a:r>
              <a:rPr lang="en-US" altLang="ja-JP" sz="2800" dirty="0" smtClean="0"/>
              <a:t>the plan for “Welfare Village Building” plan in 2008. </a:t>
            </a:r>
          </a:p>
          <a:p>
            <a:pPr>
              <a:buNone/>
            </a:pPr>
            <a:r>
              <a:rPr lang="en-US" altLang="ja-JP" sz="2000" u="sng" dirty="0" smtClean="0">
                <a:latin typeface="+mj-lt"/>
                <a:ea typeface="+mj-ea"/>
              </a:rPr>
              <a:t>Basic Idea </a:t>
            </a:r>
            <a:r>
              <a:rPr lang="ja-JP" altLang="en-US" sz="2000" dirty="0" smtClean="0"/>
              <a:t>・・・</a:t>
            </a:r>
            <a:endParaRPr lang="ja-JP" altLang="en-US" sz="2000" b="1" dirty="0" smtClean="0">
              <a:latin typeface="+mj-lt"/>
              <a:ea typeface="+mj-ea"/>
            </a:endParaRPr>
          </a:p>
          <a:p>
            <a:pPr>
              <a:buFontTx/>
              <a:buNone/>
            </a:pPr>
            <a:r>
              <a:rPr lang="ja-JP" altLang="en-US" sz="2000" dirty="0" smtClean="0">
                <a:latin typeface="+mj-lt"/>
              </a:rPr>
              <a:t>　</a:t>
            </a:r>
            <a:r>
              <a:rPr lang="en-US" altLang="ja-JP" sz="2000" dirty="0" smtClean="0">
                <a:latin typeface="+mj-lt"/>
              </a:rPr>
              <a:t>1. Build a safe and assuring community which one can live “as oneself ”.</a:t>
            </a:r>
          </a:p>
          <a:p>
            <a:pPr>
              <a:buFontTx/>
              <a:buNone/>
            </a:pPr>
            <a:r>
              <a:rPr lang="ja-JP" altLang="en-US" sz="2000" dirty="0" smtClean="0">
                <a:latin typeface="+mj-lt"/>
              </a:rPr>
              <a:t>　</a:t>
            </a:r>
            <a:r>
              <a:rPr lang="en-US" altLang="ja-JP" sz="2000" dirty="0" smtClean="0">
                <a:latin typeface="+mj-lt"/>
              </a:rPr>
              <a:t>2. Seek a mutually helping local society : identify and practice the role of consumer coop. </a:t>
            </a:r>
          </a:p>
          <a:p>
            <a:pPr>
              <a:buFontTx/>
              <a:buNone/>
            </a:pPr>
            <a:r>
              <a:rPr lang="en-US" altLang="ko-KR" sz="2000" u="sng" dirty="0" smtClean="0">
                <a:latin typeface="+mj-lt"/>
              </a:rPr>
              <a:t>Aim</a:t>
            </a:r>
            <a:r>
              <a:rPr lang="en-US" altLang="ko-KR" sz="2000" dirty="0" smtClean="0">
                <a:latin typeface="+mj-lt"/>
              </a:rPr>
              <a:t> </a:t>
            </a:r>
            <a:r>
              <a:rPr lang="ja-JP" altLang="en-US" sz="2000" dirty="0" smtClean="0">
                <a:latin typeface="+mj-lt"/>
              </a:rPr>
              <a:t>・・・ </a:t>
            </a:r>
            <a:r>
              <a:rPr lang="en-US" altLang="ja-JP" sz="2000" dirty="0" smtClean="0">
                <a:latin typeface="+mj-lt"/>
              </a:rPr>
              <a:t>un-</a:t>
            </a:r>
            <a:r>
              <a:rPr lang="en-US" altLang="ja-JP" sz="2000" dirty="0" smtClean="0">
                <a:latin typeface="+mj-lt"/>
              </a:rPr>
              <a:t>solitary and </a:t>
            </a:r>
            <a:r>
              <a:rPr lang="en-US" altLang="ja-JP" sz="2000" dirty="0" smtClean="0">
                <a:latin typeface="+mj-lt"/>
              </a:rPr>
              <a:t>assuring community building </a:t>
            </a:r>
          </a:p>
          <a:p>
            <a:pPr>
              <a:buNone/>
            </a:pPr>
            <a:r>
              <a:rPr lang="en-US" altLang="ja-JP" sz="2000" u="sng" dirty="0" smtClean="0">
                <a:latin typeface="+mj-lt"/>
              </a:rPr>
              <a:t>Cooperation</a:t>
            </a:r>
            <a:r>
              <a:rPr lang="en-US" altLang="ja-JP" sz="2000" dirty="0" smtClean="0">
                <a:latin typeface="+mj-lt"/>
              </a:rPr>
              <a:t> </a:t>
            </a:r>
            <a:r>
              <a:rPr lang="ja-JP" altLang="en-US" sz="2000" dirty="0" smtClean="0">
                <a:latin typeface="+mj-lt"/>
              </a:rPr>
              <a:t>・・・ </a:t>
            </a:r>
            <a:r>
              <a:rPr lang="en-US" altLang="ja-JP" sz="2000" dirty="0" smtClean="0">
                <a:latin typeface="+mj-lt"/>
              </a:rPr>
              <a:t>among </a:t>
            </a:r>
            <a:r>
              <a:rPr lang="en-US" altLang="ja-JP" sz="2000" dirty="0" smtClean="0">
                <a:latin typeface="+mj-lt"/>
              </a:rPr>
              <a:t>retail coop </a:t>
            </a:r>
            <a:r>
              <a:rPr lang="en-US" altLang="ja-JP" sz="2000" dirty="0" smtClean="0">
                <a:latin typeface="+mj-lt"/>
              </a:rPr>
              <a:t>and </a:t>
            </a:r>
            <a:r>
              <a:rPr lang="en-US" altLang="ja-JP" sz="2000" dirty="0" smtClean="0">
                <a:latin typeface="+mj-lt"/>
              </a:rPr>
              <a:t>health and </a:t>
            </a:r>
            <a:r>
              <a:rPr lang="en-US" altLang="ja-JP" sz="2000" dirty="0" smtClean="0">
                <a:latin typeface="+mj-lt"/>
              </a:rPr>
              <a:t>welfare(</a:t>
            </a:r>
            <a:r>
              <a:rPr lang="en-US" altLang="ja-JP" sz="2000" dirty="0" err="1" smtClean="0">
                <a:latin typeface="+mj-lt"/>
              </a:rPr>
              <a:t>HeW</a:t>
            </a:r>
            <a:r>
              <a:rPr lang="en-US" altLang="ja-JP" sz="2000" dirty="0" smtClean="0">
                <a:latin typeface="+mj-lt"/>
              </a:rPr>
              <a:t>)</a:t>
            </a:r>
            <a:r>
              <a:rPr lang="en-US" altLang="ja-JP" sz="2000" dirty="0" smtClean="0">
                <a:latin typeface="+mj-lt"/>
              </a:rPr>
              <a:t> </a:t>
            </a:r>
            <a:r>
              <a:rPr lang="en-US" altLang="ja-JP" sz="2000" dirty="0" smtClean="0">
                <a:latin typeface="+mj-lt"/>
              </a:rPr>
              <a:t>coop.</a:t>
            </a:r>
          </a:p>
          <a:p>
            <a:pPr>
              <a:buNone/>
            </a:pPr>
            <a:endParaRPr lang="en-US" altLang="ja-JP" sz="2400" dirty="0" smtClean="0"/>
          </a:p>
          <a:p>
            <a:pPr>
              <a:buFont typeface="Wingdings" pitchFamily="2" charset="2"/>
              <a:buChar char="ü"/>
            </a:pPr>
            <a:r>
              <a:rPr lang="en-US" altLang="ja-JP" sz="2800" dirty="0" smtClean="0">
                <a:latin typeface="+mj-lt"/>
              </a:rPr>
              <a:t>Practiced in 3 </a:t>
            </a:r>
            <a:r>
              <a:rPr lang="en-US" altLang="ja-JP" sz="2800" dirty="0" smtClean="0">
                <a:latin typeface="+mj-lt"/>
              </a:rPr>
              <a:t>communities </a:t>
            </a:r>
            <a:r>
              <a:rPr lang="en-US" altLang="ja-JP" sz="2800" dirty="0" smtClean="0">
                <a:latin typeface="+mj-lt"/>
              </a:rPr>
              <a:t>as model cases from 2010.  </a:t>
            </a:r>
            <a:r>
              <a:rPr lang="en-US" altLang="ko-KR" sz="2400" dirty="0" smtClean="0">
                <a:latin typeface="+mj-lt"/>
              </a:rPr>
              <a:t>(4 consumer coops and each local </a:t>
            </a:r>
            <a:r>
              <a:rPr lang="en-US" altLang="ko-KR" sz="2400" dirty="0" err="1" smtClean="0">
                <a:latin typeface="+mj-lt"/>
              </a:rPr>
              <a:t>heW</a:t>
            </a:r>
            <a:r>
              <a:rPr lang="en-US" altLang="ko-KR" sz="2400" dirty="0" smtClean="0">
                <a:latin typeface="+mj-lt"/>
              </a:rPr>
              <a:t> </a:t>
            </a:r>
            <a:r>
              <a:rPr lang="en-US" altLang="ko-KR" sz="2400" dirty="0" smtClean="0">
                <a:latin typeface="+mj-lt"/>
              </a:rPr>
              <a:t>coop)</a:t>
            </a:r>
            <a:endParaRPr lang="ja-JP" altLang="ja-JP" sz="2400" dirty="0">
              <a:latin typeface="+mj-lt"/>
            </a:endParaRPr>
          </a:p>
          <a:p>
            <a:endParaRPr kumimoji="1" lang="ja-JP" altLang="en-US" dirty="0"/>
          </a:p>
        </p:txBody>
      </p:sp>
      <p:sp>
        <p:nvSpPr>
          <p:cNvPr id="4" name="슬라이드 번호 개체 틀 3"/>
          <p:cNvSpPr>
            <a:spLocks noGrp="1"/>
          </p:cNvSpPr>
          <p:nvPr>
            <p:ph type="sldNum" sz="quarter" idx="12"/>
          </p:nvPr>
        </p:nvSpPr>
        <p:spPr/>
        <p:txBody>
          <a:bodyPr/>
          <a:lstStyle/>
          <a:p>
            <a:fld id="{95DB0139-FBE2-4A21-B120-83569100F09F}" type="slidenum">
              <a:rPr kumimoji="1" lang="ja-JP" altLang="en-US" smtClean="0"/>
              <a:pPr/>
              <a:t>9</a:t>
            </a:fld>
            <a:endParaRPr kumimoji="1" lang="ja-JP" altLang="en-US"/>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1438</TotalTime>
  <Words>1366</Words>
  <Application>Microsoft Office PowerPoint</Application>
  <PresentationFormat>화면 슬라이드 쇼(4:3)</PresentationFormat>
  <Paragraphs>240</Paragraphs>
  <Slides>25</Slides>
  <Notes>0</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25</vt:i4>
      </vt:variant>
    </vt:vector>
  </HeadingPairs>
  <TitlesOfParts>
    <vt:vector size="27" baseType="lpstr">
      <vt:lpstr>Office テーマ</vt:lpstr>
      <vt:lpstr>スライド</vt:lpstr>
      <vt:lpstr>“Welfare Village Building” project  Cooperation among  Consumer retail coop and  Health and Welfare coop</vt:lpstr>
      <vt:lpstr>슬라이드 2</vt:lpstr>
      <vt:lpstr>Japan, from aging to post-aged society</vt:lpstr>
      <vt:lpstr>슬라이드 4</vt:lpstr>
      <vt:lpstr>슬라이드 5</vt:lpstr>
      <vt:lpstr>슬라이드 6</vt:lpstr>
      <vt:lpstr>슬라이드 7</vt:lpstr>
      <vt:lpstr>슬라이드 8</vt:lpstr>
      <vt:lpstr>Tokyo Consumer Coop  the practice of “Welfare Village Building”</vt:lpstr>
      <vt:lpstr>Coops’ welfare program:  the basis of “Welfare Village Building”</vt:lpstr>
      <vt:lpstr>First, consumer coops’ guardian role in personal delivery</vt:lpstr>
      <vt:lpstr>With the coop delivery label</vt:lpstr>
      <vt:lpstr>Second, health building activities</vt:lpstr>
      <vt:lpstr>슬라이드 14</vt:lpstr>
      <vt:lpstr>Third, making gathering spaces</vt:lpstr>
      <vt:lpstr>슬라이드 16</vt:lpstr>
      <vt:lpstr>New practices</vt:lpstr>
      <vt:lpstr>Plant a tree… and grow</vt:lpstr>
      <vt:lpstr>Health and Welfare coops and their activities</vt:lpstr>
      <vt:lpstr>The meaning of cooperation among  retail coops and HeW coops</vt:lpstr>
      <vt:lpstr>Health and life of the elderly</vt:lpstr>
      <vt:lpstr>Retreat of safety net and social security</vt:lpstr>
      <vt:lpstr>Government program:  “comprehensive regional care”</vt:lpstr>
      <vt:lpstr>Solitary Death from 30,000 to 200,000 </vt:lpstr>
      <vt:lpstr>If we overcome post-aged society,  we can contribute to international peace.   “Co-operatives make a better world” 2012 UN Year of Cooperatives Slogan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東京都生協連と東京の医療生協の「福祉のまちづくり」のとりくみ</dc:title>
  <dc:creator>DELL</dc:creator>
  <cp:lastModifiedBy>ancs</cp:lastModifiedBy>
  <cp:revision>114</cp:revision>
  <dcterms:created xsi:type="dcterms:W3CDTF">2006-01-20T06:37:21Z</dcterms:created>
  <dcterms:modified xsi:type="dcterms:W3CDTF">2014-11-07T01:56:10Z</dcterms:modified>
</cp:coreProperties>
</file>