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52"/>
  </p:notesMasterIdLst>
  <p:handoutMasterIdLst>
    <p:handoutMasterId r:id="rId53"/>
  </p:handoutMasterIdLst>
  <p:sldIdLst>
    <p:sldId id="292" r:id="rId2"/>
    <p:sldId id="384" r:id="rId3"/>
    <p:sldId id="382" r:id="rId4"/>
    <p:sldId id="385" r:id="rId5"/>
    <p:sldId id="381" r:id="rId6"/>
    <p:sldId id="286" r:id="rId7"/>
    <p:sldId id="334" r:id="rId8"/>
    <p:sldId id="374" r:id="rId9"/>
    <p:sldId id="307" r:id="rId10"/>
    <p:sldId id="359" r:id="rId11"/>
    <p:sldId id="360" r:id="rId12"/>
    <p:sldId id="347" r:id="rId13"/>
    <p:sldId id="366" r:id="rId14"/>
    <p:sldId id="372" r:id="rId15"/>
    <p:sldId id="319" r:id="rId16"/>
    <p:sldId id="320" r:id="rId17"/>
    <p:sldId id="357" r:id="rId18"/>
    <p:sldId id="355" r:id="rId19"/>
    <p:sldId id="351" r:id="rId20"/>
    <p:sldId id="363" r:id="rId21"/>
    <p:sldId id="317" r:id="rId22"/>
    <p:sldId id="369" r:id="rId23"/>
    <p:sldId id="348" r:id="rId24"/>
    <p:sldId id="342" r:id="rId25"/>
    <p:sldId id="354" r:id="rId26"/>
    <p:sldId id="370" r:id="rId27"/>
    <p:sldId id="345" r:id="rId28"/>
    <p:sldId id="327" r:id="rId29"/>
    <p:sldId id="337" r:id="rId30"/>
    <p:sldId id="315" r:id="rId31"/>
    <p:sldId id="380" r:id="rId32"/>
    <p:sldId id="269" r:id="rId33"/>
    <p:sldId id="310" r:id="rId34"/>
    <p:sldId id="387" r:id="rId35"/>
    <p:sldId id="303" r:id="rId36"/>
    <p:sldId id="301" r:id="rId37"/>
    <p:sldId id="314" r:id="rId38"/>
    <p:sldId id="336" r:id="rId39"/>
    <p:sldId id="312" r:id="rId40"/>
    <p:sldId id="377" r:id="rId41"/>
    <p:sldId id="352" r:id="rId42"/>
    <p:sldId id="368" r:id="rId43"/>
    <p:sldId id="358" r:id="rId44"/>
    <p:sldId id="365" r:id="rId45"/>
    <p:sldId id="367" r:id="rId46"/>
    <p:sldId id="390" r:id="rId47"/>
    <p:sldId id="388" r:id="rId48"/>
    <p:sldId id="389" r:id="rId49"/>
    <p:sldId id="391" r:id="rId50"/>
    <p:sldId id="386"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87814" autoAdjust="0"/>
  </p:normalViewPr>
  <p:slideViewPr>
    <p:cSldViewPr>
      <p:cViewPr>
        <p:scale>
          <a:sx n="75" d="100"/>
          <a:sy n="75" d="100"/>
        </p:scale>
        <p:origin x="-1944" y="-576"/>
      </p:cViewPr>
      <p:guideLst>
        <p:guide orient="horz" pos="2160"/>
        <p:guide pos="2880"/>
      </p:guideLst>
    </p:cSldViewPr>
  </p:slideViewPr>
  <p:notesTextViewPr>
    <p:cViewPr>
      <p:scale>
        <a:sx n="66" d="100"/>
        <a:sy n="66" d="100"/>
      </p:scale>
      <p:origin x="0" y="0"/>
    </p:cViewPr>
  </p:notesTextViewPr>
  <p:sorterViewPr>
    <p:cViewPr varScale="1">
      <p:scale>
        <a:sx n="1" d="1"/>
        <a:sy n="1" d="1"/>
      </p:scale>
      <p:origin x="0" y="5418"/>
    </p:cViewPr>
  </p:sorterViewPr>
  <p:notesViewPr>
    <p:cSldViewPr>
      <p:cViewPr varScale="1">
        <p:scale>
          <a:sx n="46" d="100"/>
          <a:sy n="46" d="100"/>
        </p:scale>
        <p:origin x="-2634"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1F133C2-1CAC-4D3A-99B4-B11978DCBC14}" type="datetimeFigureOut">
              <a:rPr lang="en-US" smtClean="0"/>
              <a:pPr/>
              <a:t>11/18/2014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4550C18-EDC6-4EF6-8099-361CC1859CD9}"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8" name="Slide Number Placeholder 7"/>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26930F-1217-401B-AFD0-C3917F7F048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267200"/>
            <a:ext cx="5486400" cy="4191000"/>
          </a:xfrm>
        </p:spPr>
        <p:txBody>
          <a:bodyPr>
            <a:normAutofit/>
          </a:bodyPr>
          <a:lstStyle/>
          <a:p>
            <a:endParaRPr lang="en-US" sz="1800"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D519041-B100-481E-B647-600FC006DE09}" type="slidenum">
              <a:rPr lang="en-PH" smtClean="0"/>
              <a:pPr/>
              <a:t>1</a:t>
            </a:fld>
            <a:endParaRPr lang="en-PH"/>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Mango</a:t>
            </a:r>
            <a:r>
              <a:rPr lang="en-US" sz="1800" b="1" baseline="0" dirty="0" smtClean="0"/>
              <a:t> Farmer’s reached in Mindanao particularly in Davao Area. Expansion to </a:t>
            </a:r>
            <a:r>
              <a:rPr lang="en-US" sz="1800" b="1" baseline="0" dirty="0" err="1" smtClean="0"/>
              <a:t>Cotabato</a:t>
            </a:r>
            <a:r>
              <a:rPr lang="en-US" sz="1800" b="1" baseline="0" dirty="0" smtClean="0"/>
              <a:t> and in the Region of </a:t>
            </a:r>
            <a:r>
              <a:rPr lang="en-US" sz="1800" b="1" baseline="0" dirty="0" err="1" smtClean="0"/>
              <a:t>Visayas</a:t>
            </a:r>
            <a:r>
              <a:rPr lang="en-US" sz="1800" b="1" baseline="0" dirty="0" smtClean="0"/>
              <a:t> is planned. Invitation to other farmers and communities is open.</a:t>
            </a:r>
            <a:endParaRPr lang="en-US" sz="18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Mango farmers reached in Central Luzon particularly in the Provinces</a:t>
            </a:r>
            <a:r>
              <a:rPr lang="en-US" sz="1800" b="1" baseline="0" dirty="0" smtClean="0"/>
              <a:t> of Zambales and Bataan. </a:t>
            </a:r>
          </a:p>
          <a:p>
            <a:endParaRPr lang="en-US" sz="1800" b="1" dirty="0" smtClean="0"/>
          </a:p>
          <a:p>
            <a:r>
              <a:rPr lang="en-US" sz="1800" b="1" baseline="0" dirty="0" smtClean="0"/>
              <a:t>Expansion is being conducted in Pampanga , Nueva </a:t>
            </a:r>
            <a:r>
              <a:rPr lang="en-US" sz="1800" b="1" baseline="0" dirty="0" err="1" smtClean="0"/>
              <a:t>Ecija</a:t>
            </a:r>
            <a:r>
              <a:rPr lang="en-US" sz="1800" b="1" baseline="0" dirty="0" smtClean="0"/>
              <a:t> and </a:t>
            </a:r>
            <a:r>
              <a:rPr lang="en-US" sz="1800" b="1" baseline="0" dirty="0" err="1" smtClean="0"/>
              <a:t>Bulacan</a:t>
            </a:r>
            <a:r>
              <a:rPr lang="en-US" sz="1800" b="1" baseline="0" dirty="0" smtClean="0"/>
              <a:t> provinces.</a:t>
            </a:r>
            <a:endParaRPr lang="en-US" sz="1800" b="1" dirty="0" smtClean="0"/>
          </a:p>
          <a:p>
            <a:endParaRPr lang="en-US" sz="18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Typical Mango farmer’s villages in Mindanao and Luzon. Small</a:t>
            </a:r>
            <a:r>
              <a:rPr lang="en-US" sz="1800" b="1" baseline="0" dirty="0" smtClean="0"/>
              <a:t> farmers are generally poor even if they have many trees of their own. Contract growing is usually in favor of the contractors.  Some have joined farmer’s cooperative in order to join forces with other members to collectively produce big volume. However consolidators who are also contract growers dominate the </a:t>
            </a:r>
            <a:endParaRPr lang="en-US" sz="18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The AETA</a:t>
            </a:r>
            <a:r>
              <a:rPr lang="en-US" sz="1800" b="1" baseline="0" dirty="0" smtClean="0"/>
              <a:t> Indigenous People in Zambales &amp; Bataan are considered to be special groups of people that the Preda/Pro </a:t>
            </a:r>
            <a:r>
              <a:rPr lang="en-US" sz="1800" b="1" baseline="0" dirty="0" err="1" smtClean="0"/>
              <a:t>Fairtrade</a:t>
            </a:r>
            <a:r>
              <a:rPr lang="en-US" sz="1800" b="1" baseline="0" dirty="0" smtClean="0"/>
              <a:t> is presently assisting and providing empowering seminars, training and market development for their wild mango. The are generally poor, malnourished and primitive in their ways being nomads for many years. It is only recently when permanent resettlement sites were set up and established as their permanent dwelling places and stewards of the community land titles issued to them. However, there is still a continuing struggle to reclaim areas as their ancestral domain. The Preda Fair Trade is continuing to assist other communities to fight for their community land ownership.</a:t>
            </a:r>
            <a:endParaRPr lang="en-US" sz="1800" b="1"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D519041-B100-481E-B647-600FC006DE09}" type="slidenum">
              <a:rPr lang="en-PH" smtClean="0"/>
              <a:pPr/>
              <a:t>13</a:t>
            </a:fld>
            <a:endParaRPr lang="en-PH"/>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Certified Preda Fair Trade Mango Producer. Registration, Orientation and Sustained membership activities</a:t>
            </a:r>
            <a:r>
              <a:rPr lang="en-US" sz="1800" b="1" baseline="0" dirty="0" smtClean="0"/>
              <a:t> is required procedure in maintaining membership with the Preda Mango Producers weather certified Organic producer or conventional producer. </a:t>
            </a:r>
          </a:p>
          <a:p>
            <a:endParaRPr lang="en-US" sz="1800" b="1" dirty="0" smtClean="0"/>
          </a:p>
          <a:p>
            <a:r>
              <a:rPr lang="en-US" sz="1800" b="1" dirty="0" smtClean="0"/>
              <a:t>Once certified they enjoy the benefits of fair trade either as community or individual family beneficiary.</a:t>
            </a:r>
            <a:endParaRPr lang="en-US" sz="18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latin typeface="Arial" pitchFamily="34" charset="0"/>
                <a:cs typeface="Arial" pitchFamily="34" charset="0"/>
              </a:rPr>
              <a:t>There is open invitation to small producer groups in different parts of the country. The registration starts with basic interview, farm visit and invitation to attend</a:t>
            </a:r>
            <a:r>
              <a:rPr lang="en-US" sz="1800" b="1" baseline="0" dirty="0" smtClean="0">
                <a:latin typeface="Arial" pitchFamily="34" charset="0"/>
                <a:cs typeface="Arial" pitchFamily="34" charset="0"/>
              </a:rPr>
              <a:t> the orientation and organic farming training seminar. </a:t>
            </a:r>
          </a:p>
          <a:p>
            <a:endParaRPr lang="en-US" sz="1800" b="1" dirty="0" smtClean="0">
              <a:latin typeface="Arial" pitchFamily="34" charset="0"/>
              <a:cs typeface="Arial" pitchFamily="34" charset="0"/>
            </a:endParaRPr>
          </a:p>
          <a:p>
            <a:r>
              <a:rPr lang="en-US" sz="1800" b="1" baseline="0" dirty="0" smtClean="0">
                <a:latin typeface="Arial" pitchFamily="34" charset="0"/>
                <a:cs typeface="Arial" pitchFamily="34" charset="0"/>
              </a:rPr>
              <a:t>In Zambales and Bataan, the Indigenous People being a special target group is prepared for Organic Certification.  The Preda Fair Trade Internal Quality Control System</a:t>
            </a:r>
            <a:r>
              <a:rPr lang="en-US" sz="1800" b="1" dirty="0" smtClean="0">
                <a:latin typeface="Arial" pitchFamily="34" charset="0"/>
                <a:cs typeface="Arial" pitchFamily="34" charset="0"/>
              </a:rPr>
              <a:t> ensures that the members comply with the set standards. </a:t>
            </a:r>
            <a:endParaRPr lang="en-US" sz="1800" b="1" dirty="0">
              <a:latin typeface="Arial" pitchFamily="34" charset="0"/>
              <a:cs typeface="Arial" pitchFamily="34" charset="0"/>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D519041-B100-481E-B647-600FC006DE09}" type="slidenum">
              <a:rPr lang="en-PH" smtClean="0"/>
              <a:pPr/>
              <a:t>15</a:t>
            </a:fld>
            <a:endParaRPr lang="en-PH"/>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The next procedure</a:t>
            </a:r>
            <a:r>
              <a:rPr lang="en-US" sz="1800" b="1" baseline="0" dirty="0" smtClean="0"/>
              <a:t> of registration include farm inspection, inventory of trees and monitoring visit. </a:t>
            </a:r>
          </a:p>
          <a:p>
            <a:endParaRPr lang="en-US" sz="1800" b="1" dirty="0" smtClean="0"/>
          </a:p>
          <a:p>
            <a:r>
              <a:rPr lang="en-US" sz="1800" b="1" baseline="0" dirty="0" smtClean="0"/>
              <a:t>Training of local field inspectors is also part of the capability training. Local </a:t>
            </a:r>
            <a:r>
              <a:rPr lang="en-US" sz="1800" b="1" dirty="0" smtClean="0"/>
              <a:t>Inspectors are usually leaders of the community and trained to inspect compliance of members from another community. </a:t>
            </a:r>
            <a:endParaRPr lang="en-US" sz="1800" b="1"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D519041-B100-481E-B647-600FC006DE09}" type="slidenum">
              <a:rPr lang="en-PH" smtClean="0"/>
              <a:pPr/>
              <a:t>16</a:t>
            </a:fld>
            <a:endParaRPr lang="en-PH"/>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Community map is prepared by the community</a:t>
            </a:r>
            <a:r>
              <a:rPr lang="en-US" sz="1800" b="1" baseline="0" dirty="0" smtClean="0"/>
              <a:t> members. Individual farm plotting is assisted by  the trained field inspectors </a:t>
            </a:r>
            <a:r>
              <a:rPr lang="en-US" sz="1800" b="1" dirty="0" smtClean="0"/>
              <a:t>under the supervision of </a:t>
            </a:r>
            <a:r>
              <a:rPr lang="en-US" sz="1800" b="1" baseline="0" dirty="0" smtClean="0"/>
              <a:t>the professional staff. Both maps are part of the “</a:t>
            </a:r>
            <a:r>
              <a:rPr lang="en-US" sz="1800" b="1" baseline="0" dirty="0" err="1" smtClean="0"/>
              <a:t>tracebility</a:t>
            </a:r>
            <a:r>
              <a:rPr lang="en-US" sz="1800" b="1" baseline="0" dirty="0" smtClean="0"/>
              <a:t> provisions” to determine the number of trees of each member and in each community.</a:t>
            </a:r>
            <a:endParaRPr lang="en-US" sz="1800" b="1"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D519041-B100-481E-B647-600FC006DE09}" type="slidenum">
              <a:rPr lang="en-PH" smtClean="0"/>
              <a:pPr/>
              <a:t>17</a:t>
            </a:fld>
            <a:endParaRPr lang="en-PH"/>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There is a required general orientation about Fair Trade as</a:t>
            </a:r>
            <a:r>
              <a:rPr lang="en-US" sz="1800" b="1" baseline="0" dirty="0" smtClean="0"/>
              <a:t> part of the training seminars for all applicants on or before they become members. </a:t>
            </a:r>
          </a:p>
          <a:p>
            <a:endParaRPr lang="en-US" sz="1800" b="1" dirty="0" smtClean="0"/>
          </a:p>
          <a:p>
            <a:r>
              <a:rPr lang="en-US" sz="1800" b="1" baseline="0" dirty="0" smtClean="0"/>
              <a:t>There is  also continuing learning seminars on the Standards and Principles of Fair Trade. Current challenges are also discussed in order to get their participation on certain issues and join campaigns in</a:t>
            </a:r>
            <a:r>
              <a:rPr lang="en-US" sz="1800" b="1" dirty="0" smtClean="0"/>
              <a:t> </a:t>
            </a:r>
            <a:r>
              <a:rPr lang="en-US" sz="1800" b="1" baseline="0" dirty="0" smtClean="0"/>
              <a:t> human rights, environmental protection, political participation and other socio-economic issues</a:t>
            </a:r>
            <a:r>
              <a:rPr lang="en-US" sz="1800" b="1" dirty="0" smtClean="0"/>
              <a:t> that affects them</a:t>
            </a:r>
            <a:endParaRPr lang="en-US" sz="1800" b="1"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D519041-B100-481E-B647-600FC006DE09}" type="slidenum">
              <a:rPr lang="en-PH" smtClean="0"/>
              <a:pPr/>
              <a:t>18</a:t>
            </a:fld>
            <a:endParaRPr lang="en-PH"/>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Sustained</a:t>
            </a:r>
            <a:r>
              <a:rPr lang="en-US" sz="1800" b="1" baseline="0" dirty="0" smtClean="0"/>
              <a:t> I</a:t>
            </a:r>
            <a:r>
              <a:rPr lang="en-US" sz="1800" b="1" dirty="0" smtClean="0"/>
              <a:t>ntegrated Organic Farming is</a:t>
            </a:r>
            <a:r>
              <a:rPr lang="en-US" sz="1800" b="1" baseline="0" dirty="0" smtClean="0"/>
              <a:t> part of the benefits of being a member. </a:t>
            </a:r>
          </a:p>
          <a:p>
            <a:endParaRPr lang="en-US" sz="1800" b="1" dirty="0" smtClean="0"/>
          </a:p>
          <a:p>
            <a:r>
              <a:rPr lang="en-US" sz="1800" b="1" dirty="0" smtClean="0"/>
              <a:t>Sustainable Mango production</a:t>
            </a:r>
            <a:r>
              <a:rPr lang="en-US" sz="1800" b="1" baseline="0" dirty="0" smtClean="0"/>
              <a:t> is a continuing seminar. Proper methods in farm management taught which may be different from their traditional method.</a:t>
            </a:r>
            <a:r>
              <a:rPr lang="en-US" sz="1800" b="1" dirty="0" smtClean="0"/>
              <a:t> The contents of the training </a:t>
            </a:r>
            <a:r>
              <a:rPr lang="en-US" sz="1800" b="1" baseline="0" dirty="0" smtClean="0"/>
              <a:t>is in</a:t>
            </a:r>
            <a:r>
              <a:rPr lang="en-US" sz="1800" b="1" dirty="0" smtClean="0"/>
              <a:t> </a:t>
            </a:r>
            <a:r>
              <a:rPr lang="en-US" sz="1800" b="1" baseline="0" dirty="0" smtClean="0"/>
              <a:t>Compliance with the Organic  Certification Standards </a:t>
            </a:r>
            <a:r>
              <a:rPr lang="en-US" sz="1800" b="1" dirty="0" smtClean="0"/>
              <a:t>which is</a:t>
            </a:r>
            <a:r>
              <a:rPr lang="en-US" sz="1800" b="1" baseline="0" dirty="0" smtClean="0"/>
              <a:t> often discussed during monitoring visit to the  AETA communities served. </a:t>
            </a:r>
            <a:endParaRPr lang="en-US" sz="18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p:txBody>
          <a:bodyPr>
            <a:normAutofit/>
          </a:bodyPr>
          <a:lstStyle/>
          <a:p>
            <a:r>
              <a:rPr lang="en-US" sz="1800" b="1" dirty="0" smtClean="0"/>
              <a:t>The Preda Fair Trade</a:t>
            </a:r>
            <a:r>
              <a:rPr lang="en-US" sz="1800" b="1" baseline="0" dirty="0" smtClean="0"/>
              <a:t> Program provides alternative livelihood and income generating activities to small farmers and the urban poor. The proceeds of the Fair trading however does not only provide socio-economic activities to the direct beneficiaries of Fair Trade but also provides various services to other target beneficiaries of the Preda Foundation with its social welfare and human rights projects. One of the most special projects is the operation of the home for sexually abused and victims of trafficking and the home for children in conflict with the Law. </a:t>
            </a:r>
            <a:endParaRPr lang="en-US" sz="18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While farm management and production is continuing, organization strengthening is also necessary to further empower the communities and build the network of Preda Fair Trade Mango Growers. Capability training for organized groups is necessary component of the People Empowerment. Other issues and concerns of the beneficiaries are also discussed by the members to try to decide on concerted efforts to address them.</a:t>
            </a:r>
            <a:endParaRPr lang="en-US" sz="18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Finally, Membership cards and certification is issued to the members. This is also done especially during the awarding of certain benefits such as  when they receive the Fair Trade Premium.</a:t>
            </a:r>
            <a:endParaRPr lang="en-US" sz="18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Naturally grown wild</a:t>
            </a:r>
            <a:r>
              <a:rPr lang="en-US" baseline="0" dirty="0" smtClean="0"/>
              <a:t> </a:t>
            </a:r>
            <a:r>
              <a:rPr lang="en-US" dirty="0" smtClean="0"/>
              <a:t>mangoes are bought  directly from the Aeta communities in Zambales and Bataan.</a:t>
            </a:r>
            <a:r>
              <a:rPr lang="en-US" baseline="0" dirty="0" smtClean="0"/>
              <a:t> These are fully recorded and labeled as organic mangoes. Other mangoes are also segregated to be delivered exclusively to the processing plant. Fair Trade pricing is explained with full transparency.</a:t>
            </a:r>
            <a:endParaRPr lang="de-AT" dirty="0" smtClean="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D519041-B100-481E-B647-600FC006DE09}" type="slidenum">
              <a:rPr lang="en-PH" smtClean="0"/>
              <a:pPr/>
              <a:t>22</a:t>
            </a:fld>
            <a:endParaRPr lang="en-PH"/>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Farmer’s Information sheet includes that number of trees and estimated harvest per tree. Such information will determine the  amount of the Trade Premium that is based on actual delivery.</a:t>
            </a:r>
            <a:endParaRPr lang="en-US" sz="18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All records are maintained</a:t>
            </a:r>
            <a:r>
              <a:rPr lang="en-US" sz="1800" b="1" baseline="0" dirty="0" smtClean="0"/>
              <a:t> from the monitoring of mango growing, blossoming of flowers, estimated volume of harvest, harvesting, packaging and delivery of fresh mango fruits. These are all part of the “traceability” of raw materials before the processing is done which has its own record keeping procedures pursuant to International Standards. </a:t>
            </a:r>
          </a:p>
          <a:p>
            <a:endParaRPr lang="en-US" sz="1800" b="1" dirty="0" smtClean="0"/>
          </a:p>
          <a:p>
            <a:r>
              <a:rPr lang="en-US" sz="1800" b="1" dirty="0" smtClean="0"/>
              <a:t>Recording of delivery at the Processing plant is compared with the records of harvest in order to guarantee that the delivery are the same mangoes harvested. </a:t>
            </a:r>
          </a:p>
          <a:p>
            <a:endParaRPr lang="en-US" sz="1800" b="1" dirty="0" smtClean="0"/>
          </a:p>
          <a:p>
            <a:r>
              <a:rPr lang="en-US" sz="1800" b="1" dirty="0" smtClean="0"/>
              <a:t>The system is part of the compliance with ISO and the  Internal Control System that the food processor must comply with  as mandated by the contract with the Preda Pro Fair Trade. </a:t>
            </a:r>
            <a:r>
              <a:rPr lang="en-US" sz="1800" b="1" baseline="0" dirty="0" smtClean="0"/>
              <a:t> </a:t>
            </a:r>
            <a:r>
              <a:rPr lang="en-US" sz="1800" b="1" dirty="0" smtClean="0"/>
              <a:t>All steps are part of the value chain</a:t>
            </a:r>
            <a:endParaRPr lang="en-US" sz="1800" b="1"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D519041-B100-481E-B647-600FC006DE09}" type="slidenum">
              <a:rPr lang="en-PH" smtClean="0"/>
              <a:pPr/>
              <a:t>24</a:t>
            </a:fld>
            <a:endParaRPr lang="en-PH"/>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762000"/>
            <a:ext cx="4572000" cy="3429000"/>
          </a:xfrm>
          <a:prstGeom prst="rect">
            <a:avLst/>
          </a:prstGeo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t>Records are color-coded for easier monitoring. Some of the IPs</a:t>
            </a:r>
            <a:r>
              <a:rPr lang="en-US" sz="1800" b="1" baseline="0" dirty="0" smtClean="0"/>
              <a:t> who have difficulty in reading and writing are made to affirm and sign documents with the</a:t>
            </a:r>
            <a:r>
              <a:rPr lang="en-US" sz="1800" b="1" dirty="0" smtClean="0"/>
              <a:t> use of their</a:t>
            </a:r>
            <a:r>
              <a:rPr lang="en-US" sz="1800" b="1" baseline="0" dirty="0" smtClean="0"/>
              <a:t> thumb mark</a:t>
            </a:r>
            <a:r>
              <a:rPr lang="en-US" sz="1800" b="1" dirty="0" smtClean="0"/>
              <a:t> in front of witnesses. </a:t>
            </a:r>
          </a:p>
          <a:p>
            <a:endParaRPr lang="en-US" sz="18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Fair Trade price is based on the prevailing farm gate price.</a:t>
            </a:r>
            <a:r>
              <a:rPr lang="en-US" sz="1800" b="1" baseline="0" dirty="0" smtClean="0"/>
              <a:t> Fair Trade Premium is added and additional Organic Premium is also added to the price per kilo.  Each step </a:t>
            </a:r>
            <a:r>
              <a:rPr lang="en-US" sz="1800" b="1" dirty="0" smtClean="0"/>
              <a:t> is </a:t>
            </a:r>
            <a:r>
              <a:rPr lang="en-US" sz="1800" b="1" baseline="0" dirty="0" smtClean="0"/>
              <a:t>a part of the value chain. </a:t>
            </a:r>
          </a:p>
          <a:p>
            <a:endParaRPr lang="en-US" sz="1800" b="1" dirty="0" smtClean="0"/>
          </a:p>
          <a:p>
            <a:r>
              <a:rPr lang="en-US" sz="1800" b="1" baseline="0" dirty="0" smtClean="0"/>
              <a:t>Other Fair Trade benefits are extra benefits for individual families  and communities based on needs.</a:t>
            </a:r>
            <a:endParaRPr lang="en-US" sz="18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Once the mangoes as raw material is delivered to the processing plant, the added value on the product begins with the proper storage until they are ready for processing. </a:t>
            </a:r>
          </a:p>
          <a:p>
            <a:endParaRPr lang="en-US" sz="1800" b="1" dirty="0" smtClean="0"/>
          </a:p>
          <a:p>
            <a:r>
              <a:rPr lang="en-US" sz="1800" b="1" dirty="0" smtClean="0"/>
              <a:t>Quality Inspection of the Processing Plant</a:t>
            </a:r>
            <a:r>
              <a:rPr lang="en-US" sz="1800" b="1" baseline="0" dirty="0" smtClean="0"/>
              <a:t> is conducted and</a:t>
            </a:r>
            <a:r>
              <a:rPr lang="en-US" sz="1800" b="1" dirty="0" smtClean="0"/>
              <a:t> recorded  as proof of compliance with the Standards and in</a:t>
            </a:r>
            <a:r>
              <a:rPr lang="en-US" sz="1800" b="1" baseline="0" dirty="0" smtClean="0"/>
              <a:t> order to assure quality control.</a:t>
            </a:r>
          </a:p>
          <a:p>
            <a:endParaRPr lang="en-US" sz="1800" b="1" dirty="0" smtClean="0"/>
          </a:p>
          <a:p>
            <a:r>
              <a:rPr lang="en-US" sz="1800" b="1" dirty="0" smtClean="0"/>
              <a:t>The processing is under strict quality control using the approved methods under the ISO, HACCP and other  Philippines and International Standards .</a:t>
            </a:r>
            <a:endParaRPr lang="en-US" sz="1800" b="1"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D519041-B100-481E-B647-600FC006DE09}" type="slidenum">
              <a:rPr lang="en-PH" smtClean="0"/>
              <a:pPr/>
              <a:t>27</a:t>
            </a:fld>
            <a:endParaRPr lang="en-PH"/>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Internal</a:t>
            </a:r>
            <a:r>
              <a:rPr lang="en-US" sz="1800" b="1" baseline="0" dirty="0" smtClean="0"/>
              <a:t> Quality Control included inspection of exclusive warehouse space for Preda raw materials and finished products  prepared for shipment. </a:t>
            </a:r>
          </a:p>
          <a:p>
            <a:endParaRPr lang="en-US" sz="1800" b="1" dirty="0" smtClean="0"/>
          </a:p>
          <a:p>
            <a:r>
              <a:rPr lang="en-US" sz="1800" b="1" baseline="0" dirty="0" smtClean="0"/>
              <a:t>These are inspected by the Organic Certification Center of the Philippines, ACT-EU and </a:t>
            </a:r>
            <a:r>
              <a:rPr lang="en-US" sz="1800" b="1" baseline="0" dirty="0" err="1" smtClean="0"/>
              <a:t>Naturland</a:t>
            </a:r>
            <a:r>
              <a:rPr lang="en-US" sz="1800" b="1" baseline="0" dirty="0" smtClean="0"/>
              <a:t> Certification bodies. The</a:t>
            </a:r>
            <a:r>
              <a:rPr lang="en-US" sz="1800" b="1" dirty="0" smtClean="0"/>
              <a:t> Processor on its own has to comply with additional  Food Standards under ISO</a:t>
            </a:r>
            <a:endParaRPr lang="en-US" sz="18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Quality assurance is supervised under the Laboratory Procedures in compliance with ISO,</a:t>
            </a:r>
            <a:r>
              <a:rPr lang="en-US" sz="1800" b="1" baseline="0" dirty="0" smtClean="0"/>
              <a:t> HACCP ,etc. </a:t>
            </a:r>
          </a:p>
          <a:p>
            <a:endParaRPr lang="en-US" sz="1800" b="1" dirty="0" smtClean="0"/>
          </a:p>
          <a:p>
            <a:r>
              <a:rPr lang="en-US" sz="1800" b="1" dirty="0" smtClean="0"/>
              <a:t>Finished products are either “Hold” for further laboratory tests and only released when they are certified and “approved”</a:t>
            </a:r>
            <a:endParaRPr lang="en-US" sz="18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p:txBody>
          <a:bodyPr>
            <a:normAutofit/>
          </a:bodyPr>
          <a:lstStyle/>
          <a:p>
            <a:r>
              <a:rPr lang="en-US" sz="1800" b="1" dirty="0" smtClean="0"/>
              <a:t>The Preda Foundation provides complete residential services</a:t>
            </a:r>
            <a:r>
              <a:rPr lang="en-US" sz="1800" b="1" baseline="0" dirty="0" smtClean="0"/>
              <a:t> to boys and girls in dire circumstances. The home for boys is haven for rescued children from jails and child-victims of human rights violations. </a:t>
            </a:r>
          </a:p>
          <a:p>
            <a:endParaRPr lang="en-US" sz="18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p:txBody>
          <a:bodyPr>
            <a:normAutofit/>
          </a:bodyPr>
          <a:lstStyle/>
          <a:p>
            <a:r>
              <a:rPr lang="en-US" sz="2000" b="1" dirty="0" smtClean="0"/>
              <a:t>The Certifiers conduct the tedious procedure of  reviewing all the records from the farm delivery to the processing plant and the records of production.</a:t>
            </a:r>
          </a:p>
          <a:p>
            <a:endParaRPr lang="en-US" sz="2000" b="1" dirty="0" smtClean="0"/>
          </a:p>
          <a:p>
            <a:r>
              <a:rPr lang="en-US" sz="2000" b="1" dirty="0" smtClean="0"/>
              <a:t>Evaluation of the entire system is conducted with the Preda Internal Control System that oversees the entire quality control.</a:t>
            </a:r>
            <a:endParaRPr lang="en-US" sz="20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p:txBody>
          <a:bodyPr>
            <a:noAutofit/>
          </a:bodyPr>
          <a:lstStyle/>
          <a:p>
            <a:r>
              <a:rPr lang="en-US" b="1" dirty="0" smtClean="0"/>
              <a:t>The</a:t>
            </a:r>
            <a:r>
              <a:rPr lang="en-US" b="1" baseline="0" dirty="0" smtClean="0"/>
              <a:t> Value Chain starts from the Mango Tree Farm management including all the efforts in fertilization, pests control and good agriculture practices (GAP). The conventional growing and organic production has its own dynamics depending on the prevailing system and practices. Each has its own investment plan involving financial and human resources. Harvesting is usually done by hired labor who gets a share either for the work days or percentage share based on the volume of harvested mangoes. Sorting and packaging into crates or baskets are usually done by the women who are the spouses of the farmers. Even their children helps under their supervision being a family enterprise. Transport and Delivery is done by the farmer’s cooperative or by Preda in Zambales and Bataan. Delivery trucks with manpower is hired to deliver the raw materials to the processing plant where they are received and sorted again for ripeness and sizing.</a:t>
            </a:r>
            <a:r>
              <a:rPr lang="en-US" b="1" dirty="0" smtClean="0"/>
              <a:t> The raw materials are then stored depending on the schedule of processing based on their ripeness.</a:t>
            </a:r>
          </a:p>
          <a:p>
            <a:endParaRPr lang="en-US" b="1" dirty="0" smtClean="0"/>
          </a:p>
          <a:p>
            <a:r>
              <a:rPr lang="en-US" b="1" dirty="0" smtClean="0"/>
              <a:t>Toll Processing includes several steps requiring the use of equipments. Laboratory analysis is an important component of the processing. </a:t>
            </a:r>
          </a:p>
          <a:p>
            <a:r>
              <a:rPr lang="en-US" b="1" dirty="0" smtClean="0"/>
              <a:t>Once processed they finished goods are stored in special storage either in room temperature of refrigerated warehouse. In the meantime all the necessary export documentation  and shipment arrangements is done. Shipment is done on schedule as per agreement with the importers. Once shipment is received, marketing and distribution ensued on the part of the importer.</a:t>
            </a:r>
            <a:endParaRPr lang="en-US"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C26930F-1217-401B-AFD0-C3917F7F0484}"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sz="1800" b="1" dirty="0" smtClean="0"/>
              <a:t>The certified finished products:</a:t>
            </a:r>
          </a:p>
          <a:p>
            <a:endParaRPr lang="en-US" sz="1800" b="1" dirty="0" smtClean="0"/>
          </a:p>
          <a:p>
            <a:r>
              <a:rPr lang="en-US" sz="1800" b="1" dirty="0" smtClean="0"/>
              <a:t>Dried mango (dehydrated)</a:t>
            </a:r>
          </a:p>
          <a:p>
            <a:r>
              <a:rPr lang="en-US" sz="1800" b="1" dirty="0" smtClean="0"/>
              <a:t>Dried mango dipped in chocolate</a:t>
            </a:r>
          </a:p>
          <a:p>
            <a:r>
              <a:rPr lang="en-US" sz="1800" b="1" dirty="0" smtClean="0"/>
              <a:t>Mango puree/juice</a:t>
            </a:r>
          </a:p>
          <a:p>
            <a:r>
              <a:rPr lang="en-US" sz="1800" b="1" dirty="0" smtClean="0"/>
              <a:t>Mango fruit jam</a:t>
            </a:r>
          </a:p>
          <a:p>
            <a:r>
              <a:rPr lang="en-US" sz="1800" b="1" dirty="0" smtClean="0"/>
              <a:t>Mango Syrup for pastries, delicacies</a:t>
            </a:r>
          </a:p>
          <a:p>
            <a:r>
              <a:rPr lang="en-US" sz="1800" b="1" dirty="0" smtClean="0"/>
              <a:t>Dried mango chips as food ingredient </a:t>
            </a:r>
          </a:p>
          <a:p>
            <a:r>
              <a:rPr lang="en-US" sz="1800" b="1" dirty="0" smtClean="0"/>
              <a:t>Mango-coconut ball </a:t>
            </a:r>
          </a:p>
          <a:p>
            <a:r>
              <a:rPr lang="en-US" sz="1800" b="1" dirty="0" smtClean="0"/>
              <a:t>Etc.</a:t>
            </a:r>
          </a:p>
          <a:p>
            <a:endParaRPr lang="en-US" sz="1800" b="1" dirty="0" smtClean="0"/>
          </a:p>
          <a:p>
            <a:r>
              <a:rPr lang="en-US" sz="1800" b="1" dirty="0" smtClean="0"/>
              <a:t>These are exported  mainly to EU countries.</a:t>
            </a:r>
            <a:endParaRPr lang="en-US" sz="1800" b="1"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D519041-B100-481E-B647-600FC006DE09}" type="slidenum">
              <a:rPr lang="en-PH" smtClean="0"/>
              <a:pPr/>
              <a:t>33</a:t>
            </a:fld>
            <a:endParaRPr lang="en-PH"/>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p:txBody>
          <a:bodyPr>
            <a:normAutofit/>
          </a:bodyPr>
          <a:lstStyle/>
          <a:p>
            <a:r>
              <a:rPr lang="en-US" sz="1800" b="1" dirty="0" smtClean="0"/>
              <a:t>The end result of the value chain from the mango tree farm management is the payment  of their delivery with the extra bonus as the Fair Trade Premium. </a:t>
            </a:r>
            <a:endParaRPr lang="en-US" sz="18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dirty="0" smtClean="0"/>
              <a:t>Community water source and provisions of water pump is part of the Fair</a:t>
            </a:r>
            <a:r>
              <a:rPr lang="en-US" baseline="0" dirty="0" smtClean="0"/>
              <a:t> Trade Assistance to deserving communities who are active in Fair Trade and community development.</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D519041-B100-481E-B647-600FC006DE09}" type="slidenum">
              <a:rPr lang="en-PH" smtClean="0"/>
              <a:pPr/>
              <a:t>36</a:t>
            </a:fld>
            <a:endParaRPr lang="en-PH"/>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dirty="0" smtClean="0"/>
              <a:t>Water supply</a:t>
            </a:r>
            <a:r>
              <a:rPr lang="en-US" baseline="0" dirty="0" smtClean="0"/>
              <a:t> is very essential in community development. Potable water sources is developed. Irrigation makes sustainable agriculture possible – farmers can grow their own vegetable and care for livestock once they have water resource.</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D519041-B100-481E-B647-600FC006DE09}" type="slidenum">
              <a:rPr lang="en-PH" smtClean="0"/>
              <a:pPr/>
              <a:t>39</a:t>
            </a:fld>
            <a:endParaRPr lang="en-PH"/>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42</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r>
              <a:rPr lang="en-US" dirty="0" smtClean="0"/>
              <a:t>Part of the on-going benefits</a:t>
            </a:r>
            <a:r>
              <a:rPr lang="en-US" baseline="0" dirty="0" smtClean="0"/>
              <a:t> to members is the distribution of fruit trees and various forest trees. The member farmers are required to plant more tress as their commitment to environmental protection .</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D519041-B100-481E-B647-600FC006DE09}" type="slidenum">
              <a:rPr lang="en-PH" smtClean="0"/>
              <a:pPr/>
              <a:t>43</a:t>
            </a:fld>
            <a:endParaRPr lang="en-PH"/>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p:txBody>
          <a:bodyPr>
            <a:normAutofit/>
          </a:bodyPr>
          <a:lstStyle/>
          <a:p>
            <a:r>
              <a:rPr lang="en-US" sz="1800" b="1" dirty="0" smtClean="0"/>
              <a:t>The services for abused children includes rescue of children in situation</a:t>
            </a:r>
            <a:r>
              <a:rPr lang="en-US" sz="1800" b="1" baseline="0" dirty="0" smtClean="0"/>
              <a:t> of human rights violation including the victims of trafficking for sexual purposes which is considered to be most “unfair trade”. The victims are assisted to file legal complaints while providing them with full residential and social welfare services.  </a:t>
            </a:r>
          </a:p>
          <a:p>
            <a:endParaRPr lang="en-US" sz="1800" b="1" dirty="0" smtClean="0"/>
          </a:p>
          <a:p>
            <a:r>
              <a:rPr lang="en-US" sz="1800" b="1" dirty="0" smtClean="0"/>
              <a:t>Both  homes provide a complete rehabilitation and residential services.</a:t>
            </a:r>
          </a:p>
        </p:txBody>
      </p:sp>
      <p:sp>
        <p:nvSpPr>
          <p:cNvPr id="4" name="Slide Number Placeholder 3"/>
          <p:cNvSpPr>
            <a:spLocks noGrp="1"/>
          </p:cNvSpPr>
          <p:nvPr>
            <p:ph type="sldNum" sz="quarter" idx="10"/>
          </p:nvPr>
        </p:nvSpPr>
        <p:spPr/>
        <p:txBody>
          <a:bodyPr/>
          <a:lstStyle/>
          <a:p>
            <a:fld id="{5C26930F-1217-401B-AFD0-C3917F7F048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p:txBody>
          <a:bodyPr>
            <a:normAutofit/>
          </a:bodyPr>
          <a:lstStyle/>
          <a:p>
            <a:r>
              <a:rPr lang="en-US" sz="1800" b="1" dirty="0" smtClean="0"/>
              <a:t>Preventive education is  all </a:t>
            </a:r>
            <a:r>
              <a:rPr lang="en-US" sz="1800" b="1" baseline="0" dirty="0" smtClean="0"/>
              <a:t>year-round  activity of the Public Education and Human Rights  team. Trainings are conducted to local public officials, professionals, police and teachers on how to respond to reports of child abuse. Education to children and youth is provided by the team in schools and villages.  All these services are possible with the  funds  from  the profits  derived from Fair Trade.</a:t>
            </a:r>
            <a:endParaRPr lang="en-US" sz="1800" b="1" dirty="0"/>
          </a:p>
        </p:txBody>
      </p:sp>
      <p:sp>
        <p:nvSpPr>
          <p:cNvPr id="4" name="Slide Number Placeholder 3"/>
          <p:cNvSpPr>
            <a:spLocks noGrp="1"/>
          </p:cNvSpPr>
          <p:nvPr>
            <p:ph type="sldNum" sz="quarter" idx="10"/>
          </p:nvPr>
        </p:nvSpPr>
        <p:spPr/>
        <p:txBody>
          <a:bodyPr/>
          <a:lstStyle/>
          <a:p>
            <a:fld id="{5C26930F-1217-401B-AFD0-C3917F7F048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fontScale="775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t>One of the Fair Trade products of Preda/Pro Fair trade</a:t>
            </a:r>
            <a:r>
              <a:rPr lang="en-US" sz="1800" b="1" baseline="0" dirty="0" smtClean="0"/>
              <a:t> </a:t>
            </a:r>
            <a:r>
              <a:rPr lang="en-US" sz="1800" b="1" dirty="0" smtClean="0"/>
              <a:t>is processed Mango that is produced by poor and small growers . </a:t>
            </a:r>
            <a:r>
              <a:rPr lang="en-US" sz="1800" b="1" baseline="0" dirty="0" smtClean="0"/>
              <a:t>  </a:t>
            </a:r>
            <a:r>
              <a:rPr lang="en-US" sz="1800" b="1" dirty="0" smtClean="0"/>
              <a:t>The Philippines boasts of its National Fruit – MANGO in Zambales Province, North or Manila</a:t>
            </a:r>
            <a:r>
              <a:rPr lang="en-US" sz="1800" b="1" baseline="0" dirty="0" smtClean="0"/>
              <a:t>, was judged by the Guinness Book of World Records as the having the sweetest mango in the World. However there is a declining volume of production  due to various environmental and economic concerns. Fresh mango export is declining due to various reasons but the processed mango is increasing. </a:t>
            </a:r>
            <a:r>
              <a:rPr lang="en-US" sz="1800" b="1" dirty="0" smtClean="0"/>
              <a:t>Fresh mango is still the best !</a:t>
            </a:r>
            <a:r>
              <a:rPr lang="en-US" sz="1800" b="1" baseline="0" dirty="0" smtClean="0"/>
              <a:t> </a:t>
            </a:r>
            <a:r>
              <a:rPr lang="en-US" sz="1800" b="1" dirty="0" smtClean="0"/>
              <a:t>But fresh mango starts to perish after about</a:t>
            </a:r>
            <a:r>
              <a:rPr lang="en-US" sz="1800" b="1" baseline="0" dirty="0" smtClean="0"/>
              <a:t> </a:t>
            </a:r>
            <a:r>
              <a:rPr lang="en-US" sz="1800" b="1" dirty="0" smtClean="0"/>
              <a:t>7 days from harvest.</a:t>
            </a:r>
            <a:r>
              <a:rPr lang="en-US" sz="1800" b="1" baseline="0" dirty="0" smtClean="0"/>
              <a:t> </a:t>
            </a:r>
            <a:r>
              <a:rPr lang="en-US" sz="1800" b="1" dirty="0" smtClean="0"/>
              <a:t>Processing therefore has  added value</a:t>
            </a:r>
            <a:r>
              <a:rPr lang="en-US" sz="1800" b="1" baseline="0" dirty="0" smtClean="0"/>
              <a:t> more than the export of fresh mango because it has longer shelf life and business development is almost all year round since production restarts every 8 months.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baseline="0" dirty="0" smtClean="0"/>
          </a:p>
          <a:p>
            <a:pPr>
              <a:defRPr/>
            </a:pPr>
            <a:r>
              <a:rPr lang="en-US" sz="1800" dirty="0" smtClean="0"/>
              <a:t>One of the biggest agricultural export of the Philippines aside from Banana is the Philippine Mango that is judged to be the sweetest mango in the world according to the Guinness Book of World Record. The sweetest mango comes from the province of Zambales where Preda Foundation and the Pro Fair Trade is located. Most of the export is fresh mango. It is only in recent years that processed mango expanded to a large portion of mango export because of high demand for the Philippine variety. The next province North of Zambales produces most of the mangos compared to other provinces throughout the Philippine archipelago.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smtClean="0"/>
          </a:p>
          <a:p>
            <a:endParaRPr lang="en-US" sz="1800" b="1"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D519041-B100-481E-B647-600FC006DE09}" type="slidenum">
              <a:rPr lang="en-PH" smtClean="0"/>
              <a:pPr/>
              <a:t>6</a:t>
            </a:fld>
            <a:endParaRPr lang="en-PH"/>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a:xfrm>
            <a:off x="685800" y="4114800"/>
            <a:ext cx="5486400" cy="4724400"/>
          </a:xfrm>
        </p:spPr>
        <p:txBody>
          <a:bodyPr>
            <a:noAutofit/>
          </a:bodyPr>
          <a:lstStyle/>
          <a:p>
            <a:pPr algn="l">
              <a:buNone/>
            </a:pPr>
            <a:r>
              <a:rPr lang="en-US" sz="1600" b="1" dirty="0" smtClean="0"/>
              <a:t>There</a:t>
            </a:r>
            <a:r>
              <a:rPr lang="en-US" sz="1600" b="1" baseline="0" dirty="0" smtClean="0"/>
              <a:t> are now </a:t>
            </a:r>
            <a:r>
              <a:rPr lang="en-US" sz="1600" b="1" dirty="0" smtClean="0"/>
              <a:t>new challenges in mango production such as </a:t>
            </a:r>
            <a:r>
              <a:rPr lang="en-PH" sz="1600" b="1" dirty="0" smtClean="0"/>
              <a:t>climate change, environmental and health issues and the</a:t>
            </a:r>
            <a:r>
              <a:rPr lang="en-PH" sz="1600" b="1" baseline="0" dirty="0" smtClean="0"/>
              <a:t> </a:t>
            </a:r>
            <a:r>
              <a:rPr lang="en-PH" sz="1600" b="1" dirty="0" smtClean="0"/>
              <a:t>resulting high economic costs of farm input.</a:t>
            </a:r>
            <a:r>
              <a:rPr lang="en-PH" sz="1600" b="1" baseline="0" dirty="0" smtClean="0"/>
              <a:t> Many growers experience great losses when the mango blossom and fruits are drenched with rain water that is becoming unpredictable because of climatic changes. Inputs for flower induction and foliar fertilizer is flushed with the heavy rainfall aside from the destruction brought about by typhoons that more frequently experience in the Philippines. Because of losses on the part of the contractors in the conventional mango growing, the contract growers now demand higher share to compensate for their risks in investing. What used to be 60-40% sharing in favour of the contractors  is now 70% to as much as 80% in favour of the contractors. Such arrangements compelled the land owners to consider natural growing techniques or organic mango production. The Preda Fair Trade campaign for Organic Production therefore became a serious consideration among mango producers. It is an increasing motivation for farmers in response to the said challenges</a:t>
            </a:r>
            <a:r>
              <a:rPr lang="en-PH" sz="1600" b="1" baseline="0" dirty="0" smtClean="0">
                <a:solidFill>
                  <a:srgbClr val="C00000"/>
                </a:solidFill>
              </a:rPr>
              <a:t>.</a:t>
            </a:r>
            <a:endParaRPr lang="en-PH" sz="1600" b="1" dirty="0" smtClean="0">
              <a:solidFill>
                <a:srgbClr val="C00000"/>
              </a:solidFill>
            </a:endParaRP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D519041-B100-481E-B647-600FC006DE09}" type="slidenum">
              <a:rPr lang="en-PH" smtClean="0"/>
              <a:pPr/>
              <a:t>7</a:t>
            </a:fld>
            <a:endParaRPr lang="en-PH"/>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pPr>
              <a:buFont typeface="Wingdings" pitchFamily="2" charset="2"/>
              <a:buChar char="ü"/>
            </a:pPr>
            <a:r>
              <a:rPr lang="en-US" sz="2000" b="1" dirty="0" smtClean="0"/>
              <a:t>The Preda Fair Trade initiative is to provide assistance to small, family-based mango growers in the Philippines. They are classified into 4 categories such as but not limited to :  </a:t>
            </a:r>
          </a:p>
          <a:p>
            <a:pPr>
              <a:buFont typeface="Wingdings" pitchFamily="2" charset="2"/>
              <a:buChar char="ü"/>
            </a:pPr>
            <a:r>
              <a:rPr lang="en-US" sz="2000" b="1" dirty="0" smtClean="0"/>
              <a:t>Individual  families  who has mango trees  in their own farm land</a:t>
            </a:r>
          </a:p>
          <a:p>
            <a:pPr>
              <a:buFont typeface="Wingdings" pitchFamily="2" charset="2"/>
              <a:buChar char="ü"/>
            </a:pPr>
            <a:r>
              <a:rPr lang="en-US" sz="2000" b="1" dirty="0" smtClean="0"/>
              <a:t>Tenants taking care of mango trees in private land</a:t>
            </a:r>
          </a:p>
          <a:p>
            <a:pPr>
              <a:buFont typeface="Wingdings" pitchFamily="2" charset="2"/>
              <a:buChar char="ü"/>
            </a:pPr>
            <a:r>
              <a:rPr lang="en-US" sz="2000" b="1" dirty="0" smtClean="0"/>
              <a:t>Forest occupants who are caring for mango fruit trees within their ancestral domain</a:t>
            </a:r>
          </a:p>
          <a:p>
            <a:pPr>
              <a:buFont typeface="Wingdings" pitchFamily="2" charset="2"/>
              <a:buChar char="ü"/>
            </a:pPr>
            <a:r>
              <a:rPr lang="en-US" sz="2000" b="1" dirty="0" smtClean="0"/>
              <a:t>Mango pickers who are occasional farm workers that are usually members</a:t>
            </a:r>
            <a:r>
              <a:rPr lang="en-US" sz="2000" b="1" baseline="0" dirty="0" smtClean="0"/>
              <a:t> of the villages.</a:t>
            </a:r>
            <a:endParaRPr lang="en-US" sz="2000" b="1" dirty="0" smtClean="0"/>
          </a:p>
          <a:p>
            <a:endParaRPr lang="en-US" sz="2000" b="1"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AD519041-B100-481E-B647-600FC006DE09}" type="slidenum">
              <a:rPr lang="en-PH" smtClean="0"/>
              <a:pPr/>
              <a:t>8</a:t>
            </a:fld>
            <a:endParaRPr lang="en-PH"/>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PH" sz="1200" b="1" dirty="0" smtClean="0">
                <a:solidFill>
                  <a:schemeClr val="bg1"/>
                </a:solidFill>
              </a:rPr>
              <a:t>The response of the</a:t>
            </a:r>
            <a:r>
              <a:rPr lang="en-PH" sz="1200" b="1" baseline="0" dirty="0" smtClean="0">
                <a:solidFill>
                  <a:schemeClr val="bg1"/>
                </a:solidFill>
              </a:rPr>
              <a:t> Preda Fair Trade is </a:t>
            </a:r>
            <a:r>
              <a:rPr lang="en-PH" sz="1200" b="1" dirty="0" smtClean="0">
                <a:solidFill>
                  <a:schemeClr val="bg1"/>
                </a:solidFill>
              </a:rPr>
              <a:t>Poverty alleviation project through the creation of responsible business practice.</a:t>
            </a:r>
            <a:r>
              <a:rPr lang="en-PH" sz="1200" b="1" baseline="0" dirty="0" smtClean="0">
                <a:solidFill>
                  <a:schemeClr val="bg1"/>
                </a:solidFill>
              </a:rPr>
              <a:t> </a:t>
            </a:r>
            <a:r>
              <a:rPr lang="en-PH" sz="1200" b="1" dirty="0" smtClean="0">
                <a:solidFill>
                  <a:schemeClr val="bg1"/>
                </a:solidFill>
              </a:rPr>
              <a:t>Fair Trade as Sustainable development ensuring social, economic and environmental development</a:t>
            </a:r>
            <a:r>
              <a:rPr lang="en-US" sz="1200" b="1" dirty="0" smtClean="0">
                <a:solidFill>
                  <a:schemeClr val="bg1"/>
                </a:solidFill>
              </a:rPr>
              <a:t>.</a:t>
            </a:r>
            <a:r>
              <a:rPr lang="en-US" sz="1200" b="1" baseline="0" dirty="0" smtClean="0">
                <a:solidFill>
                  <a:schemeClr val="bg1"/>
                </a:solidFill>
              </a:rPr>
              <a:t> The fair trade  business has to be characterized by transparency, mutual respect and dialogue.</a:t>
            </a:r>
            <a:endParaRPr lang="en-US" sz="1200" dirty="0" smtClean="0">
              <a:solidFill>
                <a:schemeClr val="bg1"/>
              </a:solidFill>
            </a:endParaRPr>
          </a:p>
        </p:txBody>
      </p:sp>
      <p:sp>
        <p:nvSpPr>
          <p:cNvPr id="4" name="Slide Number Placeholder 3"/>
          <p:cNvSpPr>
            <a:spLocks noGrp="1"/>
          </p:cNvSpPr>
          <p:nvPr>
            <p:ph type="sldNum" sz="quarter" idx="10"/>
          </p:nvPr>
        </p:nvSpPr>
        <p:spPr/>
        <p:txBody>
          <a:bodyPr/>
          <a:lstStyle/>
          <a:p>
            <a:fld id="{5C26930F-1217-401B-AFD0-C3917F7F048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59AD527-0C30-410F-B79D-1FC4AF1F3C12}" type="datetimeFigureOut">
              <a:rPr lang="en-PH" smtClean="0"/>
              <a:pPr/>
              <a:t>11/18/2014</a:t>
            </a:fld>
            <a:endParaRPr lang="en-PH"/>
          </a:p>
        </p:txBody>
      </p:sp>
      <p:sp>
        <p:nvSpPr>
          <p:cNvPr id="19" name="Footer Placeholder 18"/>
          <p:cNvSpPr>
            <a:spLocks noGrp="1"/>
          </p:cNvSpPr>
          <p:nvPr>
            <p:ph type="ftr" sz="quarter" idx="11"/>
          </p:nvPr>
        </p:nvSpPr>
        <p:spPr/>
        <p:txBody>
          <a:bodyPr/>
          <a:lstStyle/>
          <a:p>
            <a:endParaRPr lang="en-PH"/>
          </a:p>
        </p:txBody>
      </p:sp>
      <p:sp>
        <p:nvSpPr>
          <p:cNvPr id="27" name="Slide Number Placeholder 26"/>
          <p:cNvSpPr>
            <a:spLocks noGrp="1"/>
          </p:cNvSpPr>
          <p:nvPr>
            <p:ph type="sldNum" sz="quarter" idx="12"/>
          </p:nvPr>
        </p:nvSpPr>
        <p:spPr/>
        <p:txBody>
          <a:bodyPr/>
          <a:lstStyle/>
          <a:p>
            <a:fld id="{E3B6D9F6-9B2C-4717-8B2A-9EDA25B5F015}" type="slidenum">
              <a:rPr lang="en-PH" smtClean="0"/>
              <a:pPr/>
              <a:t>‹#›</a:t>
            </a:fld>
            <a:endParaRPr lang="en-PH"/>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59AD527-0C30-410F-B79D-1FC4AF1F3C12}" type="datetimeFigureOut">
              <a:rPr lang="en-PH" smtClean="0"/>
              <a:pPr/>
              <a:t>11/18/2014</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E3B6D9F6-9B2C-4717-8B2A-9EDA25B5F015}" type="slidenum">
              <a:rPr lang="en-PH" smtClean="0"/>
              <a:pPr/>
              <a:t>‹#›</a:t>
            </a:fld>
            <a:endParaRPr lang="en-PH"/>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59AD527-0C30-410F-B79D-1FC4AF1F3C12}" type="datetimeFigureOut">
              <a:rPr lang="en-PH" smtClean="0"/>
              <a:pPr/>
              <a:t>11/18/2014</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E3B6D9F6-9B2C-4717-8B2A-9EDA25B5F015}" type="slidenum">
              <a:rPr lang="en-PH" smtClean="0"/>
              <a:pPr/>
              <a:t>‹#›</a:t>
            </a:fld>
            <a:endParaRPr lang="en-PH"/>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59AD527-0C30-410F-B79D-1FC4AF1F3C12}" type="datetimeFigureOut">
              <a:rPr lang="en-PH" smtClean="0"/>
              <a:pPr/>
              <a:t>11/18/2014</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E3B6D9F6-9B2C-4717-8B2A-9EDA25B5F015}" type="slidenum">
              <a:rPr lang="en-PH" smtClean="0"/>
              <a:pPr/>
              <a:t>‹#›</a:t>
            </a:fld>
            <a:endParaRPr lang="en-PH"/>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59AD527-0C30-410F-B79D-1FC4AF1F3C12}" type="datetimeFigureOut">
              <a:rPr lang="en-PH" smtClean="0"/>
              <a:pPr/>
              <a:t>11/18/2014</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E3B6D9F6-9B2C-4717-8B2A-9EDA25B5F015}" type="slidenum">
              <a:rPr lang="en-PH" smtClean="0"/>
              <a:pPr/>
              <a:t>‹#›</a:t>
            </a:fld>
            <a:endParaRPr lang="en-PH"/>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59AD527-0C30-410F-B79D-1FC4AF1F3C12}" type="datetimeFigureOut">
              <a:rPr lang="en-PH" smtClean="0"/>
              <a:pPr/>
              <a:t>11/18/2014</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E3B6D9F6-9B2C-4717-8B2A-9EDA25B5F015}" type="slidenum">
              <a:rPr lang="en-PH" smtClean="0"/>
              <a:pPr/>
              <a:t>‹#›</a:t>
            </a:fld>
            <a:endParaRPr lang="en-PH"/>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59AD527-0C30-410F-B79D-1FC4AF1F3C12}" type="datetimeFigureOut">
              <a:rPr lang="en-PH" smtClean="0"/>
              <a:pPr/>
              <a:t>11/18/2014</a:t>
            </a:fld>
            <a:endParaRPr lang="en-PH"/>
          </a:p>
        </p:txBody>
      </p:sp>
      <p:sp>
        <p:nvSpPr>
          <p:cNvPr id="8" name="Footer Placeholder 7"/>
          <p:cNvSpPr>
            <a:spLocks noGrp="1"/>
          </p:cNvSpPr>
          <p:nvPr>
            <p:ph type="ftr" sz="quarter" idx="11"/>
          </p:nvPr>
        </p:nvSpPr>
        <p:spPr/>
        <p:txBody>
          <a:bodyPr/>
          <a:lstStyle/>
          <a:p>
            <a:endParaRPr lang="en-PH"/>
          </a:p>
        </p:txBody>
      </p:sp>
      <p:sp>
        <p:nvSpPr>
          <p:cNvPr id="9" name="Slide Number Placeholder 8"/>
          <p:cNvSpPr>
            <a:spLocks noGrp="1"/>
          </p:cNvSpPr>
          <p:nvPr>
            <p:ph type="sldNum" sz="quarter" idx="12"/>
          </p:nvPr>
        </p:nvSpPr>
        <p:spPr/>
        <p:txBody>
          <a:bodyPr/>
          <a:lstStyle/>
          <a:p>
            <a:fld id="{E3B6D9F6-9B2C-4717-8B2A-9EDA25B5F015}" type="slidenum">
              <a:rPr lang="en-PH" smtClean="0"/>
              <a:pPr/>
              <a:t>‹#›</a:t>
            </a:fld>
            <a:endParaRPr lang="en-PH"/>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59AD527-0C30-410F-B79D-1FC4AF1F3C12}" type="datetimeFigureOut">
              <a:rPr lang="en-PH" smtClean="0"/>
              <a:pPr/>
              <a:t>11/18/2014</a:t>
            </a:fld>
            <a:endParaRPr lang="en-PH"/>
          </a:p>
        </p:txBody>
      </p:sp>
      <p:sp>
        <p:nvSpPr>
          <p:cNvPr id="4" name="Footer Placeholder 3"/>
          <p:cNvSpPr>
            <a:spLocks noGrp="1"/>
          </p:cNvSpPr>
          <p:nvPr>
            <p:ph type="ftr" sz="quarter" idx="11"/>
          </p:nvPr>
        </p:nvSpPr>
        <p:spPr/>
        <p:txBody>
          <a:bodyPr/>
          <a:lstStyle/>
          <a:p>
            <a:endParaRPr lang="en-PH"/>
          </a:p>
        </p:txBody>
      </p:sp>
      <p:sp>
        <p:nvSpPr>
          <p:cNvPr id="5" name="Slide Number Placeholder 4"/>
          <p:cNvSpPr>
            <a:spLocks noGrp="1"/>
          </p:cNvSpPr>
          <p:nvPr>
            <p:ph type="sldNum" sz="quarter" idx="12"/>
          </p:nvPr>
        </p:nvSpPr>
        <p:spPr/>
        <p:txBody>
          <a:bodyPr/>
          <a:lstStyle/>
          <a:p>
            <a:fld id="{E3B6D9F6-9B2C-4717-8B2A-9EDA25B5F015}" type="slidenum">
              <a:rPr lang="en-PH" smtClean="0"/>
              <a:pPr/>
              <a:t>‹#›</a:t>
            </a:fld>
            <a:endParaRPr lang="en-PH"/>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9AD527-0C30-410F-B79D-1FC4AF1F3C12}" type="datetimeFigureOut">
              <a:rPr lang="en-PH" smtClean="0"/>
              <a:pPr/>
              <a:t>11/18/2014</a:t>
            </a:fld>
            <a:endParaRPr lang="en-PH"/>
          </a:p>
        </p:txBody>
      </p:sp>
      <p:sp>
        <p:nvSpPr>
          <p:cNvPr id="3" name="Footer Placeholder 2"/>
          <p:cNvSpPr>
            <a:spLocks noGrp="1"/>
          </p:cNvSpPr>
          <p:nvPr>
            <p:ph type="ftr" sz="quarter" idx="11"/>
          </p:nvPr>
        </p:nvSpPr>
        <p:spPr/>
        <p:txBody>
          <a:bodyPr/>
          <a:lstStyle/>
          <a:p>
            <a:endParaRPr lang="en-PH"/>
          </a:p>
        </p:txBody>
      </p:sp>
      <p:sp>
        <p:nvSpPr>
          <p:cNvPr id="4" name="Slide Number Placeholder 3"/>
          <p:cNvSpPr>
            <a:spLocks noGrp="1"/>
          </p:cNvSpPr>
          <p:nvPr>
            <p:ph type="sldNum" sz="quarter" idx="12"/>
          </p:nvPr>
        </p:nvSpPr>
        <p:spPr/>
        <p:txBody>
          <a:bodyPr/>
          <a:lstStyle/>
          <a:p>
            <a:fld id="{E3B6D9F6-9B2C-4717-8B2A-9EDA25B5F015}" type="slidenum">
              <a:rPr lang="en-PH" smtClean="0"/>
              <a:pPr/>
              <a:t>‹#›</a:t>
            </a:fld>
            <a:endParaRPr lang="en-PH"/>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59AD527-0C30-410F-B79D-1FC4AF1F3C12}" type="datetimeFigureOut">
              <a:rPr lang="en-PH" smtClean="0"/>
              <a:pPr/>
              <a:t>11/18/2014</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E3B6D9F6-9B2C-4717-8B2A-9EDA25B5F015}" type="slidenum">
              <a:rPr lang="en-PH" smtClean="0"/>
              <a:pPr/>
              <a:t>‹#›</a:t>
            </a:fld>
            <a:endParaRPr lang="en-PH"/>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59AD527-0C30-410F-B79D-1FC4AF1F3C12}" type="datetimeFigureOut">
              <a:rPr lang="en-PH" smtClean="0"/>
              <a:pPr/>
              <a:t>11/18/2014</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a:xfrm>
            <a:off x="8077200" y="6356350"/>
            <a:ext cx="609600" cy="365125"/>
          </a:xfrm>
        </p:spPr>
        <p:txBody>
          <a:bodyPr/>
          <a:lstStyle/>
          <a:p>
            <a:fld id="{E3B6D9F6-9B2C-4717-8B2A-9EDA25B5F015}" type="slidenum">
              <a:rPr lang="en-PH" smtClean="0"/>
              <a:pPr/>
              <a:t>‹#›</a:t>
            </a:fld>
            <a:endParaRPr lang="en-PH"/>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59AD527-0C30-410F-B79D-1FC4AF1F3C12}" type="datetimeFigureOut">
              <a:rPr lang="en-PH" smtClean="0"/>
              <a:pPr/>
              <a:t>11/18/2014</a:t>
            </a:fld>
            <a:endParaRPr lang="en-PH"/>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PH"/>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3B6D9F6-9B2C-4717-8B2A-9EDA25B5F015}" type="slidenum">
              <a:rPr lang="en-PH" smtClean="0"/>
              <a:pPr/>
              <a:t>‹#›</a:t>
            </a:fld>
            <a:endParaRPr lang="en-PH"/>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8.jpeg"/><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34.jpeg"/></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40.jpeg"/></Relationships>
</file>

<file path=ppt/slides/_rels/slide1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43.jpeg"/><Relationship Id="rId4" Type="http://schemas.openxmlformats.org/officeDocument/2006/relationships/image" Target="../media/image42.jpeg"/></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45.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2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jpeg"/></Relationships>
</file>

<file path=ppt/slides/_rels/slide22.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31.jpeg"/><Relationship Id="rId7" Type="http://schemas.openxmlformats.org/officeDocument/2006/relationships/image" Target="../media/image56.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2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58.jpeg"/></Relationships>
</file>

<file path=ppt/slides/_rels/slide2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4.jpeg"/><Relationship Id="rId7"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2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29.xml.rels><?xml version="1.0" encoding="UTF-8" standalone="yes"?>
<Relationships xmlns="http://schemas.openxmlformats.org/package/2006/relationships"><Relationship Id="rId3" Type="http://schemas.openxmlformats.org/officeDocument/2006/relationships/image" Target="../media/image71.jpeg"/><Relationship Id="rId7" Type="http://schemas.openxmlformats.org/officeDocument/2006/relationships/image" Target="../media/image25.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3.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3" Type="http://schemas.openxmlformats.org/officeDocument/2006/relationships/image" Target="../media/image7.jpeg"/><Relationship Id="rId7" Type="http://schemas.openxmlformats.org/officeDocument/2006/relationships/image" Target="../media/image11.jpeg"/><Relationship Id="rId12"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s>
</file>

<file path=ppt/slides/_rels/slide3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77.jpeg"/><Relationship Id="rId4" Type="http://schemas.openxmlformats.org/officeDocument/2006/relationships/image" Target="../media/image7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jpeg"/><Relationship Id="rId5" Type="http://schemas.openxmlformats.org/officeDocument/2006/relationships/image" Target="../media/image79.jpeg"/><Relationship Id="rId4" Type="http://schemas.openxmlformats.org/officeDocument/2006/relationships/oleObject" Target="../embeddings/oleObject1.bin"/></Relationships>
</file>

<file path=ppt/slides/_rels/slide33.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notesSlide" Target="../notesSlides/notesSlide33.xml"/><Relationship Id="rId7" Type="http://schemas.openxmlformats.org/officeDocument/2006/relationships/image" Target="../media/image84.jpeg"/><Relationship Id="rId12"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83.jpeg"/><Relationship Id="rId11" Type="http://schemas.openxmlformats.org/officeDocument/2006/relationships/oleObject" Target="../embeddings/oleObject2.bin"/><Relationship Id="rId5" Type="http://schemas.openxmlformats.org/officeDocument/2006/relationships/image" Target="../media/image82.jpeg"/><Relationship Id="rId10" Type="http://schemas.openxmlformats.org/officeDocument/2006/relationships/image" Target="../media/image2.jpeg"/><Relationship Id="rId4" Type="http://schemas.openxmlformats.org/officeDocument/2006/relationships/image" Target="../media/image81.jpeg"/><Relationship Id="rId9" Type="http://schemas.openxmlformats.org/officeDocument/2006/relationships/image" Target="../media/image86.png"/></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7.jpeg"/><Relationship Id="rId7" Type="http://schemas.openxmlformats.org/officeDocument/2006/relationships/image" Target="../media/image91.jpe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88.jpeg"/></Relationships>
</file>

<file path=ppt/slides/_rels/slide36.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94.jpeg"/><Relationship Id="rId4" Type="http://schemas.openxmlformats.org/officeDocument/2006/relationships/image" Target="../media/image93.jpeg"/></Relationships>
</file>

<file path=ppt/slides/_rels/slide3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2.xml"/><Relationship Id="rId5" Type="http://schemas.openxmlformats.org/officeDocument/2006/relationships/image" Target="../media/image98.jpeg"/><Relationship Id="rId4" Type="http://schemas.openxmlformats.org/officeDocument/2006/relationships/image" Target="../media/image97.jpeg"/></Relationships>
</file>

<file path=ppt/slides/_rels/slide38.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2.xml"/><Relationship Id="rId5" Type="http://schemas.openxmlformats.org/officeDocument/2006/relationships/image" Target="../media/image102.jpeg"/><Relationship Id="rId4" Type="http://schemas.openxmlformats.org/officeDocument/2006/relationships/image" Target="../media/image101.jpeg"/></Relationships>
</file>

<file path=ppt/slides/_rels/slide39.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06.jpeg"/><Relationship Id="rId5" Type="http://schemas.openxmlformats.org/officeDocument/2006/relationships/image" Target="../media/image105.jpeg"/><Relationship Id="rId4" Type="http://schemas.openxmlformats.org/officeDocument/2006/relationships/image" Target="../media/image104.jpeg"/></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40.xml.rels><?xml version="1.0" encoding="UTF-8" standalone="yes"?>
<Relationships xmlns="http://schemas.openxmlformats.org/package/2006/relationships"><Relationship Id="rId3" Type="http://schemas.openxmlformats.org/officeDocument/2006/relationships/image" Target="../media/image108.jpeg"/><Relationship Id="rId7" Type="http://schemas.openxmlformats.org/officeDocument/2006/relationships/image" Target="../media/image112.jpeg"/><Relationship Id="rId2" Type="http://schemas.openxmlformats.org/officeDocument/2006/relationships/image" Target="../media/image107.jpeg"/><Relationship Id="rId1" Type="http://schemas.openxmlformats.org/officeDocument/2006/relationships/slideLayout" Target="../slideLayouts/slideLayout2.xml"/><Relationship Id="rId6" Type="http://schemas.openxmlformats.org/officeDocument/2006/relationships/image" Target="../media/image111.jpeg"/><Relationship Id="rId5" Type="http://schemas.openxmlformats.org/officeDocument/2006/relationships/image" Target="../media/image110.jpeg"/><Relationship Id="rId4" Type="http://schemas.openxmlformats.org/officeDocument/2006/relationships/image" Target="../media/image109.jpeg"/></Relationships>
</file>

<file path=ppt/slides/_rels/slide41.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2.xml"/><Relationship Id="rId4" Type="http://schemas.openxmlformats.org/officeDocument/2006/relationships/image" Target="../media/image115.jpeg"/></Relationships>
</file>

<file path=ppt/slides/_rels/slide42.xml.rels><?xml version="1.0" encoding="UTF-8" standalone="yes"?>
<Relationships xmlns="http://schemas.openxmlformats.org/package/2006/relationships"><Relationship Id="rId8" Type="http://schemas.openxmlformats.org/officeDocument/2006/relationships/image" Target="../media/image121.jpeg"/><Relationship Id="rId3" Type="http://schemas.openxmlformats.org/officeDocument/2006/relationships/image" Target="../media/image116.jpeg"/><Relationship Id="rId7" Type="http://schemas.openxmlformats.org/officeDocument/2006/relationships/image" Target="../media/image120.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119.jpeg"/><Relationship Id="rId5" Type="http://schemas.openxmlformats.org/officeDocument/2006/relationships/image" Target="../media/image118.jpeg"/><Relationship Id="rId4" Type="http://schemas.openxmlformats.org/officeDocument/2006/relationships/image" Target="../media/image117.jpeg"/></Relationships>
</file>

<file path=ppt/slides/_rels/slide43.xml.rels><?xml version="1.0" encoding="UTF-8" standalone="yes"?>
<Relationships xmlns="http://schemas.openxmlformats.org/package/2006/relationships"><Relationship Id="rId8" Type="http://schemas.openxmlformats.org/officeDocument/2006/relationships/image" Target="../media/image127.jpeg"/><Relationship Id="rId3" Type="http://schemas.openxmlformats.org/officeDocument/2006/relationships/image" Target="../media/image122.jpeg"/><Relationship Id="rId7" Type="http://schemas.openxmlformats.org/officeDocument/2006/relationships/image" Target="../media/image126.jpe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125.jpeg"/><Relationship Id="rId5" Type="http://schemas.openxmlformats.org/officeDocument/2006/relationships/image" Target="../media/image124.jpeg"/><Relationship Id="rId4" Type="http://schemas.openxmlformats.org/officeDocument/2006/relationships/image" Target="../media/image123.jpeg"/></Relationships>
</file>

<file path=ppt/slides/_rels/slide44.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128.jpeg"/><Relationship Id="rId1" Type="http://schemas.openxmlformats.org/officeDocument/2006/relationships/slideLayout" Target="../slideLayouts/slideLayout2.xml"/><Relationship Id="rId4" Type="http://schemas.openxmlformats.org/officeDocument/2006/relationships/image" Target="../media/image130.jpeg"/></Relationships>
</file>

<file path=ppt/slides/_rels/slide45.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image" Target="../media/image131.jpeg"/><Relationship Id="rId1" Type="http://schemas.openxmlformats.org/officeDocument/2006/relationships/slideLayout" Target="../slideLayouts/slideLayout2.xml"/><Relationship Id="rId5" Type="http://schemas.openxmlformats.org/officeDocument/2006/relationships/image" Target="../media/image134.jpeg"/><Relationship Id="rId4" Type="http://schemas.openxmlformats.org/officeDocument/2006/relationships/image" Target="../media/image133.jpeg"/></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www.asiafairtrade.net/" TargetMode="External"/><Relationship Id="rId2" Type="http://schemas.openxmlformats.org/officeDocument/2006/relationships/image" Target="../media/image13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0" y="0"/>
            <a:ext cx="9144000" cy="3276600"/>
          </a:xfrm>
        </p:spPr>
        <p:style>
          <a:lnRef idx="2">
            <a:schemeClr val="accent3">
              <a:shade val="50000"/>
            </a:schemeClr>
          </a:lnRef>
          <a:fillRef idx="1">
            <a:schemeClr val="accent3"/>
          </a:fillRef>
          <a:effectRef idx="0">
            <a:schemeClr val="accent3"/>
          </a:effectRef>
          <a:fontRef idx="minor">
            <a:schemeClr val="lt1"/>
          </a:fontRef>
        </p:style>
        <p:txBody>
          <a:bodyPr>
            <a:noAutofit/>
          </a:bodyPr>
          <a:lstStyle/>
          <a:p>
            <a:pPr algn="ct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SG" sz="2800" dirty="0" smtClean="0">
                <a:solidFill>
                  <a:schemeClr val="bg1"/>
                </a:solidFill>
              </a:rPr>
              <a:t/>
            </a:r>
            <a:br>
              <a:rPr lang="en-SG" sz="2800" dirty="0" smtClean="0">
                <a:solidFill>
                  <a:schemeClr val="bg1"/>
                </a:solidFill>
              </a:rPr>
            </a:br>
            <a:r>
              <a:rPr lang="en-US" sz="2400" dirty="0" smtClean="0"/>
              <a:t>"</a:t>
            </a:r>
            <a:r>
              <a:rPr lang="en-US" sz="3600" dirty="0" smtClean="0">
                <a:solidFill>
                  <a:srgbClr val="FF0000"/>
                </a:solidFill>
              </a:rPr>
              <a:t/>
            </a:r>
            <a:br>
              <a:rPr lang="en-US" sz="3600" dirty="0" smtClean="0">
                <a:solidFill>
                  <a:srgbClr val="FF0000"/>
                </a:solidFill>
              </a:rPr>
            </a:br>
            <a:r>
              <a:rPr lang="en-PH" sz="2400" dirty="0" smtClean="0">
                <a:solidFill>
                  <a:schemeClr val="bg1"/>
                </a:solidFill>
              </a:rPr>
              <a:t/>
            </a:r>
            <a:br>
              <a:rPr lang="en-PH" sz="2400" dirty="0" smtClean="0">
                <a:solidFill>
                  <a:schemeClr val="bg1"/>
                </a:solidFill>
              </a:rPr>
            </a:br>
            <a:r>
              <a:rPr lang="en-SG" sz="2400" dirty="0" smtClean="0">
                <a:solidFill>
                  <a:schemeClr val="bg1"/>
                </a:solidFill>
              </a:rPr>
              <a:t>					      </a:t>
            </a:r>
            <a:r>
              <a:rPr lang="en-PH" sz="2400" dirty="0" smtClean="0">
                <a:solidFill>
                  <a:schemeClr val="bg1"/>
                </a:solidFill>
              </a:rPr>
              <a:t/>
            </a:r>
            <a:br>
              <a:rPr lang="en-PH" sz="2400" dirty="0" smtClean="0">
                <a:solidFill>
                  <a:schemeClr val="bg1"/>
                </a:solidFill>
              </a:rPr>
            </a:br>
            <a:r>
              <a:rPr lang="en-PH" sz="2400" dirty="0" smtClean="0">
                <a:solidFill>
                  <a:schemeClr val="bg1"/>
                </a:solidFill>
              </a:rPr>
              <a:t/>
            </a:r>
            <a:br>
              <a:rPr lang="en-PH" sz="2400" dirty="0" smtClean="0">
                <a:solidFill>
                  <a:schemeClr val="bg1"/>
                </a:solidFill>
              </a:rPr>
            </a:br>
            <a:r>
              <a:rPr lang="en-SG" sz="2400" dirty="0" smtClean="0"/>
              <a:t> </a:t>
            </a:r>
            <a:endParaRPr lang="en-PH" sz="2400" dirty="0"/>
          </a:p>
        </p:txBody>
      </p:sp>
      <p:sp>
        <p:nvSpPr>
          <p:cNvPr id="9" name="Subtitle 8"/>
          <p:cNvSpPr>
            <a:spLocks noGrp="1"/>
          </p:cNvSpPr>
          <p:nvPr>
            <p:ph type="subTitle" idx="1"/>
          </p:nvPr>
        </p:nvSpPr>
        <p:spPr>
          <a:xfrm>
            <a:off x="0" y="3429000"/>
            <a:ext cx="9144000" cy="3429000"/>
          </a:xfrm>
        </p:spPr>
        <p:style>
          <a:lnRef idx="2">
            <a:schemeClr val="accent5">
              <a:shade val="50000"/>
            </a:schemeClr>
          </a:lnRef>
          <a:fillRef idx="1">
            <a:schemeClr val="accent5"/>
          </a:fillRef>
          <a:effectRef idx="0">
            <a:schemeClr val="accent5"/>
          </a:effectRef>
          <a:fontRef idx="minor">
            <a:schemeClr val="lt1"/>
          </a:fontRef>
        </p:style>
        <p:txBody>
          <a:bodyPr>
            <a:normAutofit/>
          </a:bodyPr>
          <a:lstStyle/>
          <a:p>
            <a:pPr algn="ctr"/>
            <a:r>
              <a:rPr lang="en-SG" sz="2800" b="1" dirty="0" smtClean="0">
                <a:solidFill>
                  <a:schemeClr val="bg1"/>
                </a:solidFill>
              </a:rPr>
              <a:t/>
            </a:r>
            <a:br>
              <a:rPr lang="en-SG" sz="2800" b="1" dirty="0" smtClean="0">
                <a:solidFill>
                  <a:schemeClr val="bg1"/>
                </a:solidFill>
              </a:rPr>
            </a:br>
            <a:r>
              <a:rPr lang="en-SG" sz="2900" b="1" dirty="0" smtClean="0">
                <a:solidFill>
                  <a:schemeClr val="bg1"/>
                </a:solidFill>
              </a:rPr>
              <a:t/>
            </a:r>
            <a:br>
              <a:rPr lang="en-SG" sz="2900" b="1" dirty="0" smtClean="0">
                <a:solidFill>
                  <a:schemeClr val="bg1"/>
                </a:solidFill>
              </a:rPr>
            </a:br>
            <a:r>
              <a:rPr lang="en-PH" sz="2900" b="1" dirty="0" smtClean="0">
                <a:solidFill>
                  <a:schemeClr val="bg1"/>
                </a:solidFill>
              </a:rPr>
              <a:t/>
            </a:r>
            <a:br>
              <a:rPr lang="en-PH" sz="2900" b="1" dirty="0" smtClean="0">
                <a:solidFill>
                  <a:schemeClr val="bg1"/>
                </a:solidFill>
              </a:rPr>
            </a:br>
            <a:endParaRPr lang="en-SG" sz="2900" b="1" dirty="0" smtClean="0">
              <a:solidFill>
                <a:schemeClr val="bg1"/>
              </a:solidFill>
            </a:endParaRPr>
          </a:p>
        </p:txBody>
      </p:sp>
      <p:sp>
        <p:nvSpPr>
          <p:cNvPr id="6" name="Oval 5"/>
          <p:cNvSpPr/>
          <p:nvPr/>
        </p:nvSpPr>
        <p:spPr>
          <a:xfrm>
            <a:off x="1600200" y="5638800"/>
            <a:ext cx="6172200" cy="990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b="1" dirty="0" smtClean="0">
                <a:solidFill>
                  <a:schemeClr val="tx1"/>
                </a:solidFill>
              </a:rPr>
              <a:t>Fr. Shay Cullen</a:t>
            </a:r>
            <a:br>
              <a:rPr lang="en-PH" b="1" dirty="0" smtClean="0">
                <a:solidFill>
                  <a:schemeClr val="tx1"/>
                </a:solidFill>
              </a:rPr>
            </a:br>
            <a:r>
              <a:rPr lang="en-SG" b="1" dirty="0" smtClean="0">
                <a:solidFill>
                  <a:schemeClr val="tx1"/>
                </a:solidFill>
              </a:rPr>
              <a:t>Preda Foundation / Pro-Fair </a:t>
            </a:r>
            <a:r>
              <a:rPr lang="en-SG" b="1" dirty="0" err="1" smtClean="0">
                <a:solidFill>
                  <a:schemeClr val="tx1"/>
                </a:solidFill>
              </a:rPr>
              <a:t>Trade,Ltd</a:t>
            </a:r>
            <a:endParaRPr lang="en-SG" b="1" dirty="0" smtClean="0">
              <a:solidFill>
                <a:schemeClr val="tx1"/>
              </a:solidFill>
            </a:endParaRPr>
          </a:p>
        </p:txBody>
      </p:sp>
      <p:sp>
        <p:nvSpPr>
          <p:cNvPr id="7" name="Rectangle 6"/>
          <p:cNvSpPr/>
          <p:nvPr/>
        </p:nvSpPr>
        <p:spPr>
          <a:xfrm>
            <a:off x="914400" y="152400"/>
            <a:ext cx="7696200" cy="26670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accent1">
                    <a:lumMod val="50000"/>
                  </a:schemeClr>
                </a:solidFill>
              </a:rPr>
              <a:t>“Initiative in Local Sustainable Development and Fair Trade Invigoration “</a:t>
            </a:r>
          </a:p>
          <a:p>
            <a:pPr algn="ctr"/>
            <a:endParaRPr lang="en-SG" sz="2800" u="sng" dirty="0" smtClean="0">
              <a:solidFill>
                <a:srgbClr val="C00000"/>
              </a:solidFill>
            </a:endParaRPr>
          </a:p>
          <a:p>
            <a:pPr algn="ctr"/>
            <a:endParaRPr lang="en-US" sz="3200" b="1" dirty="0">
              <a:solidFill>
                <a:schemeClr val="accent1">
                  <a:lumMod val="50000"/>
                </a:schemeClr>
              </a:solidFill>
            </a:endParaRPr>
          </a:p>
        </p:txBody>
      </p:sp>
      <p:sp>
        <p:nvSpPr>
          <p:cNvPr id="11" name="Rectangle 10"/>
          <p:cNvSpPr/>
          <p:nvPr/>
        </p:nvSpPr>
        <p:spPr>
          <a:xfrm>
            <a:off x="990600" y="1524000"/>
            <a:ext cx="76200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2000" b="1" dirty="0" smtClean="0">
                <a:solidFill>
                  <a:schemeClr val="tx1"/>
                </a:solidFill>
              </a:rPr>
              <a:t>Prospects of Mango </a:t>
            </a:r>
          </a:p>
          <a:p>
            <a:pPr algn="ctr"/>
            <a:r>
              <a:rPr lang="en-SG" sz="2000" b="1" dirty="0" smtClean="0">
                <a:solidFill>
                  <a:schemeClr val="tx1"/>
                </a:solidFill>
              </a:rPr>
              <a:t>Production &amp; Fair Trade Market Development</a:t>
            </a:r>
            <a:endParaRPr lang="en-US" sz="2000" b="1" dirty="0" smtClean="0">
              <a:solidFill>
                <a:schemeClr val="tx1"/>
              </a:solidFill>
            </a:endParaRPr>
          </a:p>
        </p:txBody>
      </p:sp>
      <p:sp>
        <p:nvSpPr>
          <p:cNvPr id="12" name="Rounded Rectangle 11"/>
          <p:cNvSpPr/>
          <p:nvPr/>
        </p:nvSpPr>
        <p:spPr>
          <a:xfrm>
            <a:off x="609600" y="3657600"/>
            <a:ext cx="8001000" cy="1905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85800" y="3733800"/>
            <a:ext cx="7848600" cy="1752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C00000"/>
                </a:solidFill>
              </a:rPr>
              <a:t>                              </a:t>
            </a:r>
          </a:p>
          <a:p>
            <a:pPr algn="ctr"/>
            <a:r>
              <a:rPr lang="en-US" sz="2000" b="1" dirty="0" smtClean="0">
                <a:solidFill>
                  <a:srgbClr val="C00000"/>
                </a:solidFill>
              </a:rPr>
              <a:t>                           </a:t>
            </a:r>
          </a:p>
          <a:p>
            <a:pPr algn="ctr"/>
            <a:r>
              <a:rPr lang="en-US" sz="2000" b="1" dirty="0" smtClean="0">
                <a:solidFill>
                  <a:srgbClr val="C00000"/>
                </a:solidFill>
              </a:rPr>
              <a:t>                                    FAIRTRADE ASSISTANCE &amp; ACTIVITIES</a:t>
            </a:r>
          </a:p>
          <a:p>
            <a:pPr algn="ctr"/>
            <a:endParaRPr lang="en-US" sz="2000" b="1" dirty="0" smtClean="0">
              <a:solidFill>
                <a:srgbClr val="C00000"/>
              </a:solidFill>
            </a:endParaRPr>
          </a:p>
          <a:p>
            <a:pPr algn="ctr"/>
            <a:r>
              <a:rPr lang="en-US" sz="2000" b="1" dirty="0" smtClean="0">
                <a:solidFill>
                  <a:srgbClr val="C00000"/>
                </a:solidFill>
              </a:rPr>
              <a:t>SUPPORTED  BY  THE PROFIT GENERATED BY FAIRTRADE   </a:t>
            </a:r>
            <a:endParaRPr lang="en-US" sz="2000" b="1" dirty="0">
              <a:solidFill>
                <a:srgbClr val="C00000"/>
              </a:solidFill>
            </a:endParaRPr>
          </a:p>
        </p:txBody>
      </p:sp>
      <p:pic>
        <p:nvPicPr>
          <p:cNvPr id="16" name="Picture 15" descr="preda"/>
          <p:cNvPicPr>
            <a:picLocks noChangeAspect="1" noChangeArrowheads="1"/>
          </p:cNvPicPr>
          <p:nvPr/>
        </p:nvPicPr>
        <p:blipFill>
          <a:blip r:embed="rId3" cstate="print"/>
          <a:srcRect/>
          <a:stretch>
            <a:fillRect/>
          </a:stretch>
        </p:blipFill>
        <p:spPr bwMode="auto">
          <a:xfrm>
            <a:off x="1828800" y="4267200"/>
            <a:ext cx="1447800" cy="66821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4" name="Rectangle 1"/>
          <p:cNvSpPr txBox="1">
            <a:spLocks noChangeArrowheads="1"/>
          </p:cNvSpPr>
          <p:nvPr/>
        </p:nvSpPr>
        <p:spPr>
          <a:xfrm>
            <a:off x="457200" y="338138"/>
            <a:ext cx="8229600" cy="1252537"/>
          </a:xfrm>
          <a:prstGeom prst="rect">
            <a:avLst/>
          </a:prstGeom>
        </p:spPr>
        <p:txBody>
          <a:bodyPr vert="horz" lIns="0" rIns="0" bIns="0" anchor="b">
            <a:normAutofit/>
          </a:bodyPr>
          <a:lstStyle/>
          <a:p>
            <a:pPr marL="0" marR="0" lvl="0" indent="0" algn="ctr" defTabSz="914400" rtl="0" eaLnBrk="1" fontAlgn="auto" latinLnBrk="0" hangingPunct="1">
              <a:lnSpc>
                <a:spcPct val="100000"/>
              </a:lnSpc>
              <a:spcBef>
                <a:spcPct val="0"/>
              </a:spcBef>
              <a:spcAft>
                <a:spcPts val="0"/>
              </a:spcAft>
              <a:buClrTx/>
              <a:buSzTx/>
              <a:buFontTx/>
              <a:buNone/>
              <a:tabLst>
                <a:tab pos="723900" algn="l"/>
                <a:tab pos="1447800" algn="l"/>
                <a:tab pos="2171700" algn="l"/>
                <a:tab pos="2895600" algn="l"/>
                <a:tab pos="3619500" algn="l"/>
                <a:tab pos="4343400" algn="l"/>
                <a:tab pos="5067300" algn="l"/>
                <a:tab pos="5791200" algn="l"/>
                <a:tab pos="6515100" algn="l"/>
                <a:tab pos="7239000" algn="l"/>
                <a:tab pos="7962900" algn="l"/>
              </a:tabLst>
              <a:defRPr/>
            </a:pPr>
            <a:endParaRPr kumimoji="0" lang="en-US" sz="4400" b="0" i="0" u="none" strike="noStrike" kern="1200" cap="none" spc="0" normalizeH="0" baseline="0" noProof="0" dirty="0" smtClean="0">
              <a:ln>
                <a:noFill/>
              </a:ln>
              <a:solidFill>
                <a:srgbClr val="C00000"/>
              </a:solidFill>
              <a:effectLst/>
              <a:uLnTx/>
              <a:uFillTx/>
              <a:latin typeface="+mj-lt"/>
              <a:ea typeface="+mj-ea"/>
              <a:cs typeface="+mj-cs"/>
            </a:endParaRPr>
          </a:p>
        </p:txBody>
      </p:sp>
      <p:graphicFrame>
        <p:nvGraphicFramePr>
          <p:cNvPr id="5" name="Group 2"/>
          <p:cNvGraphicFramePr>
            <a:graphicFrameLocks noGrp="1"/>
          </p:cNvGraphicFramePr>
          <p:nvPr/>
        </p:nvGraphicFramePr>
        <p:xfrm>
          <a:off x="457200" y="1371598"/>
          <a:ext cx="8154988" cy="5029203"/>
        </p:xfrm>
        <a:graphic>
          <a:graphicData uri="http://schemas.openxmlformats.org/drawingml/2006/table">
            <a:tbl>
              <a:tblPr/>
              <a:tblGrid>
                <a:gridCol w="1263844"/>
                <a:gridCol w="1139173"/>
                <a:gridCol w="1056580"/>
                <a:gridCol w="1150082"/>
                <a:gridCol w="1717332"/>
                <a:gridCol w="1827977"/>
              </a:tblGrid>
              <a:tr h="971022">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dirty="0" smtClean="0">
                          <a:ln>
                            <a:noFill/>
                          </a:ln>
                          <a:solidFill>
                            <a:srgbClr val="FFFFFF"/>
                          </a:solidFill>
                          <a:effectLst/>
                          <a:latin typeface="Candara" charset="0"/>
                          <a:ea typeface="WenQuanYi Micro Hei" charset="0"/>
                          <a:cs typeface="WenQuanYi Micro Hei" charset="0"/>
                        </a:rPr>
                        <a:t>GROUP</a:t>
                      </a:r>
                    </a:p>
                  </a:txBody>
                  <a:tcPr marT="52524" horzOverflow="overflow">
                    <a:lnL>
                      <a:noFill/>
                    </a:lnL>
                    <a:lnR>
                      <a:noFill/>
                    </a:lnR>
                    <a:lnT>
                      <a:noFill/>
                    </a:lnT>
                    <a:lnB>
                      <a:noFill/>
                    </a:lnB>
                    <a:lnTlToBr>
                      <a:noFill/>
                    </a:lnTlToBr>
                    <a:lnBlToTr>
                      <a:noFill/>
                    </a:lnBlToTr>
                    <a:solidFill>
                      <a:srgbClr val="7FD13B"/>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smtClean="0">
                          <a:ln>
                            <a:noFill/>
                          </a:ln>
                          <a:solidFill>
                            <a:srgbClr val="FFFFFF"/>
                          </a:solidFill>
                          <a:effectLst/>
                          <a:latin typeface="Candara" charset="0"/>
                          <a:ea typeface="WenQuanYi Micro Hei" charset="0"/>
                          <a:cs typeface="WenQuanYi Micro Hei" charset="0"/>
                        </a:rPr>
                        <a:t>NO. OF</a:t>
                      </a: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smtClean="0">
                          <a:ln>
                            <a:noFill/>
                          </a:ln>
                          <a:solidFill>
                            <a:srgbClr val="FFFFFF"/>
                          </a:solidFill>
                          <a:effectLst/>
                          <a:latin typeface="Candara" charset="0"/>
                          <a:ea typeface="WenQuanYi Micro Hei" charset="0"/>
                          <a:cs typeface="WenQuanYi Micro Hei" charset="0"/>
                        </a:rPr>
                        <a:t>FARMERS</a:t>
                      </a:r>
                    </a:p>
                  </a:txBody>
                  <a:tcPr marT="52524" horzOverflow="overflow">
                    <a:lnL>
                      <a:noFill/>
                    </a:lnL>
                    <a:lnR>
                      <a:noFill/>
                    </a:lnR>
                    <a:lnT>
                      <a:noFill/>
                    </a:lnT>
                    <a:lnB>
                      <a:noFill/>
                    </a:lnB>
                    <a:lnTlToBr>
                      <a:noFill/>
                    </a:lnTlToBr>
                    <a:lnBlToTr>
                      <a:noFill/>
                    </a:lnBlToTr>
                    <a:solidFill>
                      <a:srgbClr val="7FD13B"/>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smtClean="0">
                          <a:ln>
                            <a:noFill/>
                          </a:ln>
                          <a:solidFill>
                            <a:srgbClr val="FFFFFF"/>
                          </a:solidFill>
                          <a:effectLst/>
                          <a:latin typeface="Candara" charset="0"/>
                          <a:ea typeface="WenQuanYi Micro Hei" charset="0"/>
                          <a:cs typeface="WenQuanYi Micro Hei" charset="0"/>
                        </a:rPr>
                        <a:t>NO. OF </a:t>
                      </a: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smtClean="0">
                          <a:ln>
                            <a:noFill/>
                          </a:ln>
                          <a:solidFill>
                            <a:srgbClr val="FFFFFF"/>
                          </a:solidFill>
                          <a:effectLst/>
                          <a:latin typeface="Candara" charset="0"/>
                          <a:ea typeface="WenQuanYi Micro Hei" charset="0"/>
                          <a:cs typeface="WenQuanYi Micro Hei" charset="0"/>
                        </a:rPr>
                        <a:t>WOMEN</a:t>
                      </a:r>
                    </a:p>
                  </a:txBody>
                  <a:tcPr marT="52524" horzOverflow="overflow">
                    <a:lnL>
                      <a:noFill/>
                    </a:lnL>
                    <a:lnR>
                      <a:noFill/>
                    </a:lnR>
                    <a:lnT>
                      <a:noFill/>
                    </a:lnT>
                    <a:lnB>
                      <a:noFill/>
                    </a:lnB>
                    <a:lnTlToBr>
                      <a:noFill/>
                    </a:lnTlToBr>
                    <a:lnBlToTr>
                      <a:noFill/>
                    </a:lnBlToTr>
                    <a:solidFill>
                      <a:srgbClr val="7FD13B"/>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dirty="0" smtClean="0">
                          <a:ln>
                            <a:noFill/>
                          </a:ln>
                          <a:solidFill>
                            <a:srgbClr val="FFFFFF"/>
                          </a:solidFill>
                          <a:effectLst/>
                          <a:latin typeface="Candara" charset="0"/>
                          <a:ea typeface="WenQuanYi Micro Hei" charset="0"/>
                          <a:cs typeface="WenQuanYi Micro Hei" charset="0"/>
                        </a:rPr>
                        <a:t>NO.OF </a:t>
                      </a: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dirty="0" smtClean="0">
                          <a:ln>
                            <a:noFill/>
                          </a:ln>
                          <a:solidFill>
                            <a:srgbClr val="FFFFFF"/>
                          </a:solidFill>
                          <a:effectLst/>
                          <a:latin typeface="Candara" charset="0"/>
                          <a:ea typeface="WenQuanYi Micro Hei" charset="0"/>
                          <a:cs typeface="WenQuanYi Micro Hei" charset="0"/>
                        </a:rPr>
                        <a:t>MEN</a:t>
                      </a:r>
                    </a:p>
                  </a:txBody>
                  <a:tcPr marT="52524" horzOverflow="overflow">
                    <a:lnL>
                      <a:noFill/>
                    </a:lnL>
                    <a:lnR>
                      <a:noFill/>
                    </a:lnR>
                    <a:lnT>
                      <a:noFill/>
                    </a:lnT>
                    <a:lnB>
                      <a:noFill/>
                    </a:lnB>
                    <a:lnTlToBr>
                      <a:noFill/>
                    </a:lnTlToBr>
                    <a:lnBlToTr>
                      <a:noFill/>
                    </a:lnBlToTr>
                    <a:solidFill>
                      <a:srgbClr val="7FD13B"/>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dirty="0" smtClean="0">
                          <a:ln>
                            <a:noFill/>
                          </a:ln>
                          <a:solidFill>
                            <a:srgbClr val="FFFFFF"/>
                          </a:solidFill>
                          <a:effectLst/>
                          <a:latin typeface="Candara" charset="0"/>
                          <a:ea typeface="WenQuanYi Micro Hei" charset="0"/>
                          <a:cs typeface="WenQuanYi Micro Hei" charset="0"/>
                        </a:rPr>
                        <a:t>NO.OF </a:t>
                      </a: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dirty="0" smtClean="0">
                          <a:ln>
                            <a:noFill/>
                          </a:ln>
                          <a:solidFill>
                            <a:srgbClr val="FFFFFF"/>
                          </a:solidFill>
                          <a:effectLst/>
                          <a:latin typeface="Candara" charset="0"/>
                          <a:ea typeface="WenQuanYi Micro Hei" charset="0"/>
                          <a:cs typeface="WenQuanYi Micro Hei" charset="0"/>
                        </a:rPr>
                        <a:t>TREES</a:t>
                      </a:r>
                    </a:p>
                  </a:txBody>
                  <a:tcPr marT="52524" horzOverflow="overflow">
                    <a:lnL>
                      <a:noFill/>
                    </a:lnL>
                    <a:lnR>
                      <a:noFill/>
                    </a:lnR>
                    <a:lnT>
                      <a:noFill/>
                    </a:lnT>
                    <a:lnB>
                      <a:noFill/>
                    </a:lnB>
                    <a:lnTlToBr>
                      <a:noFill/>
                    </a:lnTlToBr>
                    <a:lnBlToTr>
                      <a:noFill/>
                    </a:lnBlToTr>
                    <a:solidFill>
                      <a:srgbClr val="7FD13B"/>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dirty="0" smtClean="0">
                          <a:ln>
                            <a:noFill/>
                          </a:ln>
                          <a:solidFill>
                            <a:srgbClr val="FFFFFF"/>
                          </a:solidFill>
                          <a:effectLst/>
                          <a:latin typeface="Candara" charset="0"/>
                          <a:ea typeface="WenQuanYi Micro Hei" charset="0"/>
                          <a:cs typeface="WenQuanYi Micro Hei" charset="0"/>
                        </a:rPr>
                        <a:t>ESTIMATED HARVEST in Kg</a:t>
                      </a:r>
                    </a:p>
                  </a:txBody>
                  <a:tcPr marT="52524" horzOverflow="overflow">
                    <a:lnL>
                      <a:noFill/>
                    </a:lnL>
                    <a:lnR>
                      <a:noFill/>
                    </a:lnR>
                    <a:lnT>
                      <a:noFill/>
                    </a:lnT>
                    <a:lnB>
                      <a:noFill/>
                    </a:lnB>
                    <a:lnTlToBr>
                      <a:noFill/>
                    </a:lnTlToBr>
                    <a:lnBlToTr>
                      <a:noFill/>
                    </a:lnBlToTr>
                    <a:solidFill>
                      <a:srgbClr val="7FD13B"/>
                    </a:solidFill>
                  </a:tcPr>
                </a:tc>
              </a:tr>
              <a:tr h="669059">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BANAS 1 (BAIWA)</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17</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17</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0</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dirty="0" smtClean="0">
                          <a:ln>
                            <a:noFill/>
                          </a:ln>
                          <a:solidFill>
                            <a:srgbClr val="000000"/>
                          </a:solidFill>
                          <a:effectLst/>
                          <a:latin typeface="Candara" charset="0"/>
                          <a:ea typeface="WenQuanYi Micro Hei" charset="0"/>
                          <a:cs typeface="WenQuanYi Micro Hei" charset="0"/>
                        </a:rPr>
                        <a:t>420</a:t>
                      </a: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endParaRPr kumimoji="0" lang="en-PH" sz="1700" b="0" i="0" u="none" strike="noStrike" cap="none" normalizeH="0" baseline="0" dirty="0" smtClean="0">
                        <a:ln>
                          <a:noFill/>
                        </a:ln>
                        <a:solidFill>
                          <a:srgbClr val="000000"/>
                        </a:solidFill>
                        <a:effectLst/>
                        <a:latin typeface="Candara" charset="0"/>
                        <a:ea typeface="WenQuanYi Micro Hei" charset="0"/>
                        <a:cs typeface="WenQuanYi Micro Hei" charset="0"/>
                      </a:endParaRP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118,700</a:t>
                      </a:r>
                    </a:p>
                  </a:txBody>
                  <a:tcPr marT="52146" horzOverflow="overflow">
                    <a:lnL>
                      <a:noFill/>
                    </a:lnL>
                    <a:lnR>
                      <a:noFill/>
                    </a:lnR>
                    <a:lnT>
                      <a:noFill/>
                    </a:lnT>
                    <a:lnB>
                      <a:noFill/>
                    </a:lnB>
                    <a:lnTlToBr>
                      <a:noFill/>
                    </a:lnTlToBr>
                    <a:lnBlToTr>
                      <a:noFill/>
                    </a:lnBlToTr>
                    <a:solidFill>
                      <a:srgbClr val="D7EDCE"/>
                    </a:solidFill>
                  </a:tcPr>
                </a:tc>
              </a:tr>
              <a:tr h="669059">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BANAS 2 (UWFO)</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14</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14</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0</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305</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64,000</a:t>
                      </a:r>
                    </a:p>
                  </a:txBody>
                  <a:tcPr marT="52146" horzOverflow="overflow">
                    <a:lnL>
                      <a:noFill/>
                    </a:lnL>
                    <a:lnR>
                      <a:noFill/>
                    </a:lnR>
                    <a:lnT>
                      <a:noFill/>
                    </a:lnT>
                    <a:lnB>
                      <a:noFill/>
                    </a:lnB>
                    <a:lnTlToBr>
                      <a:noFill/>
                    </a:lnTlToBr>
                    <a:lnBlToTr>
                      <a:noFill/>
                    </a:lnBlToTr>
                    <a:solidFill>
                      <a:srgbClr val="ECF6E8"/>
                    </a:solidFill>
                  </a:tcPr>
                </a:tc>
              </a:tr>
              <a:tr h="669059">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Bayabas farmers</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9</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8</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1</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288</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32,700</a:t>
                      </a:r>
                    </a:p>
                  </a:txBody>
                  <a:tcPr marT="52146" horzOverflow="overflow">
                    <a:lnL>
                      <a:noFill/>
                    </a:lnL>
                    <a:lnR>
                      <a:noFill/>
                    </a:lnR>
                    <a:lnT>
                      <a:noFill/>
                    </a:lnT>
                    <a:lnB>
                      <a:noFill/>
                    </a:lnB>
                    <a:lnTlToBr>
                      <a:noFill/>
                    </a:lnTlToBr>
                    <a:lnBlToTr>
                      <a:noFill/>
                    </a:lnBlToTr>
                    <a:solidFill>
                      <a:srgbClr val="D7EDCE"/>
                    </a:solidFill>
                  </a:tcPr>
                </a:tc>
              </a:tr>
              <a:tr h="669059">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Panabo farmers</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18</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0</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18</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761</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195,440</a:t>
                      </a:r>
                    </a:p>
                  </a:txBody>
                  <a:tcPr marT="52146" horzOverflow="overflow">
                    <a:lnL>
                      <a:noFill/>
                    </a:lnL>
                    <a:lnR>
                      <a:noFill/>
                    </a:lnR>
                    <a:lnT>
                      <a:noFill/>
                    </a:lnT>
                    <a:lnB>
                      <a:noFill/>
                    </a:lnB>
                    <a:lnTlToBr>
                      <a:noFill/>
                    </a:lnTlToBr>
                    <a:lnBlToTr>
                      <a:noFill/>
                    </a:lnBlToTr>
                    <a:solidFill>
                      <a:srgbClr val="ECF6E8"/>
                    </a:solidFill>
                  </a:tcPr>
                </a:tc>
              </a:tr>
              <a:tr h="669059">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Kapalong farmers</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17</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4</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13</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dirty="0" smtClean="0">
                          <a:ln>
                            <a:noFill/>
                          </a:ln>
                          <a:solidFill>
                            <a:srgbClr val="000000"/>
                          </a:solidFill>
                          <a:effectLst/>
                          <a:latin typeface="Candara" charset="0"/>
                          <a:ea typeface="WenQuanYi Micro Hei" charset="0"/>
                          <a:cs typeface="WenQuanYi Micro Hei" charset="0"/>
                        </a:rPr>
                        <a:t>609</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146,700</a:t>
                      </a:r>
                    </a:p>
                  </a:txBody>
                  <a:tcPr marT="52146" horzOverflow="overflow">
                    <a:lnL>
                      <a:noFill/>
                    </a:lnL>
                    <a:lnR>
                      <a:noFill/>
                    </a:lnR>
                    <a:lnT>
                      <a:noFill/>
                    </a:lnT>
                    <a:lnB>
                      <a:noFill/>
                    </a:lnB>
                    <a:lnTlToBr>
                      <a:noFill/>
                    </a:lnTlToBr>
                    <a:lnBlToTr>
                      <a:noFill/>
                    </a:lnBlToTr>
                    <a:solidFill>
                      <a:srgbClr val="D7EDCE"/>
                    </a:solidFill>
                  </a:tcPr>
                </a:tc>
              </a:tr>
              <a:tr h="712886">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TOTAL</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75</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43</a:t>
                      </a: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 (57.33 %)</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32</a:t>
                      </a: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 ( 42.67 %)</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2,383</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dirty="0" smtClean="0">
                          <a:ln>
                            <a:noFill/>
                          </a:ln>
                          <a:solidFill>
                            <a:srgbClr val="000000"/>
                          </a:solidFill>
                          <a:effectLst/>
                          <a:latin typeface="Candara" charset="0"/>
                          <a:ea typeface="WenQuanYi Micro Hei" charset="0"/>
                          <a:cs typeface="WenQuanYi Micro Hei" charset="0"/>
                        </a:rPr>
                        <a:t>557,540</a:t>
                      </a:r>
                    </a:p>
                  </a:txBody>
                  <a:tcPr marT="52146" horzOverflow="overflow">
                    <a:lnL>
                      <a:noFill/>
                    </a:lnL>
                    <a:lnR>
                      <a:noFill/>
                    </a:lnR>
                    <a:lnT>
                      <a:noFill/>
                    </a:lnT>
                    <a:lnB>
                      <a:noFill/>
                    </a:lnB>
                    <a:lnTlToBr>
                      <a:noFill/>
                    </a:lnTlToBr>
                    <a:lnBlToTr>
                      <a:noFill/>
                    </a:lnBlToTr>
                    <a:solidFill>
                      <a:srgbClr val="ECF6E8"/>
                    </a:solidFill>
                  </a:tcPr>
                </a:tc>
              </a:tr>
            </a:tbl>
          </a:graphicData>
        </a:graphic>
      </p:graphicFrame>
      <p:sp>
        <p:nvSpPr>
          <p:cNvPr id="7" name="Rectangle 6"/>
          <p:cNvSpPr/>
          <p:nvPr/>
        </p:nvSpPr>
        <p:spPr>
          <a:xfrm>
            <a:off x="457200" y="381000"/>
            <a:ext cx="82296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t>Mango farmers reached in Mindanao </a:t>
            </a:r>
            <a:endParaRPr lang="en-US" sz="3600" b="1" dirty="0"/>
          </a:p>
        </p:txBody>
      </p:sp>
      <p:pic>
        <p:nvPicPr>
          <p:cNvPr id="8" name="Picture 9" descr="preda"/>
          <p:cNvPicPr>
            <a:picLocks noChangeAspect="1" noChangeArrowheads="1"/>
          </p:cNvPicPr>
          <p:nvPr/>
        </p:nvPicPr>
        <p:blipFill>
          <a:blip r:embed="rId3"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313688"/>
          </a:xfrm>
        </p:spPr>
        <p:txBody>
          <a:bodyPr/>
          <a:lstStyle/>
          <a:p>
            <a:endParaRPr lang="en-US" dirty="0"/>
          </a:p>
        </p:txBody>
      </p:sp>
      <p:sp>
        <p:nvSpPr>
          <p:cNvPr id="3" name="Content Placeholder 2"/>
          <p:cNvSpPr>
            <a:spLocks noGrp="1"/>
          </p:cNvSpPr>
          <p:nvPr>
            <p:ph idx="1"/>
          </p:nvPr>
        </p:nvSpPr>
        <p:spPr>
          <a:xfrm>
            <a:off x="457200" y="2667000"/>
            <a:ext cx="8229600" cy="3657600"/>
          </a:xfrm>
        </p:spPr>
        <p:txBody>
          <a:bodyPr/>
          <a:lstStyle/>
          <a:p>
            <a:endParaRPr lang="en-US" dirty="0"/>
          </a:p>
        </p:txBody>
      </p:sp>
      <p:sp>
        <p:nvSpPr>
          <p:cNvPr id="4" name="Rectangle 1"/>
          <p:cNvSpPr txBox="1">
            <a:spLocks noChangeArrowheads="1"/>
          </p:cNvSpPr>
          <p:nvPr/>
        </p:nvSpPr>
        <p:spPr>
          <a:xfrm>
            <a:off x="457200" y="338138"/>
            <a:ext cx="8229600" cy="1252537"/>
          </a:xfrm>
          <a:prstGeom prst="rect">
            <a:avLst/>
          </a:prstGeom>
        </p:spPr>
        <p:txBody>
          <a:bodyPr vert="horz" lIns="0" rIns="0" bIns="0" anchor="b">
            <a:normAutofit/>
          </a:bodyPr>
          <a:lstStyle/>
          <a:p>
            <a:pPr marL="0" marR="0" lvl="0" indent="0" algn="ctr" defTabSz="914400" rtl="0" eaLnBrk="1" fontAlgn="auto" latinLnBrk="0" hangingPunct="1">
              <a:lnSpc>
                <a:spcPct val="100000"/>
              </a:lnSpc>
              <a:spcBef>
                <a:spcPct val="0"/>
              </a:spcBef>
              <a:spcAft>
                <a:spcPts val="0"/>
              </a:spcAft>
              <a:buClrTx/>
              <a:buSzTx/>
              <a:buFontTx/>
              <a:buNone/>
              <a:tabLst>
                <a:tab pos="723900" algn="l"/>
                <a:tab pos="1447800" algn="l"/>
                <a:tab pos="2171700" algn="l"/>
                <a:tab pos="2895600" algn="l"/>
                <a:tab pos="3619500" algn="l"/>
                <a:tab pos="4343400" algn="l"/>
                <a:tab pos="5067300" algn="l"/>
                <a:tab pos="5791200" algn="l"/>
                <a:tab pos="6515100" algn="l"/>
                <a:tab pos="7239000" algn="l"/>
                <a:tab pos="7962900" algn="l"/>
              </a:tabLst>
              <a:defRPr/>
            </a:pPr>
            <a:endParaRPr kumimoji="0" lang="en-US" sz="4400" b="0" i="0" u="none" strike="noStrike" kern="1200" cap="none" spc="0" normalizeH="0" baseline="0" noProof="0" dirty="0" smtClean="0">
              <a:ln>
                <a:noFill/>
              </a:ln>
              <a:solidFill>
                <a:srgbClr val="C00000"/>
              </a:solidFill>
              <a:effectLst/>
              <a:uLnTx/>
              <a:uFillTx/>
              <a:latin typeface="+mj-lt"/>
              <a:ea typeface="+mj-ea"/>
              <a:cs typeface="+mj-cs"/>
            </a:endParaRPr>
          </a:p>
        </p:txBody>
      </p:sp>
      <p:graphicFrame>
        <p:nvGraphicFramePr>
          <p:cNvPr id="6" name="Group 3"/>
          <p:cNvGraphicFramePr>
            <a:graphicFrameLocks noGrp="1"/>
          </p:cNvGraphicFramePr>
          <p:nvPr/>
        </p:nvGraphicFramePr>
        <p:xfrm>
          <a:off x="457200" y="2057399"/>
          <a:ext cx="8358188" cy="4483102"/>
        </p:xfrm>
        <a:graphic>
          <a:graphicData uri="http://schemas.openxmlformats.org/drawingml/2006/table">
            <a:tbl>
              <a:tblPr/>
              <a:tblGrid>
                <a:gridCol w="1295400"/>
                <a:gridCol w="1168400"/>
                <a:gridCol w="1041400"/>
                <a:gridCol w="1220788"/>
                <a:gridCol w="1758950"/>
                <a:gridCol w="1873250"/>
              </a:tblGrid>
              <a:tr h="1403781">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dirty="0" smtClean="0">
                          <a:ln>
                            <a:noFill/>
                          </a:ln>
                          <a:solidFill>
                            <a:srgbClr val="FFFFFF"/>
                          </a:solidFill>
                          <a:effectLst/>
                          <a:latin typeface="Candara" charset="0"/>
                          <a:ea typeface="WenQuanYi Micro Hei" charset="0"/>
                          <a:cs typeface="WenQuanYi Micro Hei" charset="0"/>
                        </a:rPr>
                        <a:t>GROUP</a:t>
                      </a:r>
                    </a:p>
                  </a:txBody>
                  <a:tcPr marT="52524" horzOverflow="overflow">
                    <a:lnL>
                      <a:noFill/>
                    </a:lnL>
                    <a:lnR>
                      <a:noFill/>
                    </a:lnR>
                    <a:lnT>
                      <a:noFill/>
                    </a:lnT>
                    <a:lnB>
                      <a:noFill/>
                    </a:lnB>
                    <a:lnTlToBr>
                      <a:noFill/>
                    </a:lnTlToBr>
                    <a:lnBlToTr>
                      <a:noFill/>
                    </a:lnBlToTr>
                    <a:solidFill>
                      <a:srgbClr val="7FD13B"/>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smtClean="0">
                          <a:ln>
                            <a:noFill/>
                          </a:ln>
                          <a:solidFill>
                            <a:srgbClr val="FFFFFF"/>
                          </a:solidFill>
                          <a:effectLst/>
                          <a:latin typeface="Candara" charset="0"/>
                          <a:ea typeface="WenQuanYi Micro Hei" charset="0"/>
                          <a:cs typeface="WenQuanYi Micro Hei" charset="0"/>
                        </a:rPr>
                        <a:t>NO. OF</a:t>
                      </a: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smtClean="0">
                          <a:ln>
                            <a:noFill/>
                          </a:ln>
                          <a:solidFill>
                            <a:srgbClr val="FFFFFF"/>
                          </a:solidFill>
                          <a:effectLst/>
                          <a:latin typeface="Candara" charset="0"/>
                          <a:ea typeface="WenQuanYi Micro Hei" charset="0"/>
                          <a:cs typeface="WenQuanYi Micro Hei" charset="0"/>
                        </a:rPr>
                        <a:t>FARMERS</a:t>
                      </a:r>
                    </a:p>
                  </a:txBody>
                  <a:tcPr marT="52524" horzOverflow="overflow">
                    <a:lnL>
                      <a:noFill/>
                    </a:lnL>
                    <a:lnR>
                      <a:noFill/>
                    </a:lnR>
                    <a:lnT>
                      <a:noFill/>
                    </a:lnT>
                    <a:lnB>
                      <a:noFill/>
                    </a:lnB>
                    <a:lnTlToBr>
                      <a:noFill/>
                    </a:lnTlToBr>
                    <a:lnBlToTr>
                      <a:noFill/>
                    </a:lnBlToTr>
                    <a:solidFill>
                      <a:srgbClr val="7FD13B"/>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smtClean="0">
                          <a:ln>
                            <a:noFill/>
                          </a:ln>
                          <a:solidFill>
                            <a:srgbClr val="FFFFFF"/>
                          </a:solidFill>
                          <a:effectLst/>
                          <a:latin typeface="Candara" charset="0"/>
                          <a:ea typeface="WenQuanYi Micro Hei" charset="0"/>
                          <a:cs typeface="WenQuanYi Micro Hei" charset="0"/>
                        </a:rPr>
                        <a:t>NO. OF </a:t>
                      </a: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smtClean="0">
                          <a:ln>
                            <a:noFill/>
                          </a:ln>
                          <a:solidFill>
                            <a:srgbClr val="FFFFFF"/>
                          </a:solidFill>
                          <a:effectLst/>
                          <a:latin typeface="Candara" charset="0"/>
                          <a:ea typeface="WenQuanYi Micro Hei" charset="0"/>
                          <a:cs typeface="WenQuanYi Micro Hei" charset="0"/>
                        </a:rPr>
                        <a:t>WOMEN</a:t>
                      </a:r>
                    </a:p>
                  </a:txBody>
                  <a:tcPr marT="52524" horzOverflow="overflow">
                    <a:lnL>
                      <a:noFill/>
                    </a:lnL>
                    <a:lnR>
                      <a:noFill/>
                    </a:lnR>
                    <a:lnT>
                      <a:noFill/>
                    </a:lnT>
                    <a:lnB>
                      <a:noFill/>
                    </a:lnB>
                    <a:lnTlToBr>
                      <a:noFill/>
                    </a:lnTlToBr>
                    <a:lnBlToTr>
                      <a:noFill/>
                    </a:lnBlToTr>
                    <a:solidFill>
                      <a:srgbClr val="7FD13B"/>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dirty="0" smtClean="0">
                          <a:ln>
                            <a:noFill/>
                          </a:ln>
                          <a:solidFill>
                            <a:srgbClr val="FFFFFF"/>
                          </a:solidFill>
                          <a:effectLst/>
                          <a:latin typeface="Candara" charset="0"/>
                          <a:ea typeface="WenQuanYi Micro Hei" charset="0"/>
                          <a:cs typeface="WenQuanYi Micro Hei" charset="0"/>
                        </a:rPr>
                        <a:t>NO.OF </a:t>
                      </a: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dirty="0" smtClean="0">
                          <a:ln>
                            <a:noFill/>
                          </a:ln>
                          <a:solidFill>
                            <a:srgbClr val="FFFFFF"/>
                          </a:solidFill>
                          <a:effectLst/>
                          <a:latin typeface="Candara" charset="0"/>
                          <a:ea typeface="WenQuanYi Micro Hei" charset="0"/>
                          <a:cs typeface="WenQuanYi Micro Hei" charset="0"/>
                        </a:rPr>
                        <a:t>MEN</a:t>
                      </a:r>
                    </a:p>
                  </a:txBody>
                  <a:tcPr marT="52524" horzOverflow="overflow">
                    <a:lnL>
                      <a:noFill/>
                    </a:lnL>
                    <a:lnR>
                      <a:noFill/>
                    </a:lnR>
                    <a:lnT>
                      <a:noFill/>
                    </a:lnT>
                    <a:lnB>
                      <a:noFill/>
                    </a:lnB>
                    <a:lnTlToBr>
                      <a:noFill/>
                    </a:lnTlToBr>
                    <a:lnBlToTr>
                      <a:noFill/>
                    </a:lnBlToTr>
                    <a:solidFill>
                      <a:srgbClr val="7FD13B"/>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smtClean="0">
                          <a:ln>
                            <a:noFill/>
                          </a:ln>
                          <a:solidFill>
                            <a:srgbClr val="FFFFFF"/>
                          </a:solidFill>
                          <a:effectLst/>
                          <a:latin typeface="Candara" charset="0"/>
                          <a:ea typeface="WenQuanYi Micro Hei" charset="0"/>
                          <a:cs typeface="WenQuanYi Micro Hei" charset="0"/>
                        </a:rPr>
                        <a:t>NO.OF </a:t>
                      </a: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smtClean="0">
                          <a:ln>
                            <a:noFill/>
                          </a:ln>
                          <a:solidFill>
                            <a:srgbClr val="FFFFFF"/>
                          </a:solidFill>
                          <a:effectLst/>
                          <a:latin typeface="Candara" charset="0"/>
                          <a:ea typeface="WenQuanYi Micro Hei" charset="0"/>
                          <a:cs typeface="WenQuanYi Micro Hei" charset="0"/>
                        </a:rPr>
                        <a:t>TREES</a:t>
                      </a:r>
                    </a:p>
                  </a:txBody>
                  <a:tcPr marT="52524" horzOverflow="overflow">
                    <a:lnL>
                      <a:noFill/>
                    </a:lnL>
                    <a:lnR>
                      <a:noFill/>
                    </a:lnR>
                    <a:lnT>
                      <a:noFill/>
                    </a:lnT>
                    <a:lnB>
                      <a:noFill/>
                    </a:lnB>
                    <a:lnTlToBr>
                      <a:noFill/>
                    </a:lnTlToBr>
                    <a:lnBlToTr>
                      <a:noFill/>
                    </a:lnBlToTr>
                    <a:solidFill>
                      <a:srgbClr val="7FD13B"/>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800" b="1" i="0" u="none" strike="noStrike" cap="none" normalizeH="0" baseline="0" dirty="0" smtClean="0">
                          <a:ln>
                            <a:noFill/>
                          </a:ln>
                          <a:solidFill>
                            <a:srgbClr val="FFFFFF"/>
                          </a:solidFill>
                          <a:effectLst/>
                          <a:latin typeface="Candara" charset="0"/>
                          <a:ea typeface="WenQuanYi Micro Hei" charset="0"/>
                          <a:cs typeface="WenQuanYi Micro Hei" charset="0"/>
                        </a:rPr>
                        <a:t>ESTIMATED HARVEST in Kg</a:t>
                      </a:r>
                    </a:p>
                  </a:txBody>
                  <a:tcPr marT="52524" horzOverflow="overflow">
                    <a:lnL>
                      <a:noFill/>
                    </a:lnL>
                    <a:lnR>
                      <a:noFill/>
                    </a:lnR>
                    <a:lnT>
                      <a:noFill/>
                    </a:lnT>
                    <a:lnB>
                      <a:noFill/>
                    </a:lnB>
                    <a:lnTlToBr>
                      <a:noFill/>
                    </a:lnTlToBr>
                    <a:lnBlToTr>
                      <a:noFill/>
                    </a:lnBlToTr>
                    <a:solidFill>
                      <a:srgbClr val="7FD13B"/>
                    </a:solidFill>
                  </a:tcPr>
                </a:tc>
              </a:tr>
              <a:tr h="1027065">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ZAMBALES</a:t>
                      </a: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14 </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endPar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endParaRP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262</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endPar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endParaRP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38</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endPar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endParaRP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224</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endPar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endParaRP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6,948</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endPar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endParaRP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401,952</a:t>
                      </a:r>
                    </a:p>
                  </a:txBody>
                  <a:tcPr marT="52146" horzOverflow="overflow">
                    <a:lnL>
                      <a:noFill/>
                    </a:lnL>
                    <a:lnR>
                      <a:noFill/>
                    </a:lnR>
                    <a:lnT>
                      <a:noFill/>
                    </a:lnT>
                    <a:lnB>
                      <a:noFill/>
                    </a:lnB>
                    <a:lnTlToBr>
                      <a:noFill/>
                    </a:lnTlToBr>
                    <a:lnBlToTr>
                      <a:noFill/>
                    </a:lnBlToTr>
                    <a:solidFill>
                      <a:srgbClr val="D7EDCE"/>
                    </a:solidFill>
                  </a:tcPr>
                </a:tc>
              </a:tr>
              <a:tr h="719695">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BATAAN</a:t>
                      </a: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5</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endPar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endParaRP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51</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endPar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endParaRP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17</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endPar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endParaRP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34</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endPar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endParaRP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764</a:t>
                      </a:r>
                    </a:p>
                  </a:txBody>
                  <a:tcPr marT="52146" horzOverflow="overflow">
                    <a:lnL>
                      <a:noFill/>
                    </a:lnL>
                    <a:lnR>
                      <a:noFill/>
                    </a:lnR>
                    <a:lnT>
                      <a:noFill/>
                    </a:lnT>
                    <a:lnB>
                      <a:noFill/>
                    </a:lnB>
                    <a:lnTlToBr>
                      <a:noFill/>
                    </a:lnTlToBr>
                    <a:lnBlToTr>
                      <a:noFill/>
                    </a:lnBlToTr>
                    <a:solidFill>
                      <a:srgbClr val="ECF6E8"/>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endPar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endParaRP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29,131</a:t>
                      </a:r>
                    </a:p>
                  </a:txBody>
                  <a:tcPr marT="52146" horzOverflow="overflow">
                    <a:lnL>
                      <a:noFill/>
                    </a:lnL>
                    <a:lnR>
                      <a:noFill/>
                    </a:lnR>
                    <a:lnT>
                      <a:noFill/>
                    </a:lnT>
                    <a:lnB>
                      <a:noFill/>
                    </a:lnB>
                    <a:lnTlToBr>
                      <a:noFill/>
                    </a:lnTlToBr>
                    <a:lnBlToTr>
                      <a:noFill/>
                    </a:lnBlToTr>
                    <a:solidFill>
                      <a:srgbClr val="ECF6E8"/>
                    </a:solidFill>
                  </a:tcPr>
                </a:tc>
              </a:tr>
              <a:tr h="1332561">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TOTAL</a:t>
                      </a: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19</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endPar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endParaRP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313</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endPar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endParaRP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55</a:t>
                      </a: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(17.57%)</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endPar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endParaRP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258</a:t>
                      </a: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smtClean="0">
                          <a:ln>
                            <a:noFill/>
                          </a:ln>
                          <a:solidFill>
                            <a:srgbClr val="000000"/>
                          </a:solidFill>
                          <a:effectLst/>
                          <a:latin typeface="Candara" charset="0"/>
                          <a:ea typeface="WenQuanYi Micro Hei" charset="0"/>
                          <a:cs typeface="WenQuanYi Micro Hei" charset="0"/>
                        </a:rPr>
                        <a:t>(82.43)</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endParaRPr kumimoji="0" lang="en-PH" sz="1700" b="0" i="0" u="none" strike="noStrike" cap="none" normalizeH="0" baseline="0" dirty="0" smtClean="0">
                        <a:ln>
                          <a:noFill/>
                        </a:ln>
                        <a:solidFill>
                          <a:srgbClr val="000000"/>
                        </a:solidFill>
                        <a:effectLst/>
                        <a:latin typeface="Candara" charset="0"/>
                        <a:ea typeface="WenQuanYi Micro Hei" charset="0"/>
                        <a:cs typeface="WenQuanYi Micro Hei" charset="0"/>
                      </a:endParaRP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dirty="0" smtClean="0">
                          <a:ln>
                            <a:noFill/>
                          </a:ln>
                          <a:solidFill>
                            <a:srgbClr val="000000"/>
                          </a:solidFill>
                          <a:effectLst/>
                          <a:latin typeface="Candara" charset="0"/>
                          <a:ea typeface="WenQuanYi Micro Hei" charset="0"/>
                          <a:cs typeface="WenQuanYi Micro Hei" charset="0"/>
                        </a:rPr>
                        <a:t>7,712</a:t>
                      </a:r>
                    </a:p>
                  </a:txBody>
                  <a:tcPr marT="52146" horzOverflow="overflow">
                    <a:lnL>
                      <a:noFill/>
                    </a:lnL>
                    <a:lnR>
                      <a:noFill/>
                    </a:lnR>
                    <a:lnT>
                      <a:noFill/>
                    </a:lnT>
                    <a:lnB>
                      <a:noFill/>
                    </a:lnB>
                    <a:lnTlToBr>
                      <a:noFill/>
                    </a:lnTlToBr>
                    <a:lnBlToTr>
                      <a:noFill/>
                    </a:lnBlToTr>
                    <a:solidFill>
                      <a:srgbClr val="D7EDCE"/>
                    </a:solidFill>
                  </a:tcPr>
                </a:tc>
                <a:tc>
                  <a:txBody>
                    <a:bodyPr/>
                    <a:lstStyle/>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endParaRPr kumimoji="0" lang="en-PH" sz="1700" b="0" i="0" u="none" strike="noStrike" cap="none" normalizeH="0" baseline="0" dirty="0" smtClean="0">
                        <a:ln>
                          <a:noFill/>
                        </a:ln>
                        <a:solidFill>
                          <a:srgbClr val="000000"/>
                        </a:solidFill>
                        <a:effectLst/>
                        <a:latin typeface="Candara" charset="0"/>
                        <a:ea typeface="WenQuanYi Micro Hei" charset="0"/>
                        <a:cs typeface="WenQuanYi Micro Hei" charset="0"/>
                      </a:endParaRPr>
                    </a:p>
                    <a:p>
                      <a:pPr marL="0" marR="0" lvl="0" indent="0" algn="ctr" defTabSz="449263" rtl="0" eaLnBrk="1" fontAlgn="base" latinLnBrk="0" hangingPunct="1">
                        <a:lnSpc>
                          <a:spcPct val="97000"/>
                        </a:lnSpc>
                        <a:spcBef>
                          <a:spcPct val="0"/>
                        </a:spcBef>
                        <a:spcAft>
                          <a:spcPct val="0"/>
                        </a:spcAft>
                        <a:buClr>
                          <a:srgbClr val="000000"/>
                        </a:buClr>
                        <a:buSzPct val="100000"/>
                        <a:buFont typeface="Times New Roman" pitchFamily="18" charset="0"/>
                        <a:buNone/>
                        <a:tabLst>
                          <a:tab pos="723900" algn="l"/>
                          <a:tab pos="1447800" algn="l"/>
                          <a:tab pos="2171700" algn="l"/>
                          <a:tab pos="2895600" algn="l"/>
                          <a:tab pos="3619500" algn="l"/>
                          <a:tab pos="4343400" algn="l"/>
                          <a:tab pos="5067300" algn="l"/>
                          <a:tab pos="5791200" algn="l"/>
                          <a:tab pos="6515100" algn="l"/>
                          <a:tab pos="7239000" algn="l"/>
                          <a:tab pos="7962900" algn="l"/>
                        </a:tabLst>
                      </a:pPr>
                      <a:r>
                        <a:rPr kumimoji="0" lang="en-PH" sz="1700" b="0" i="0" u="none" strike="noStrike" cap="none" normalizeH="0" baseline="0" dirty="0" smtClean="0">
                          <a:ln>
                            <a:noFill/>
                          </a:ln>
                          <a:solidFill>
                            <a:srgbClr val="000000"/>
                          </a:solidFill>
                          <a:effectLst/>
                          <a:latin typeface="Candara" charset="0"/>
                          <a:ea typeface="WenQuanYi Micro Hei" charset="0"/>
                          <a:cs typeface="WenQuanYi Micro Hei" charset="0"/>
                        </a:rPr>
                        <a:t>431,083</a:t>
                      </a:r>
                    </a:p>
                  </a:txBody>
                  <a:tcPr marT="52146" horzOverflow="overflow">
                    <a:lnL>
                      <a:noFill/>
                    </a:lnL>
                    <a:lnR>
                      <a:noFill/>
                    </a:lnR>
                    <a:lnT>
                      <a:noFill/>
                    </a:lnT>
                    <a:lnB>
                      <a:noFill/>
                    </a:lnB>
                    <a:lnTlToBr>
                      <a:noFill/>
                    </a:lnTlToBr>
                    <a:lnBlToTr>
                      <a:noFill/>
                    </a:lnBlToTr>
                    <a:solidFill>
                      <a:srgbClr val="D7EDCE"/>
                    </a:solidFill>
                  </a:tcPr>
                </a:tc>
              </a:tr>
            </a:tbl>
          </a:graphicData>
        </a:graphic>
      </p:graphicFrame>
      <p:sp>
        <p:nvSpPr>
          <p:cNvPr id="7" name="Rectangle 6"/>
          <p:cNvSpPr/>
          <p:nvPr/>
        </p:nvSpPr>
        <p:spPr>
          <a:xfrm>
            <a:off x="457200" y="533400"/>
            <a:ext cx="82296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t>Mango farmers  reached in Central Luzon </a:t>
            </a:r>
            <a:endParaRPr lang="en-US" sz="3200" b="1" dirty="0"/>
          </a:p>
        </p:txBody>
      </p:sp>
      <p:pic>
        <p:nvPicPr>
          <p:cNvPr id="8" name="Picture 9" descr="preda"/>
          <p:cNvPicPr>
            <a:picLocks noChangeAspect="1" noChangeArrowheads="1"/>
          </p:cNvPicPr>
          <p:nvPr/>
        </p:nvPicPr>
        <p:blipFill>
          <a:blip r:embed="rId3"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38200"/>
          </a:xfrm>
        </p:spPr>
        <p:txBody>
          <a:bodyPr/>
          <a:lstStyle/>
          <a:p>
            <a:endParaRPr lang="en-US" dirty="0"/>
          </a:p>
        </p:txBody>
      </p:sp>
      <p:pic>
        <p:nvPicPr>
          <p:cNvPr id="164868" name="Picture 4" descr="E:\for ach\community.JPG"/>
          <p:cNvPicPr>
            <a:picLocks noGrp="1" noChangeAspect="1" noChangeArrowheads="1"/>
          </p:cNvPicPr>
          <p:nvPr>
            <p:ph idx="1"/>
          </p:nvPr>
        </p:nvPicPr>
        <p:blipFill>
          <a:blip r:embed="rId3" cstate="print"/>
          <a:srcRect/>
          <a:stretch>
            <a:fillRect/>
          </a:stretch>
        </p:blipFill>
        <p:spPr bwMode="auto">
          <a:xfrm>
            <a:off x="381000" y="1447800"/>
            <a:ext cx="4191000" cy="2514601"/>
          </a:xfrm>
          <a:prstGeom prst="rect">
            <a:avLst/>
          </a:prstGeom>
          <a:noFill/>
        </p:spPr>
      </p:pic>
      <p:sp>
        <p:nvSpPr>
          <p:cNvPr id="4" name="Rectangle 3"/>
          <p:cNvSpPr/>
          <p:nvPr/>
        </p:nvSpPr>
        <p:spPr>
          <a:xfrm>
            <a:off x="838200" y="914400"/>
            <a:ext cx="762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57200" y="152400"/>
            <a:ext cx="82296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t>Mango farmer’s villages in the Philippines </a:t>
            </a:r>
            <a:endParaRPr lang="en-US" sz="3200" dirty="0"/>
          </a:p>
        </p:txBody>
      </p:sp>
      <p:pic>
        <p:nvPicPr>
          <p:cNvPr id="6" name="Picture 2" descr="C:\Users\alex\Desktop\IMG_0386.JPG"/>
          <p:cNvPicPr>
            <a:picLocks noChangeAspect="1" noChangeArrowheads="1"/>
          </p:cNvPicPr>
          <p:nvPr/>
        </p:nvPicPr>
        <p:blipFill>
          <a:blip r:embed="rId4" cstate="print"/>
          <a:srcRect/>
          <a:stretch>
            <a:fillRect/>
          </a:stretch>
        </p:blipFill>
        <p:spPr bwMode="auto">
          <a:xfrm>
            <a:off x="5105400" y="1447800"/>
            <a:ext cx="3581400" cy="2514600"/>
          </a:xfrm>
          <a:prstGeom prst="rect">
            <a:avLst/>
          </a:prstGeom>
          <a:noFill/>
        </p:spPr>
      </p:pic>
      <p:pic>
        <p:nvPicPr>
          <p:cNvPr id="8" name="Picture 2" descr="C:\Users\alex\Desktop\IMG_0363.JPG"/>
          <p:cNvPicPr>
            <a:picLocks noChangeAspect="1" noChangeArrowheads="1"/>
          </p:cNvPicPr>
          <p:nvPr/>
        </p:nvPicPr>
        <p:blipFill>
          <a:blip r:embed="rId5" cstate="print"/>
          <a:srcRect/>
          <a:stretch>
            <a:fillRect/>
          </a:stretch>
        </p:blipFill>
        <p:spPr bwMode="auto">
          <a:xfrm>
            <a:off x="2971800" y="4038600"/>
            <a:ext cx="3231092" cy="2027237"/>
          </a:xfrm>
          <a:prstGeom prst="rect">
            <a:avLst/>
          </a:prstGeom>
          <a:noFill/>
        </p:spPr>
      </p:pic>
      <p:sp>
        <p:nvSpPr>
          <p:cNvPr id="9" name="Rounded Rectangle 8"/>
          <p:cNvSpPr/>
          <p:nvPr/>
        </p:nvSpPr>
        <p:spPr>
          <a:xfrm>
            <a:off x="457200" y="6248400"/>
            <a:ext cx="8077200" cy="457200"/>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Individual and Family based producer groups </a:t>
            </a:r>
            <a:endParaRPr lang="en-US" b="1" dirty="0">
              <a:solidFill>
                <a:srgbClr val="C00000"/>
              </a:solidFill>
            </a:endParaRPr>
          </a:p>
        </p:txBody>
      </p:sp>
      <p:pic>
        <p:nvPicPr>
          <p:cNvPr id="10" name="Picture 9" descr="preda"/>
          <p:cNvPicPr>
            <a:picLocks noChangeAspect="1" noChangeArrowheads="1"/>
          </p:cNvPicPr>
          <p:nvPr/>
        </p:nvPicPr>
        <p:blipFill>
          <a:blip r:embed="rId6"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normAutofit/>
          </a:bodyPr>
          <a:lstStyle/>
          <a:p>
            <a:endParaRPr lang="en-US" sz="3600" b="1" dirty="0"/>
          </a:p>
        </p:txBody>
      </p:sp>
      <p:sp>
        <p:nvSpPr>
          <p:cNvPr id="7" name="Rectangle 6"/>
          <p:cNvSpPr/>
          <p:nvPr/>
        </p:nvSpPr>
        <p:spPr>
          <a:xfrm>
            <a:off x="457200" y="228600"/>
            <a:ext cx="83058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Special attention to the Indigenous People</a:t>
            </a:r>
            <a:endParaRPr lang="en-US" sz="2800" dirty="0"/>
          </a:p>
        </p:txBody>
      </p:sp>
      <p:pic>
        <p:nvPicPr>
          <p:cNvPr id="8" name="Picture 2" descr="C:\Users\alex\Desktop\Aata1.jpg"/>
          <p:cNvPicPr>
            <a:picLocks noChangeAspect="1" noChangeArrowheads="1"/>
          </p:cNvPicPr>
          <p:nvPr/>
        </p:nvPicPr>
        <p:blipFill>
          <a:blip r:embed="rId3" cstate="print"/>
          <a:srcRect/>
          <a:stretch>
            <a:fillRect/>
          </a:stretch>
        </p:blipFill>
        <p:spPr bwMode="auto">
          <a:xfrm>
            <a:off x="5867400" y="1219200"/>
            <a:ext cx="2876330" cy="4389437"/>
          </a:xfrm>
          <a:prstGeom prst="rect">
            <a:avLst/>
          </a:prstGeom>
          <a:noFill/>
        </p:spPr>
      </p:pic>
      <p:pic>
        <p:nvPicPr>
          <p:cNvPr id="9" name="Picture 3"/>
          <p:cNvPicPr>
            <a:picLocks noChangeAspect="1" noChangeArrowheads="1"/>
          </p:cNvPicPr>
          <p:nvPr/>
        </p:nvPicPr>
        <p:blipFill>
          <a:blip r:embed="rId4" cstate="print"/>
          <a:srcRect/>
          <a:stretch>
            <a:fillRect/>
          </a:stretch>
        </p:blipFill>
        <p:spPr bwMode="auto">
          <a:xfrm>
            <a:off x="3429000" y="1143000"/>
            <a:ext cx="3195653" cy="2286000"/>
          </a:xfrm>
          <a:prstGeom prst="rect">
            <a:avLst/>
          </a:prstGeom>
          <a:noFill/>
          <a:ln w="9525">
            <a:noFill/>
            <a:round/>
            <a:headEnd/>
            <a:tailEnd/>
          </a:ln>
        </p:spPr>
      </p:pic>
      <p:pic>
        <p:nvPicPr>
          <p:cNvPr id="10" name="Picture 6"/>
          <p:cNvPicPr>
            <a:picLocks noChangeAspect="1" noChangeArrowheads="1"/>
          </p:cNvPicPr>
          <p:nvPr/>
        </p:nvPicPr>
        <p:blipFill>
          <a:blip r:embed="rId5" cstate="print"/>
          <a:srcRect/>
          <a:stretch>
            <a:fillRect/>
          </a:stretch>
        </p:blipFill>
        <p:spPr bwMode="auto">
          <a:xfrm>
            <a:off x="457200" y="1143000"/>
            <a:ext cx="2819400" cy="2343533"/>
          </a:xfrm>
          <a:prstGeom prst="rect">
            <a:avLst/>
          </a:prstGeom>
          <a:noFill/>
          <a:ln w="9525">
            <a:noFill/>
            <a:round/>
            <a:headEnd/>
            <a:tailEnd/>
          </a:ln>
        </p:spPr>
      </p:pic>
      <p:pic>
        <p:nvPicPr>
          <p:cNvPr id="12" name="Picture 1" descr="C:\Users\alex\Desktop\korea presentation\CADT Awarding 2.JPG"/>
          <p:cNvPicPr>
            <a:picLocks noGrp="1" noChangeAspect="1" noChangeArrowheads="1"/>
          </p:cNvPicPr>
          <p:nvPr>
            <p:ph idx="1"/>
          </p:nvPr>
        </p:nvPicPr>
        <p:blipFill>
          <a:blip r:embed="rId6" cstate="print"/>
          <a:srcRect/>
          <a:stretch>
            <a:fillRect/>
          </a:stretch>
        </p:blipFill>
        <p:spPr bwMode="auto">
          <a:xfrm>
            <a:off x="1143000" y="4343400"/>
            <a:ext cx="3554990" cy="2133600"/>
          </a:xfrm>
          <a:prstGeom prst="rect">
            <a:avLst/>
          </a:prstGeom>
          <a:noFill/>
        </p:spPr>
      </p:pic>
      <p:sp>
        <p:nvSpPr>
          <p:cNvPr id="14" name="Rectangle 13"/>
          <p:cNvSpPr/>
          <p:nvPr/>
        </p:nvSpPr>
        <p:spPr>
          <a:xfrm>
            <a:off x="457200" y="3505200"/>
            <a:ext cx="5181600" cy="83820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rgbClr val="FF0000"/>
                </a:solidFill>
              </a:rPr>
              <a:t>The AETA  INDIGENOUS  PEOPLE </a:t>
            </a:r>
            <a:br>
              <a:rPr lang="en-US" sz="1600" b="1" dirty="0" smtClean="0">
                <a:solidFill>
                  <a:srgbClr val="FF0000"/>
                </a:solidFill>
              </a:rPr>
            </a:br>
            <a:r>
              <a:rPr lang="en-US" sz="1600" b="1" dirty="0" smtClean="0">
                <a:solidFill>
                  <a:srgbClr val="FF0000"/>
                </a:solidFill>
              </a:rPr>
              <a:t>of the Provinces of Zambales &amp; Bataan, Philippines</a:t>
            </a:r>
            <a:br>
              <a:rPr lang="en-US" sz="1600" b="1" dirty="0" smtClean="0">
                <a:solidFill>
                  <a:srgbClr val="FF0000"/>
                </a:solidFill>
              </a:rPr>
            </a:br>
            <a:r>
              <a:rPr lang="en-US" sz="1600" b="1" dirty="0" smtClean="0">
                <a:solidFill>
                  <a:srgbClr val="FF0000"/>
                </a:solidFill>
              </a:rPr>
              <a:t>produces ORGANIC WILD MANGO </a:t>
            </a:r>
            <a:endParaRPr lang="en-US" sz="1600" b="1" dirty="0">
              <a:solidFill>
                <a:srgbClr val="FF0000"/>
              </a:solidFill>
            </a:endParaRPr>
          </a:p>
        </p:txBody>
      </p:sp>
      <p:sp>
        <p:nvSpPr>
          <p:cNvPr id="13" name="Left Arrow 12"/>
          <p:cNvSpPr/>
          <p:nvPr/>
        </p:nvSpPr>
        <p:spPr>
          <a:xfrm>
            <a:off x="4724400" y="5029200"/>
            <a:ext cx="4114800" cy="1828800"/>
          </a:xfrm>
          <a:prstGeom prst="leftArrow">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rgbClr val="C00000"/>
                </a:solidFill>
              </a:rPr>
              <a:t>There is a continuing struggle to claim their ancestral domain land title   </a:t>
            </a:r>
            <a:endParaRPr lang="en-US" sz="1600" b="1" dirty="0">
              <a:solidFill>
                <a:srgbClr val="C0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28600" y="2590800"/>
            <a:ext cx="2514600" cy="236220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smtClean="0">
              <a:solidFill>
                <a:srgbClr val="FF0000"/>
              </a:solidFill>
            </a:endParaRPr>
          </a:p>
          <a:p>
            <a:pPr algn="ctr"/>
            <a:r>
              <a:rPr lang="en-US" sz="1600" b="1" dirty="0" smtClean="0">
                <a:solidFill>
                  <a:schemeClr val="tx1"/>
                </a:solidFill>
              </a:rPr>
              <a:t>Interview</a:t>
            </a:r>
          </a:p>
          <a:p>
            <a:pPr algn="ctr"/>
            <a:r>
              <a:rPr lang="en-US" sz="1600" b="1" dirty="0" smtClean="0">
                <a:solidFill>
                  <a:schemeClr val="tx1"/>
                </a:solidFill>
              </a:rPr>
              <a:t>Registration </a:t>
            </a:r>
          </a:p>
          <a:p>
            <a:pPr algn="ctr"/>
            <a:r>
              <a:rPr lang="en-US" sz="1600" b="1" dirty="0" smtClean="0">
                <a:solidFill>
                  <a:schemeClr val="tx1"/>
                </a:solidFill>
              </a:rPr>
              <a:t>Farm Inspection, mapping  &amp;</a:t>
            </a:r>
          </a:p>
          <a:p>
            <a:pPr algn="ctr"/>
            <a:r>
              <a:rPr lang="en-US" sz="1600" b="1" dirty="0" smtClean="0">
                <a:solidFill>
                  <a:schemeClr val="tx1"/>
                </a:solidFill>
              </a:rPr>
              <a:t>Inventory  of trees </a:t>
            </a:r>
            <a:endParaRPr lang="en-US" sz="1600" b="1" dirty="0">
              <a:solidFill>
                <a:schemeClr val="tx1"/>
              </a:solidFill>
            </a:endParaRPr>
          </a:p>
        </p:txBody>
      </p:sp>
      <p:sp>
        <p:nvSpPr>
          <p:cNvPr id="5" name="Rectangle 4"/>
          <p:cNvSpPr/>
          <p:nvPr/>
        </p:nvSpPr>
        <p:spPr>
          <a:xfrm>
            <a:off x="1981200" y="1143000"/>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p:cNvSpPr>
            <a:spLocks noGrp="1"/>
          </p:cNvSpPr>
          <p:nvPr>
            <p:ph type="title"/>
          </p:nvPr>
        </p:nvSpPr>
        <p:spPr>
          <a:xfrm>
            <a:off x="457200" y="704850"/>
            <a:ext cx="8229600" cy="13525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r>
              <a:rPr lang="en-US" dirty="0" smtClean="0"/>
              <a:t> Farmer’s/Producer Organizing </a:t>
            </a:r>
            <a:endParaRPr lang="en-US" dirty="0"/>
          </a:p>
        </p:txBody>
      </p:sp>
      <p:sp>
        <p:nvSpPr>
          <p:cNvPr id="8" name="Rounded Rectangle 7"/>
          <p:cNvSpPr/>
          <p:nvPr/>
        </p:nvSpPr>
        <p:spPr>
          <a:xfrm>
            <a:off x="3352800" y="2590800"/>
            <a:ext cx="2514600" cy="236220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smtClean="0">
              <a:solidFill>
                <a:srgbClr val="FF0000"/>
              </a:solidFill>
            </a:endParaRPr>
          </a:p>
          <a:p>
            <a:pPr algn="ctr"/>
            <a:r>
              <a:rPr lang="en-US" sz="1600" b="1" dirty="0" smtClean="0">
                <a:solidFill>
                  <a:schemeClr val="tx1"/>
                </a:solidFill>
              </a:rPr>
              <a:t>General</a:t>
            </a:r>
            <a:r>
              <a:rPr lang="en-US" b="1" dirty="0" smtClean="0">
                <a:solidFill>
                  <a:schemeClr val="tx1"/>
                </a:solidFill>
              </a:rPr>
              <a:t> </a:t>
            </a:r>
            <a:r>
              <a:rPr lang="en-US" sz="1400" b="1" dirty="0" smtClean="0">
                <a:solidFill>
                  <a:schemeClr val="tx1"/>
                </a:solidFill>
              </a:rPr>
              <a:t>Orientation on Organic Agriculture</a:t>
            </a:r>
          </a:p>
          <a:p>
            <a:pPr algn="ctr"/>
            <a:r>
              <a:rPr lang="en-US" sz="1400" b="1" dirty="0" smtClean="0">
                <a:solidFill>
                  <a:schemeClr val="tx1"/>
                </a:solidFill>
              </a:rPr>
              <a:t>Organic Mango Production </a:t>
            </a:r>
          </a:p>
          <a:p>
            <a:pPr algn="ctr"/>
            <a:r>
              <a:rPr lang="en-US" sz="1400" b="1" dirty="0" smtClean="0">
                <a:solidFill>
                  <a:schemeClr val="tx1"/>
                </a:solidFill>
              </a:rPr>
              <a:t>Seminar on Fair Trade </a:t>
            </a:r>
            <a:endParaRPr lang="en-US" sz="1400" b="1" dirty="0">
              <a:solidFill>
                <a:schemeClr val="tx1"/>
              </a:solidFill>
            </a:endParaRPr>
          </a:p>
        </p:txBody>
      </p:sp>
      <p:sp>
        <p:nvSpPr>
          <p:cNvPr id="9" name="Rounded Rectangle 8"/>
          <p:cNvSpPr/>
          <p:nvPr/>
        </p:nvSpPr>
        <p:spPr>
          <a:xfrm>
            <a:off x="6400800" y="2590800"/>
            <a:ext cx="2514600" cy="236220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smtClean="0">
              <a:solidFill>
                <a:schemeClr val="tx1"/>
              </a:solidFill>
            </a:endParaRPr>
          </a:p>
          <a:p>
            <a:pPr algn="ctr"/>
            <a:r>
              <a:rPr lang="en-US" sz="1200" b="1" dirty="0" smtClean="0">
                <a:solidFill>
                  <a:schemeClr val="tx1"/>
                </a:solidFill>
              </a:rPr>
              <a:t>Farm management seminar </a:t>
            </a:r>
          </a:p>
          <a:p>
            <a:pPr algn="ctr"/>
            <a:r>
              <a:rPr lang="en-US" sz="1200" b="1" dirty="0" smtClean="0">
                <a:solidFill>
                  <a:schemeClr val="tx1"/>
                </a:solidFill>
              </a:rPr>
              <a:t>Monitoring visit </a:t>
            </a:r>
          </a:p>
          <a:p>
            <a:pPr algn="ctr"/>
            <a:r>
              <a:rPr lang="en-US" sz="1200" b="1" dirty="0" smtClean="0">
                <a:solidFill>
                  <a:schemeClr val="tx1"/>
                </a:solidFill>
              </a:rPr>
              <a:t>Training of  Peer or Local Inspectors</a:t>
            </a:r>
          </a:p>
          <a:p>
            <a:pPr algn="ctr"/>
            <a:r>
              <a:rPr lang="en-US" sz="1200" b="1" dirty="0" smtClean="0">
                <a:solidFill>
                  <a:schemeClr val="tx1"/>
                </a:solidFill>
              </a:rPr>
              <a:t>Sustainable FT Assistance </a:t>
            </a:r>
            <a:endParaRPr lang="en-US" sz="1200" b="1" dirty="0">
              <a:solidFill>
                <a:schemeClr val="tx1"/>
              </a:solidFill>
            </a:endParaRPr>
          </a:p>
        </p:txBody>
      </p:sp>
      <p:sp>
        <p:nvSpPr>
          <p:cNvPr id="10" name="Rounded Rectangle 9"/>
          <p:cNvSpPr/>
          <p:nvPr/>
        </p:nvSpPr>
        <p:spPr>
          <a:xfrm>
            <a:off x="381000" y="2590800"/>
            <a:ext cx="2209800" cy="68580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Registration</a:t>
            </a:r>
            <a:r>
              <a:rPr lang="en-US" dirty="0" smtClean="0"/>
              <a:t> </a:t>
            </a:r>
            <a:endParaRPr lang="en-US" dirty="0"/>
          </a:p>
        </p:txBody>
      </p:sp>
      <p:sp>
        <p:nvSpPr>
          <p:cNvPr id="11" name="Rounded Rectangle 10"/>
          <p:cNvSpPr/>
          <p:nvPr/>
        </p:nvSpPr>
        <p:spPr>
          <a:xfrm>
            <a:off x="3505200" y="2590800"/>
            <a:ext cx="2209800" cy="68580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Orientation &amp; Training</a:t>
            </a:r>
            <a:endParaRPr lang="en-US" b="1" dirty="0">
              <a:solidFill>
                <a:srgbClr val="C00000"/>
              </a:solidFill>
            </a:endParaRPr>
          </a:p>
        </p:txBody>
      </p:sp>
      <p:sp>
        <p:nvSpPr>
          <p:cNvPr id="12" name="Rounded Rectangle 11"/>
          <p:cNvSpPr/>
          <p:nvPr/>
        </p:nvSpPr>
        <p:spPr>
          <a:xfrm>
            <a:off x="6553200" y="2590800"/>
            <a:ext cx="2209800" cy="68580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Sustained membership</a:t>
            </a:r>
            <a:endParaRPr lang="en-US" b="1" dirty="0">
              <a:solidFill>
                <a:srgbClr val="C00000"/>
              </a:solidFill>
            </a:endParaRPr>
          </a:p>
        </p:txBody>
      </p:sp>
      <p:sp>
        <p:nvSpPr>
          <p:cNvPr id="13" name="Right Arrow 12"/>
          <p:cNvSpPr/>
          <p:nvPr/>
        </p:nvSpPr>
        <p:spPr>
          <a:xfrm>
            <a:off x="2743200" y="3581400"/>
            <a:ext cx="609600" cy="484632"/>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a:off x="5867400" y="3581400"/>
            <a:ext cx="533400" cy="484632"/>
          </a:xfrm>
          <a:prstGeom prst="right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urved Left Arrow 20"/>
          <p:cNvSpPr/>
          <p:nvPr/>
        </p:nvSpPr>
        <p:spPr>
          <a:xfrm>
            <a:off x="7543800" y="4800600"/>
            <a:ext cx="731520" cy="12161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Curved Right Arrow 22"/>
          <p:cNvSpPr/>
          <p:nvPr/>
        </p:nvSpPr>
        <p:spPr>
          <a:xfrm>
            <a:off x="990600" y="4724400"/>
            <a:ext cx="731520" cy="121615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Down Arrow 24"/>
          <p:cNvSpPr/>
          <p:nvPr/>
        </p:nvSpPr>
        <p:spPr>
          <a:xfrm>
            <a:off x="4343400" y="4800600"/>
            <a:ext cx="484632" cy="685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Up Ribbon 25"/>
          <p:cNvSpPr/>
          <p:nvPr/>
        </p:nvSpPr>
        <p:spPr>
          <a:xfrm>
            <a:off x="1981200" y="5562600"/>
            <a:ext cx="5410200" cy="993648"/>
          </a:xfrm>
          <a:prstGeom prst="ribbon2">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Certified Preda Fair Trade Mango Producer </a:t>
            </a:r>
            <a:endParaRPr lang="en-US" b="1" dirty="0">
              <a:solidFill>
                <a:srgbClr val="C00000"/>
              </a:solidFill>
            </a:endParaRPr>
          </a:p>
        </p:txBody>
      </p:sp>
      <p:pic>
        <p:nvPicPr>
          <p:cNvPr id="16" name="Picture 9" descr="preda"/>
          <p:cNvPicPr>
            <a:picLocks noChangeAspect="1" noChangeArrowheads="1"/>
          </p:cNvPicPr>
          <p:nvPr/>
        </p:nvPicPr>
        <p:blipFill>
          <a:blip r:embed="rId3"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46434" name="Picture 2" descr="C:\Users\alex\Desktop\korea presentation\Mapping\SAM_4425.JPG"/>
          <p:cNvPicPr>
            <a:picLocks noGrp="1" noChangeAspect="1" noChangeArrowheads="1"/>
          </p:cNvPicPr>
          <p:nvPr>
            <p:ph idx="1"/>
          </p:nvPr>
        </p:nvPicPr>
        <p:blipFill>
          <a:blip r:embed="rId3" cstate="print"/>
          <a:srcRect/>
          <a:stretch>
            <a:fillRect/>
          </a:stretch>
        </p:blipFill>
        <p:spPr bwMode="auto">
          <a:xfrm>
            <a:off x="533401" y="1935163"/>
            <a:ext cx="4190999" cy="3170237"/>
          </a:xfrm>
          <a:prstGeom prst="rect">
            <a:avLst/>
          </a:prstGeom>
          <a:noFill/>
        </p:spPr>
      </p:pic>
      <p:pic>
        <p:nvPicPr>
          <p:cNvPr id="6" name="Content Placeholder 3" descr="C:\Users\alex\Desktop\korea presentation\Mapping\SAM_4391.JPG"/>
          <p:cNvPicPr>
            <a:picLocks noChangeAspect="1" noChangeArrowheads="1"/>
          </p:cNvPicPr>
          <p:nvPr/>
        </p:nvPicPr>
        <p:blipFill>
          <a:blip r:embed="rId4" cstate="print"/>
          <a:stretch>
            <a:fillRect/>
          </a:stretch>
        </p:blipFill>
        <p:spPr bwMode="auto">
          <a:xfrm>
            <a:off x="4876800" y="3429000"/>
            <a:ext cx="3612092" cy="2941637"/>
          </a:xfrm>
          <a:prstGeom prst="rect">
            <a:avLst/>
          </a:prstGeom>
          <a:noFill/>
        </p:spPr>
      </p:pic>
      <p:sp>
        <p:nvSpPr>
          <p:cNvPr id="5" name="Rectangle 4"/>
          <p:cNvSpPr/>
          <p:nvPr/>
        </p:nvSpPr>
        <p:spPr>
          <a:xfrm>
            <a:off x="457200" y="762000"/>
            <a:ext cx="82296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Open invitation to farmers to join the Preda Fair Trade Mango growers association  </a:t>
            </a:r>
            <a:endParaRPr lang="en-US" sz="2800" b="1" dirty="0"/>
          </a:p>
        </p:txBody>
      </p:sp>
      <p:sp>
        <p:nvSpPr>
          <p:cNvPr id="7" name="Right Arrow 6"/>
          <p:cNvSpPr/>
          <p:nvPr/>
        </p:nvSpPr>
        <p:spPr>
          <a:xfrm>
            <a:off x="533400" y="5181600"/>
            <a:ext cx="4191000" cy="1524000"/>
          </a:xfrm>
          <a:prstGeom prst="rightArrow">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C00000"/>
                </a:solidFill>
              </a:rPr>
              <a:t>Interview  and  farm  mapping </a:t>
            </a:r>
            <a:endParaRPr lang="en-US" sz="2400" b="1" dirty="0">
              <a:solidFill>
                <a:srgbClr val="C00000"/>
              </a:solidFill>
            </a:endParaRPr>
          </a:p>
        </p:txBody>
      </p:sp>
      <p:pic>
        <p:nvPicPr>
          <p:cNvPr id="8" name="Picture 9" descr="preda"/>
          <p:cNvPicPr>
            <a:picLocks noChangeAspect="1" noChangeArrowheads="1"/>
          </p:cNvPicPr>
          <p:nvPr/>
        </p:nvPicPr>
        <p:blipFill>
          <a:blip r:embed="rId5"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endParaRPr lang="en-US" dirty="0"/>
          </a:p>
        </p:txBody>
      </p:sp>
      <p:pic>
        <p:nvPicPr>
          <p:cNvPr id="4" name="Content Placeholder 3" descr="C:\Users\alex\Desktop\korea presentation\Mapping\SAM_4391.JPG"/>
          <p:cNvPicPr>
            <a:picLocks noGrp="1" noChangeAspect="1" noChangeArrowheads="1"/>
          </p:cNvPicPr>
          <p:nvPr>
            <p:ph idx="1"/>
          </p:nvPr>
        </p:nvPicPr>
        <p:blipFill>
          <a:blip r:embed="rId3" cstate="print"/>
          <a:stretch>
            <a:fillRect/>
          </a:stretch>
        </p:blipFill>
        <p:spPr bwMode="auto">
          <a:xfrm>
            <a:off x="457200" y="3429000"/>
            <a:ext cx="3657600" cy="2941637"/>
          </a:xfrm>
          <a:prstGeom prst="rect">
            <a:avLst/>
          </a:prstGeom>
          <a:noFill/>
        </p:spPr>
      </p:pic>
      <p:pic>
        <p:nvPicPr>
          <p:cNvPr id="102401" name="Picture 1" descr="C:\Users\alex\Desktop\IMG_0433.JPG"/>
          <p:cNvPicPr>
            <a:picLocks noChangeAspect="1" noChangeArrowheads="1"/>
          </p:cNvPicPr>
          <p:nvPr/>
        </p:nvPicPr>
        <p:blipFill>
          <a:blip r:embed="rId4" cstate="print"/>
          <a:srcRect/>
          <a:stretch>
            <a:fillRect/>
          </a:stretch>
        </p:blipFill>
        <p:spPr bwMode="auto">
          <a:xfrm>
            <a:off x="5257800" y="1524000"/>
            <a:ext cx="3429000" cy="3048000"/>
          </a:xfrm>
          <a:prstGeom prst="rect">
            <a:avLst/>
          </a:prstGeom>
          <a:noFill/>
        </p:spPr>
      </p:pic>
      <p:sp>
        <p:nvSpPr>
          <p:cNvPr id="5" name="Rectangle 4"/>
          <p:cNvSpPr/>
          <p:nvPr/>
        </p:nvSpPr>
        <p:spPr>
          <a:xfrm>
            <a:off x="457200" y="457200"/>
            <a:ext cx="83058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t>Registration upon interview, on-site inspection </a:t>
            </a:r>
          </a:p>
          <a:p>
            <a:pPr algn="ctr"/>
            <a:r>
              <a:rPr lang="en-US" sz="2800" dirty="0" smtClean="0"/>
              <a:t>and monitoring</a:t>
            </a:r>
            <a:endParaRPr lang="en-US" sz="2800" dirty="0"/>
          </a:p>
        </p:txBody>
      </p:sp>
      <p:pic>
        <p:nvPicPr>
          <p:cNvPr id="6" name="Picture 2" descr="C:\Users\alex\Desktop\SAM_4251.JPG"/>
          <p:cNvPicPr>
            <a:picLocks noChangeAspect="1" noChangeArrowheads="1"/>
          </p:cNvPicPr>
          <p:nvPr/>
        </p:nvPicPr>
        <p:blipFill>
          <a:blip r:embed="rId5" cstate="print"/>
          <a:srcRect/>
          <a:stretch>
            <a:fillRect/>
          </a:stretch>
        </p:blipFill>
        <p:spPr bwMode="auto">
          <a:xfrm>
            <a:off x="457200" y="1600200"/>
            <a:ext cx="3657600" cy="2362200"/>
          </a:xfrm>
          <a:prstGeom prst="rect">
            <a:avLst/>
          </a:prstGeom>
          <a:noFill/>
        </p:spPr>
      </p:pic>
      <p:pic>
        <p:nvPicPr>
          <p:cNvPr id="7" name="Picture 3"/>
          <p:cNvPicPr>
            <a:picLocks noChangeAspect="1" noChangeArrowheads="1"/>
          </p:cNvPicPr>
          <p:nvPr/>
        </p:nvPicPr>
        <p:blipFill>
          <a:blip r:embed="rId6" cstate="print"/>
          <a:srcRect/>
          <a:stretch>
            <a:fillRect/>
          </a:stretch>
        </p:blipFill>
        <p:spPr bwMode="auto">
          <a:xfrm>
            <a:off x="5257800" y="3962400"/>
            <a:ext cx="3414336" cy="2667000"/>
          </a:xfrm>
          <a:prstGeom prst="rect">
            <a:avLst/>
          </a:prstGeom>
          <a:noFill/>
          <a:ln w="9525">
            <a:noFill/>
            <a:round/>
            <a:headEnd/>
            <a:tailEnd/>
          </a:ln>
        </p:spPr>
      </p:pic>
      <p:pic>
        <p:nvPicPr>
          <p:cNvPr id="8" name="Picture 9" descr="preda"/>
          <p:cNvPicPr>
            <a:picLocks noChangeAspect="1" noChangeArrowheads="1"/>
          </p:cNvPicPr>
          <p:nvPr/>
        </p:nvPicPr>
        <p:blipFill>
          <a:blip r:embed="rId7"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89888"/>
          </a:xfrm>
        </p:spPr>
        <p:txBody>
          <a:bodyPr>
            <a:normAutofit/>
          </a:bodyPr>
          <a:lstStyle/>
          <a:p>
            <a:endParaRPr lang="en-US" dirty="0"/>
          </a:p>
        </p:txBody>
      </p:sp>
      <p:pic>
        <p:nvPicPr>
          <p:cNvPr id="176130" name="Picture 2" descr="E:\for ach\community map .jpg"/>
          <p:cNvPicPr>
            <a:picLocks noGrp="1" noChangeAspect="1" noChangeArrowheads="1"/>
          </p:cNvPicPr>
          <p:nvPr>
            <p:ph idx="1"/>
          </p:nvPr>
        </p:nvPicPr>
        <p:blipFill>
          <a:blip r:embed="rId3" cstate="print"/>
          <a:srcRect/>
          <a:stretch>
            <a:fillRect/>
          </a:stretch>
        </p:blipFill>
        <p:spPr bwMode="auto">
          <a:xfrm>
            <a:off x="609600" y="1828800"/>
            <a:ext cx="3257550" cy="4343400"/>
          </a:xfrm>
          <a:prstGeom prst="rect">
            <a:avLst/>
          </a:prstGeom>
          <a:noFill/>
        </p:spPr>
      </p:pic>
      <p:pic>
        <p:nvPicPr>
          <p:cNvPr id="5" name="Picture 2" descr="G:\farm map0001.JPG"/>
          <p:cNvPicPr>
            <a:picLocks noChangeAspect="1" noChangeArrowheads="1"/>
          </p:cNvPicPr>
          <p:nvPr/>
        </p:nvPicPr>
        <p:blipFill>
          <a:blip r:embed="rId4" cstate="print"/>
          <a:stretch>
            <a:fillRect/>
          </a:stretch>
        </p:blipFill>
        <p:spPr bwMode="auto">
          <a:xfrm>
            <a:off x="5257800" y="2057400"/>
            <a:ext cx="2867891" cy="3246120"/>
          </a:xfrm>
          <a:prstGeom prst="rect">
            <a:avLst/>
          </a:prstGeom>
          <a:noFill/>
          <a:ln>
            <a:noFill/>
          </a:ln>
        </p:spPr>
      </p:pic>
      <p:sp>
        <p:nvSpPr>
          <p:cNvPr id="6" name="Rectangle 5"/>
          <p:cNvSpPr/>
          <p:nvPr/>
        </p:nvSpPr>
        <p:spPr>
          <a:xfrm>
            <a:off x="4724400" y="5410200"/>
            <a:ext cx="38100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Individual Farm Map is made to determine number of mango trees</a:t>
            </a:r>
            <a:endParaRPr lang="en-US" dirty="0"/>
          </a:p>
        </p:txBody>
      </p:sp>
      <p:sp>
        <p:nvSpPr>
          <p:cNvPr id="7" name="Rectangle 6"/>
          <p:cNvSpPr/>
          <p:nvPr/>
        </p:nvSpPr>
        <p:spPr>
          <a:xfrm>
            <a:off x="457200" y="533400"/>
            <a:ext cx="82296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t>Community map and </a:t>
            </a:r>
          </a:p>
          <a:p>
            <a:pPr algn="ctr"/>
            <a:r>
              <a:rPr lang="en-US" sz="3600" b="1" dirty="0" smtClean="0"/>
              <a:t>individual farm map  </a:t>
            </a:r>
            <a:endParaRPr lang="en-US" sz="3600" b="1" dirty="0"/>
          </a:p>
        </p:txBody>
      </p:sp>
      <p:pic>
        <p:nvPicPr>
          <p:cNvPr id="8" name="Picture 9" descr="preda"/>
          <p:cNvPicPr>
            <a:picLocks noChangeAspect="1" noChangeArrowheads="1"/>
          </p:cNvPicPr>
          <p:nvPr/>
        </p:nvPicPr>
        <p:blipFill>
          <a:blip r:embed="rId5"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15112"/>
          </a:xfrm>
        </p:spPr>
        <p:txBody>
          <a:bodyPr>
            <a:normAutofit fontScale="90000"/>
          </a:bodyPr>
          <a:lstStyle/>
          <a:p>
            <a:endParaRPr lang="en-US" dirty="0"/>
          </a:p>
        </p:txBody>
      </p:sp>
      <p:sp>
        <p:nvSpPr>
          <p:cNvPr id="5" name="Rectangle 4"/>
          <p:cNvSpPr/>
          <p:nvPr/>
        </p:nvSpPr>
        <p:spPr>
          <a:xfrm>
            <a:off x="381000" y="304800"/>
            <a:ext cx="83058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t>Farmers  Fair Trade Program Orientation </a:t>
            </a:r>
            <a:endParaRPr lang="en-US" sz="3200" b="1" dirty="0"/>
          </a:p>
        </p:txBody>
      </p:sp>
      <p:pic>
        <p:nvPicPr>
          <p:cNvPr id="6" name="Picture 2" descr="C:\Users\alex\Desktop\IMG_0674.JPG"/>
          <p:cNvPicPr>
            <a:picLocks noChangeAspect="1" noChangeArrowheads="1"/>
          </p:cNvPicPr>
          <p:nvPr/>
        </p:nvPicPr>
        <p:blipFill>
          <a:blip r:embed="rId3" cstate="print"/>
          <a:srcRect/>
          <a:stretch>
            <a:fillRect/>
          </a:stretch>
        </p:blipFill>
        <p:spPr bwMode="auto">
          <a:xfrm>
            <a:off x="4343400" y="1371600"/>
            <a:ext cx="3535892" cy="3170237"/>
          </a:xfrm>
          <a:prstGeom prst="rect">
            <a:avLst/>
          </a:prstGeom>
          <a:noFill/>
        </p:spPr>
      </p:pic>
      <p:pic>
        <p:nvPicPr>
          <p:cNvPr id="7" name="Picture 2" descr="C:\Users\alex\Desktop\trng.jpg"/>
          <p:cNvPicPr>
            <a:picLocks noChangeAspect="1" noChangeArrowheads="1"/>
          </p:cNvPicPr>
          <p:nvPr/>
        </p:nvPicPr>
        <p:blipFill>
          <a:blip r:embed="rId4" cstate="print"/>
          <a:srcRect/>
          <a:stretch>
            <a:fillRect/>
          </a:stretch>
        </p:blipFill>
        <p:spPr bwMode="auto">
          <a:xfrm>
            <a:off x="381000" y="1371600"/>
            <a:ext cx="3292078" cy="4389437"/>
          </a:xfrm>
          <a:prstGeom prst="rect">
            <a:avLst/>
          </a:prstGeom>
          <a:noFill/>
        </p:spPr>
      </p:pic>
      <p:pic>
        <p:nvPicPr>
          <p:cNvPr id="9" name="Picture 2" descr="E:\for ach\mtgarea.JPG"/>
          <p:cNvPicPr>
            <a:picLocks noGrp="1" noChangeAspect="1" noChangeArrowheads="1"/>
          </p:cNvPicPr>
          <p:nvPr>
            <p:ph idx="1"/>
          </p:nvPr>
        </p:nvPicPr>
        <p:blipFill>
          <a:blip r:embed="rId5" cstate="print"/>
          <a:srcRect/>
          <a:stretch>
            <a:fillRect/>
          </a:stretch>
        </p:blipFill>
        <p:spPr bwMode="auto">
          <a:xfrm>
            <a:off x="4114800" y="3989070"/>
            <a:ext cx="4343400" cy="2686050"/>
          </a:xfrm>
          <a:prstGeom prst="rect">
            <a:avLst/>
          </a:prstGeom>
          <a:noFill/>
        </p:spPr>
      </p:pic>
      <p:sp>
        <p:nvSpPr>
          <p:cNvPr id="10" name="Pentagon 9"/>
          <p:cNvSpPr/>
          <p:nvPr/>
        </p:nvSpPr>
        <p:spPr>
          <a:xfrm>
            <a:off x="1676400" y="6477000"/>
            <a:ext cx="45719" cy="762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entagon 11"/>
          <p:cNvSpPr/>
          <p:nvPr/>
        </p:nvSpPr>
        <p:spPr>
          <a:xfrm>
            <a:off x="457200" y="5867400"/>
            <a:ext cx="3200400" cy="838200"/>
          </a:xfrm>
          <a:prstGeom prst="homePlate">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Standards and Principles of Fair Trade </a:t>
            </a:r>
            <a:endParaRPr lang="en-US" b="1" dirty="0">
              <a:solidFill>
                <a:srgbClr val="C00000"/>
              </a:solidFill>
            </a:endParaRPr>
          </a:p>
        </p:txBody>
      </p:sp>
      <p:pic>
        <p:nvPicPr>
          <p:cNvPr id="11" name="Picture 9" descr="preda"/>
          <p:cNvPicPr>
            <a:picLocks noChangeAspect="1" noChangeArrowheads="1"/>
          </p:cNvPicPr>
          <p:nvPr/>
        </p:nvPicPr>
        <p:blipFill>
          <a:blip r:embed="rId6"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sz="3200" dirty="0"/>
          </a:p>
        </p:txBody>
      </p:sp>
      <p:pic>
        <p:nvPicPr>
          <p:cNvPr id="168962" name="Picture 2" descr="E:\for ach\ach at aeta vil.JPG"/>
          <p:cNvPicPr>
            <a:picLocks noGrp="1" noChangeAspect="1" noChangeArrowheads="1"/>
          </p:cNvPicPr>
          <p:nvPr>
            <p:ph idx="1"/>
          </p:nvPr>
        </p:nvPicPr>
        <p:blipFill>
          <a:blip r:embed="rId3" cstate="print"/>
          <a:srcRect/>
          <a:stretch>
            <a:fillRect/>
          </a:stretch>
        </p:blipFill>
        <p:spPr bwMode="auto">
          <a:xfrm>
            <a:off x="457200" y="1905000"/>
            <a:ext cx="4953000" cy="3714750"/>
          </a:xfrm>
          <a:prstGeom prst="rect">
            <a:avLst/>
          </a:prstGeom>
          <a:noFill/>
        </p:spPr>
      </p:pic>
      <p:sp>
        <p:nvSpPr>
          <p:cNvPr id="5" name="Rectangle 4"/>
          <p:cNvSpPr/>
          <p:nvPr/>
        </p:nvSpPr>
        <p:spPr>
          <a:xfrm>
            <a:off x="457200" y="457200"/>
            <a:ext cx="822960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t>Training Seminars on Integrated Organic Farming and Mango Production is conducted by the Preda FT</a:t>
            </a:r>
            <a:endParaRPr lang="en-US" sz="3200" b="1" dirty="0"/>
          </a:p>
        </p:txBody>
      </p:sp>
      <p:pic>
        <p:nvPicPr>
          <p:cNvPr id="6" name="Picture 1" descr="C:\Users\alex\Desktop\korea presentation\SAM_3616.JPG"/>
          <p:cNvPicPr>
            <a:picLocks noChangeAspect="1" noChangeArrowheads="1"/>
          </p:cNvPicPr>
          <p:nvPr/>
        </p:nvPicPr>
        <p:blipFill>
          <a:blip r:embed="rId4" cstate="print"/>
          <a:srcRect/>
          <a:stretch>
            <a:fillRect/>
          </a:stretch>
        </p:blipFill>
        <p:spPr bwMode="auto">
          <a:xfrm>
            <a:off x="4800600" y="2895600"/>
            <a:ext cx="4038600" cy="3257550"/>
          </a:xfrm>
          <a:prstGeom prst="rect">
            <a:avLst/>
          </a:prstGeom>
          <a:noFill/>
        </p:spPr>
      </p:pic>
      <p:sp>
        <p:nvSpPr>
          <p:cNvPr id="7" name="Pentagon 6"/>
          <p:cNvSpPr/>
          <p:nvPr/>
        </p:nvSpPr>
        <p:spPr>
          <a:xfrm>
            <a:off x="609600" y="5943600"/>
            <a:ext cx="3733800" cy="637032"/>
          </a:xfrm>
          <a:prstGeom prst="homePlate">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Field classroom training under the mango tree </a:t>
            </a:r>
            <a:endParaRPr lang="en-US" b="1" dirty="0">
              <a:solidFill>
                <a:srgbClr val="C00000"/>
              </a:solidFill>
            </a:endParaRPr>
          </a:p>
        </p:txBody>
      </p:sp>
      <p:pic>
        <p:nvPicPr>
          <p:cNvPr id="8" name="Picture 9" descr="preda"/>
          <p:cNvPicPr>
            <a:picLocks noChangeAspect="1" noChangeArrowheads="1"/>
          </p:cNvPicPr>
          <p:nvPr/>
        </p:nvPicPr>
        <p:blipFill>
          <a:blip r:embed="rId5"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fontScale="90000"/>
          </a:bodyPr>
          <a:lstStyle/>
          <a:p>
            <a:endParaRPr lang="en-US" dirty="0"/>
          </a:p>
        </p:txBody>
      </p:sp>
      <p:sp>
        <p:nvSpPr>
          <p:cNvPr id="6" name="Rectangle 5"/>
          <p:cNvSpPr/>
          <p:nvPr/>
        </p:nvSpPr>
        <p:spPr>
          <a:xfrm>
            <a:off x="533400" y="5791200"/>
            <a:ext cx="8305800" cy="91440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ct val="0"/>
              </a:spcBef>
              <a:defRPr/>
            </a:pPr>
            <a:r>
              <a:rPr lang="en-US" b="1" dirty="0" smtClean="0">
                <a:solidFill>
                  <a:srgbClr val="002060"/>
                </a:solidFill>
              </a:rPr>
              <a:t>The Preda Fair Trade supports the Preda Regional Center for the recovery of Abused Girls located in Zambales consisting of  9 apartments in 3 buildings and a large multi-purpose training facility</a:t>
            </a:r>
            <a:endParaRPr lang="en-US" b="1" dirty="0">
              <a:solidFill>
                <a:srgbClr val="002060"/>
              </a:solidFill>
            </a:endParaRPr>
          </a:p>
        </p:txBody>
      </p:sp>
      <p:sp>
        <p:nvSpPr>
          <p:cNvPr id="7" name="Rectangle 6"/>
          <p:cNvSpPr/>
          <p:nvPr/>
        </p:nvSpPr>
        <p:spPr>
          <a:xfrm>
            <a:off x="457200" y="228600"/>
            <a:ext cx="830580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The Socio-Economic, Social Welfare and Human Rights Projects of the Preda Foundation is made possible by the funds directly provided the Fair Trade Market Development   </a:t>
            </a:r>
            <a:endParaRPr lang="en-US" sz="2000" b="1" dirty="0"/>
          </a:p>
        </p:txBody>
      </p:sp>
      <p:pic>
        <p:nvPicPr>
          <p:cNvPr id="96261" name="Picture 5" descr="C:\Users\alex\Desktop\PICTURES___2014 SONY CELLPHONE\2014-08-08 11.51.05.jpg"/>
          <p:cNvPicPr>
            <a:picLocks noGrp="1" noChangeAspect="1" noChangeArrowheads="1"/>
          </p:cNvPicPr>
          <p:nvPr>
            <p:ph idx="1"/>
          </p:nvPr>
        </p:nvPicPr>
        <p:blipFill>
          <a:blip r:embed="rId3" cstate="print"/>
          <a:srcRect/>
          <a:stretch>
            <a:fillRect/>
          </a:stretch>
        </p:blipFill>
        <p:spPr bwMode="auto">
          <a:xfrm>
            <a:off x="533400" y="1676401"/>
            <a:ext cx="3886200" cy="2496344"/>
          </a:xfrm>
          <a:prstGeom prst="rect">
            <a:avLst/>
          </a:prstGeom>
          <a:noFill/>
        </p:spPr>
      </p:pic>
      <p:pic>
        <p:nvPicPr>
          <p:cNvPr id="96262" name="Picture 6" descr="C:\Users\alex\Desktop\PICTURES___2014 SONY CELLPHONE\2014-08-08 11.52.52.jpg"/>
          <p:cNvPicPr>
            <a:picLocks noChangeAspect="1" noChangeArrowheads="1"/>
          </p:cNvPicPr>
          <p:nvPr/>
        </p:nvPicPr>
        <p:blipFill>
          <a:blip r:embed="rId4" cstate="print"/>
          <a:srcRect/>
          <a:stretch>
            <a:fillRect/>
          </a:stretch>
        </p:blipFill>
        <p:spPr bwMode="auto">
          <a:xfrm>
            <a:off x="381000" y="3657600"/>
            <a:ext cx="4267200" cy="2039279"/>
          </a:xfrm>
          <a:prstGeom prst="rect">
            <a:avLst/>
          </a:prstGeom>
          <a:noFill/>
        </p:spPr>
      </p:pic>
      <p:pic>
        <p:nvPicPr>
          <p:cNvPr id="16" name="Picture 5" descr="DSC00743"/>
          <p:cNvPicPr>
            <a:picLocks noChangeAspect="1" noChangeArrowheads="1"/>
          </p:cNvPicPr>
          <p:nvPr/>
        </p:nvPicPr>
        <p:blipFill>
          <a:blip r:embed="rId5" cstate="print"/>
          <a:srcRect/>
          <a:stretch>
            <a:fillRect/>
          </a:stretch>
        </p:blipFill>
        <p:spPr bwMode="auto">
          <a:xfrm>
            <a:off x="5181600" y="3810000"/>
            <a:ext cx="3120303" cy="1828800"/>
          </a:xfrm>
          <a:prstGeom prst="rect">
            <a:avLst/>
          </a:prstGeom>
          <a:noFill/>
          <a:ln w="9525">
            <a:noFill/>
            <a:miter lim="800000"/>
            <a:headEnd/>
            <a:tailEnd/>
          </a:ln>
        </p:spPr>
      </p:pic>
      <p:pic>
        <p:nvPicPr>
          <p:cNvPr id="9" name="Picture 1"/>
          <p:cNvPicPr>
            <a:picLocks noChangeAspect="1" noChangeArrowheads="1"/>
          </p:cNvPicPr>
          <p:nvPr/>
        </p:nvPicPr>
        <p:blipFill>
          <a:blip r:embed="rId6" cstate="print"/>
          <a:srcRect/>
          <a:stretch>
            <a:fillRect/>
          </a:stretch>
        </p:blipFill>
        <p:spPr bwMode="auto">
          <a:xfrm>
            <a:off x="4648200" y="1676400"/>
            <a:ext cx="3962400" cy="2209800"/>
          </a:xfrm>
          <a:prstGeom prst="rect">
            <a:avLst/>
          </a:prstGeom>
          <a:noFill/>
          <a:ln w="9525">
            <a:noFill/>
            <a:round/>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4"/>
          <p:cNvPicPr>
            <a:picLocks noGrp="1" noChangeAspect="1" noChangeArrowheads="1"/>
          </p:cNvPicPr>
          <p:nvPr>
            <p:ph idx="1"/>
          </p:nvPr>
        </p:nvPicPr>
        <p:blipFill>
          <a:blip r:embed="rId3" cstate="print"/>
          <a:srcRect/>
          <a:stretch>
            <a:fillRect/>
          </a:stretch>
        </p:blipFill>
        <p:spPr bwMode="auto">
          <a:xfrm>
            <a:off x="457200" y="1828800"/>
            <a:ext cx="3412375" cy="2880360"/>
          </a:xfrm>
          <a:prstGeom prst="rect">
            <a:avLst/>
          </a:prstGeom>
          <a:noFill/>
          <a:ln w="9525">
            <a:noFill/>
            <a:round/>
            <a:headEnd/>
            <a:tailEnd/>
          </a:ln>
        </p:spPr>
      </p:pic>
      <p:pic>
        <p:nvPicPr>
          <p:cNvPr id="5" name="Picture 5"/>
          <p:cNvPicPr>
            <a:picLocks noChangeAspect="1" noChangeArrowheads="1"/>
          </p:cNvPicPr>
          <p:nvPr/>
        </p:nvPicPr>
        <p:blipFill>
          <a:blip r:embed="rId4" cstate="print"/>
          <a:stretch>
            <a:fillRect/>
          </a:stretch>
        </p:blipFill>
        <p:spPr bwMode="auto">
          <a:xfrm>
            <a:off x="4876800" y="1905000"/>
            <a:ext cx="3420687" cy="2776451"/>
          </a:xfrm>
          <a:prstGeom prst="rect">
            <a:avLst/>
          </a:prstGeom>
          <a:noFill/>
          <a:ln>
            <a:noFill/>
          </a:ln>
        </p:spPr>
      </p:pic>
      <p:pic>
        <p:nvPicPr>
          <p:cNvPr id="6" name="Picture 5"/>
          <p:cNvPicPr>
            <a:picLocks noChangeAspect="1" noChangeArrowheads="1"/>
          </p:cNvPicPr>
          <p:nvPr/>
        </p:nvPicPr>
        <p:blipFill>
          <a:blip r:embed="rId5" cstate="print"/>
          <a:srcRect/>
          <a:stretch>
            <a:fillRect/>
          </a:stretch>
        </p:blipFill>
        <p:spPr bwMode="auto">
          <a:xfrm>
            <a:off x="457200" y="4343400"/>
            <a:ext cx="3429000" cy="2366963"/>
          </a:xfrm>
          <a:prstGeom prst="rect">
            <a:avLst/>
          </a:prstGeom>
          <a:noFill/>
          <a:ln w="9525">
            <a:noFill/>
            <a:round/>
            <a:headEnd/>
            <a:tailEnd/>
          </a:ln>
        </p:spPr>
      </p:pic>
      <p:sp>
        <p:nvSpPr>
          <p:cNvPr id="7" name="Rectangle 6"/>
          <p:cNvSpPr/>
          <p:nvPr/>
        </p:nvSpPr>
        <p:spPr>
          <a:xfrm>
            <a:off x="457200" y="685800"/>
            <a:ext cx="82296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t>Organizational development &amp; capability trainings </a:t>
            </a:r>
            <a:endParaRPr lang="en-US" sz="3600" b="1" dirty="0"/>
          </a:p>
        </p:txBody>
      </p:sp>
      <p:pic>
        <p:nvPicPr>
          <p:cNvPr id="8" name="Picture 1"/>
          <p:cNvPicPr>
            <a:picLocks noChangeAspect="1" noChangeArrowheads="1"/>
          </p:cNvPicPr>
          <p:nvPr/>
        </p:nvPicPr>
        <p:blipFill>
          <a:blip r:embed="rId6" cstate="print"/>
          <a:srcRect/>
          <a:stretch>
            <a:fillRect/>
          </a:stretch>
        </p:blipFill>
        <p:spPr bwMode="auto">
          <a:xfrm>
            <a:off x="4876800" y="4191000"/>
            <a:ext cx="3429000" cy="2505075"/>
          </a:xfrm>
          <a:prstGeom prst="rect">
            <a:avLst/>
          </a:prstGeom>
          <a:noFill/>
          <a:ln w="9525">
            <a:noFill/>
            <a:round/>
            <a:headEnd/>
            <a:tailEnd/>
          </a:ln>
        </p:spPr>
      </p:pic>
      <p:pic>
        <p:nvPicPr>
          <p:cNvPr id="9" name="Picture 9" descr="preda"/>
          <p:cNvPicPr>
            <a:picLocks noChangeAspect="1" noChangeArrowheads="1"/>
          </p:cNvPicPr>
          <p:nvPr/>
        </p:nvPicPr>
        <p:blipFill>
          <a:blip r:embed="rId7"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endParaRPr lang="en-US" dirty="0"/>
          </a:p>
        </p:txBody>
      </p:sp>
      <p:pic>
        <p:nvPicPr>
          <p:cNvPr id="145410" name="Picture 2" descr="C:\Users\alex\Desktop\korea presentation\farmers happy with IDs.jpg"/>
          <p:cNvPicPr>
            <a:picLocks noGrp="1" noChangeAspect="1" noChangeArrowheads="1"/>
          </p:cNvPicPr>
          <p:nvPr>
            <p:ph idx="1"/>
          </p:nvPr>
        </p:nvPicPr>
        <p:blipFill>
          <a:blip r:embed="rId3" cstate="print"/>
          <a:srcRect/>
          <a:stretch>
            <a:fillRect/>
          </a:stretch>
        </p:blipFill>
        <p:spPr bwMode="auto">
          <a:xfrm>
            <a:off x="457200" y="1600200"/>
            <a:ext cx="3200400" cy="2438400"/>
          </a:xfrm>
          <a:prstGeom prst="rect">
            <a:avLst/>
          </a:prstGeom>
          <a:noFill/>
        </p:spPr>
      </p:pic>
      <p:pic>
        <p:nvPicPr>
          <p:cNvPr id="5" name="Picture 2" descr="C:\Users\alex\Desktop\yellowlades.jpg"/>
          <p:cNvPicPr>
            <a:picLocks noChangeAspect="1" noChangeArrowheads="1"/>
          </p:cNvPicPr>
          <p:nvPr/>
        </p:nvPicPr>
        <p:blipFill>
          <a:blip r:embed="rId4" cstate="print"/>
          <a:srcRect/>
          <a:stretch>
            <a:fillRect/>
          </a:stretch>
        </p:blipFill>
        <p:spPr bwMode="auto">
          <a:xfrm>
            <a:off x="4648200" y="1600200"/>
            <a:ext cx="2850091" cy="2865437"/>
          </a:xfrm>
          <a:prstGeom prst="rect">
            <a:avLst/>
          </a:prstGeom>
          <a:noFill/>
        </p:spPr>
      </p:pic>
      <p:sp>
        <p:nvSpPr>
          <p:cNvPr id="6" name="Rectangle 5"/>
          <p:cNvSpPr/>
          <p:nvPr/>
        </p:nvSpPr>
        <p:spPr>
          <a:xfrm flipH="1">
            <a:off x="457200" y="304800"/>
            <a:ext cx="82296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Membership of Preda FT Mango</a:t>
            </a:r>
            <a:endParaRPr lang="en-US" sz="4000" dirty="0"/>
          </a:p>
        </p:txBody>
      </p:sp>
      <p:pic>
        <p:nvPicPr>
          <p:cNvPr id="7" name="Picture 3" descr="C:\Users\alex\Desktop\korea presentation\premium2.jpg"/>
          <p:cNvPicPr>
            <a:picLocks noChangeAspect="1" noChangeArrowheads="1"/>
          </p:cNvPicPr>
          <p:nvPr/>
        </p:nvPicPr>
        <p:blipFill>
          <a:blip r:embed="rId5" cstate="print"/>
          <a:srcRect/>
          <a:stretch>
            <a:fillRect/>
          </a:stretch>
        </p:blipFill>
        <p:spPr bwMode="auto">
          <a:xfrm>
            <a:off x="457200" y="3962400"/>
            <a:ext cx="3200400" cy="2193925"/>
          </a:xfrm>
          <a:prstGeom prst="rect">
            <a:avLst/>
          </a:prstGeom>
          <a:noFill/>
        </p:spPr>
      </p:pic>
      <p:sp>
        <p:nvSpPr>
          <p:cNvPr id="8" name="Rounded Rectangle 7"/>
          <p:cNvSpPr/>
          <p:nvPr/>
        </p:nvSpPr>
        <p:spPr>
          <a:xfrm>
            <a:off x="3810000" y="4648200"/>
            <a:ext cx="4800600" cy="152400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Members proudly show their membership certificates and cards. </a:t>
            </a:r>
            <a:endParaRPr lang="en-US" b="1" dirty="0">
              <a:solidFill>
                <a:srgbClr val="C0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838200"/>
          </a:xfrm>
        </p:spPr>
        <p:txBody>
          <a:bodyPr>
            <a:normAutofit/>
          </a:bodyPr>
          <a:lstStyle/>
          <a:p>
            <a:endParaRPr lang="en-US" dirty="0"/>
          </a:p>
        </p:txBody>
      </p:sp>
      <p:pic>
        <p:nvPicPr>
          <p:cNvPr id="9" name="Picture 6"/>
          <p:cNvPicPr>
            <a:picLocks noChangeAspect="1" noChangeArrowheads="1"/>
          </p:cNvPicPr>
          <p:nvPr/>
        </p:nvPicPr>
        <p:blipFill>
          <a:blip r:embed="rId3" cstate="print"/>
          <a:srcRect/>
          <a:stretch>
            <a:fillRect/>
          </a:stretch>
        </p:blipFill>
        <p:spPr bwMode="auto">
          <a:xfrm>
            <a:off x="457200" y="1219200"/>
            <a:ext cx="2314575" cy="1923915"/>
          </a:xfrm>
          <a:prstGeom prst="rect">
            <a:avLst/>
          </a:prstGeom>
          <a:noFill/>
          <a:ln w="9525">
            <a:noFill/>
            <a:round/>
            <a:headEnd/>
            <a:tailEnd/>
          </a:ln>
        </p:spPr>
      </p:pic>
      <p:pic>
        <p:nvPicPr>
          <p:cNvPr id="10" name="Picture 7"/>
          <p:cNvPicPr>
            <a:picLocks noChangeAspect="1" noChangeArrowheads="1"/>
          </p:cNvPicPr>
          <p:nvPr/>
        </p:nvPicPr>
        <p:blipFill>
          <a:blip r:embed="rId4" cstate="print"/>
          <a:srcRect/>
          <a:stretch>
            <a:fillRect/>
          </a:stretch>
        </p:blipFill>
        <p:spPr bwMode="auto">
          <a:xfrm>
            <a:off x="1905000" y="3200400"/>
            <a:ext cx="2514600" cy="1701218"/>
          </a:xfrm>
          <a:prstGeom prst="rect">
            <a:avLst/>
          </a:prstGeom>
          <a:noFill/>
          <a:ln w="9525">
            <a:noFill/>
            <a:round/>
            <a:headEnd/>
            <a:tailEnd/>
          </a:ln>
        </p:spPr>
      </p:pic>
      <p:sp>
        <p:nvSpPr>
          <p:cNvPr id="11" name="Rectangle 8"/>
          <p:cNvSpPr txBox="1">
            <a:spLocks noChangeArrowheads="1"/>
          </p:cNvSpPr>
          <p:nvPr/>
        </p:nvSpPr>
        <p:spPr>
          <a:xfrm>
            <a:off x="314325" y="0"/>
            <a:ext cx="7051675" cy="1558925"/>
          </a:xfrm>
          <a:prstGeom prst="rect">
            <a:avLst/>
          </a:prstGeom>
        </p:spPr>
        <p:txBody>
          <a:bodyPr vert="horz" lIns="0" tIns="39690" rIns="0" bIns="0"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tab pos="723900" algn="l"/>
                <a:tab pos="1447800" algn="l"/>
                <a:tab pos="2171700" algn="l"/>
                <a:tab pos="2895600" algn="l"/>
                <a:tab pos="3619500" algn="l"/>
                <a:tab pos="4343400" algn="l"/>
                <a:tab pos="5067300" algn="l"/>
                <a:tab pos="5791200" algn="l"/>
                <a:tab pos="6515100" algn="l"/>
              </a:tabLst>
              <a:defRPr/>
            </a:pPr>
            <a:endParaRPr kumimoji="0" lang="en-PH" sz="4500" b="0" i="0" u="none" strike="noStrike" kern="1200" cap="none" spc="0" normalizeH="0" baseline="0" noProof="0" dirty="0" smtClean="0">
              <a:ln>
                <a:noFill/>
              </a:ln>
              <a:solidFill>
                <a:srgbClr val="4C1900"/>
              </a:solidFill>
              <a:effectLst/>
              <a:uLnTx/>
              <a:uFillTx/>
              <a:latin typeface="+mj-lt"/>
              <a:ea typeface="+mj-ea"/>
              <a:cs typeface="+mj-cs"/>
            </a:endParaRPr>
          </a:p>
        </p:txBody>
      </p:sp>
      <p:sp>
        <p:nvSpPr>
          <p:cNvPr id="13" name="TextBox 12"/>
          <p:cNvSpPr txBox="1"/>
          <p:nvPr/>
        </p:nvSpPr>
        <p:spPr>
          <a:xfrm>
            <a:off x="206375" y="9029700"/>
            <a:ext cx="7029450" cy="34925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dirty="0"/>
              <a:t>Mango farmers are happy to received fair price for their mangoes</a:t>
            </a:r>
            <a:endParaRPr lang="de-AT" dirty="0"/>
          </a:p>
        </p:txBody>
      </p:sp>
      <p:sp>
        <p:nvSpPr>
          <p:cNvPr id="14" name="Rectangle 13"/>
          <p:cNvSpPr/>
          <p:nvPr/>
        </p:nvSpPr>
        <p:spPr>
          <a:xfrm>
            <a:off x="457200" y="228600"/>
            <a:ext cx="82296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Mango harvesting by men, sorting and packaging by women</a:t>
            </a:r>
            <a:endParaRPr lang="en-US" sz="2400" dirty="0"/>
          </a:p>
        </p:txBody>
      </p:sp>
      <p:pic>
        <p:nvPicPr>
          <p:cNvPr id="15" name="Picture 2" descr="C:\Users\alex\Desktop\mango pictures\kapalong FT marking pics\DSC04673.JPG"/>
          <p:cNvPicPr>
            <a:picLocks noGrp="1" noChangeAspect="1" noChangeArrowheads="1"/>
          </p:cNvPicPr>
          <p:nvPr>
            <p:ph idx="1"/>
          </p:nvPr>
        </p:nvPicPr>
        <p:blipFill>
          <a:blip r:embed="rId5" cstate="print"/>
          <a:srcRect/>
          <a:stretch>
            <a:fillRect/>
          </a:stretch>
        </p:blipFill>
        <p:spPr bwMode="auto">
          <a:xfrm>
            <a:off x="4495800" y="1219200"/>
            <a:ext cx="4191000" cy="2590800"/>
          </a:xfrm>
          <a:prstGeom prst="rect">
            <a:avLst/>
          </a:prstGeom>
          <a:noFill/>
        </p:spPr>
      </p:pic>
      <p:pic>
        <p:nvPicPr>
          <p:cNvPr id="16" name="Picture 1" descr="C:\Users\alex\Desktop\korea presentation\DSC04780.JPG"/>
          <p:cNvPicPr>
            <a:picLocks noChangeAspect="1" noChangeArrowheads="1"/>
          </p:cNvPicPr>
          <p:nvPr/>
        </p:nvPicPr>
        <p:blipFill>
          <a:blip r:embed="rId6" cstate="print"/>
          <a:srcRect/>
          <a:stretch>
            <a:fillRect/>
          </a:stretch>
        </p:blipFill>
        <p:spPr bwMode="auto">
          <a:xfrm>
            <a:off x="4495800" y="3962400"/>
            <a:ext cx="4191000" cy="2590800"/>
          </a:xfrm>
          <a:prstGeom prst="rect">
            <a:avLst/>
          </a:prstGeom>
          <a:noFill/>
        </p:spPr>
      </p:pic>
      <p:pic>
        <p:nvPicPr>
          <p:cNvPr id="17" name="Picture 2" descr="C:\Users\alex\Desktop\korea presentation\GALA 2.JPG"/>
          <p:cNvPicPr>
            <a:picLocks noChangeAspect="1" noChangeArrowheads="1"/>
          </p:cNvPicPr>
          <p:nvPr/>
        </p:nvPicPr>
        <p:blipFill>
          <a:blip r:embed="rId7" cstate="print"/>
          <a:srcRect/>
          <a:stretch>
            <a:fillRect/>
          </a:stretch>
        </p:blipFill>
        <p:spPr bwMode="auto">
          <a:xfrm>
            <a:off x="457200" y="5105400"/>
            <a:ext cx="2362199" cy="1557484"/>
          </a:xfrm>
          <a:prstGeom prst="rect">
            <a:avLst/>
          </a:prstGeom>
          <a:noFill/>
        </p:spPr>
      </p:pic>
      <p:pic>
        <p:nvPicPr>
          <p:cNvPr id="12" name="Picture 9" descr="preda"/>
          <p:cNvPicPr>
            <a:picLocks noChangeAspect="1" noChangeArrowheads="1"/>
          </p:cNvPicPr>
          <p:nvPr/>
        </p:nvPicPr>
        <p:blipFill>
          <a:blip r:embed="rId8"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pPr algn="ctr"/>
            <a:endParaRPr lang="en-US" sz="4000" b="1" dirty="0">
              <a:solidFill>
                <a:srgbClr val="C00000"/>
              </a:solidFill>
            </a:endParaRPr>
          </a:p>
        </p:txBody>
      </p:sp>
      <p:pic>
        <p:nvPicPr>
          <p:cNvPr id="8" name="Picture 2" descr="C:\Users\alex\Desktop\IMG_2233.JPG"/>
          <p:cNvPicPr>
            <a:picLocks noChangeAspect="1" noChangeArrowheads="1"/>
          </p:cNvPicPr>
          <p:nvPr/>
        </p:nvPicPr>
        <p:blipFill>
          <a:blip r:embed="rId3" cstate="print"/>
          <a:srcRect/>
          <a:stretch>
            <a:fillRect/>
          </a:stretch>
        </p:blipFill>
        <p:spPr bwMode="auto">
          <a:xfrm>
            <a:off x="5105400" y="1447800"/>
            <a:ext cx="3657600" cy="3350098"/>
          </a:xfrm>
          <a:prstGeom prst="rect">
            <a:avLst/>
          </a:prstGeom>
          <a:noFill/>
        </p:spPr>
      </p:pic>
      <p:pic>
        <p:nvPicPr>
          <p:cNvPr id="10" name="Picture 3" descr="C:\Users\alex\Desktop\IMG_2222.jpg"/>
          <p:cNvPicPr>
            <a:picLocks noGrp="1" noChangeAspect="1" noChangeArrowheads="1"/>
          </p:cNvPicPr>
          <p:nvPr>
            <p:ph idx="1"/>
          </p:nvPr>
        </p:nvPicPr>
        <p:blipFill>
          <a:blip r:embed="rId4" cstate="print"/>
          <a:srcRect/>
          <a:stretch>
            <a:fillRect/>
          </a:stretch>
        </p:blipFill>
        <p:spPr bwMode="auto">
          <a:xfrm>
            <a:off x="838200" y="1447800"/>
            <a:ext cx="3429000" cy="3374136"/>
          </a:xfrm>
          <a:prstGeom prst="rect">
            <a:avLst/>
          </a:prstGeom>
          <a:noFill/>
        </p:spPr>
      </p:pic>
      <p:sp>
        <p:nvSpPr>
          <p:cNvPr id="11" name="Right Arrow 10"/>
          <p:cNvSpPr/>
          <p:nvPr/>
        </p:nvSpPr>
        <p:spPr>
          <a:xfrm>
            <a:off x="1066800" y="5181600"/>
            <a:ext cx="2362200" cy="1371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NEW APPLICANT</a:t>
            </a:r>
            <a:endParaRPr lang="en-US" dirty="0"/>
          </a:p>
        </p:txBody>
      </p:sp>
      <p:sp>
        <p:nvSpPr>
          <p:cNvPr id="14" name="Rounded Rectangle 13"/>
          <p:cNvSpPr/>
          <p:nvPr/>
        </p:nvSpPr>
        <p:spPr>
          <a:xfrm>
            <a:off x="6019800" y="5029200"/>
            <a:ext cx="2438400" cy="1600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PREMIUM BASED ON ACTUAL DELIVERY </a:t>
            </a:r>
            <a:endParaRPr lang="en-US" dirty="0"/>
          </a:p>
        </p:txBody>
      </p:sp>
      <p:sp>
        <p:nvSpPr>
          <p:cNvPr id="15" name="Right Arrow 14"/>
          <p:cNvSpPr/>
          <p:nvPr/>
        </p:nvSpPr>
        <p:spPr>
          <a:xfrm>
            <a:off x="3352800" y="5181600"/>
            <a:ext cx="2743200" cy="1371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RECORD OF ESTIMATED </a:t>
            </a:r>
          </a:p>
          <a:p>
            <a:pPr algn="ctr"/>
            <a:r>
              <a:rPr lang="en-US" sz="1600" dirty="0" smtClean="0"/>
              <a:t>HARVEST</a:t>
            </a:r>
            <a:endParaRPr lang="en-US" sz="1600" dirty="0"/>
          </a:p>
        </p:txBody>
      </p:sp>
      <p:sp>
        <p:nvSpPr>
          <p:cNvPr id="9" name="Rectangle 8"/>
          <p:cNvSpPr/>
          <p:nvPr/>
        </p:nvSpPr>
        <p:spPr>
          <a:xfrm>
            <a:off x="457200" y="182881"/>
            <a:ext cx="8229600" cy="11125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solidFill>
                  <a:schemeClr val="bg1"/>
                </a:solidFill>
              </a:rPr>
              <a:t>Farmer’s Information </a:t>
            </a:r>
            <a:br>
              <a:rPr lang="en-US" sz="3200" b="1" dirty="0" smtClean="0">
                <a:solidFill>
                  <a:schemeClr val="bg1"/>
                </a:solidFill>
              </a:rPr>
            </a:br>
            <a:r>
              <a:rPr lang="en-US" sz="3200" b="1" dirty="0" smtClean="0">
                <a:solidFill>
                  <a:schemeClr val="bg1"/>
                </a:solidFill>
              </a:rPr>
              <a:t>&amp; Delivery Record</a:t>
            </a:r>
            <a:endParaRPr lang="en-US" sz="3200" b="1" dirty="0">
              <a:solidFill>
                <a:schemeClr val="bg1"/>
              </a:solidFill>
            </a:endParaRPr>
          </a:p>
        </p:txBody>
      </p:sp>
      <p:pic>
        <p:nvPicPr>
          <p:cNvPr id="12" name="Picture 9" descr="preda"/>
          <p:cNvPicPr>
            <a:picLocks noChangeAspect="1" noChangeArrowheads="1"/>
          </p:cNvPicPr>
          <p:nvPr/>
        </p:nvPicPr>
        <p:blipFill>
          <a:blip r:embed="rId5"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fontScale="90000"/>
          </a:bodyPr>
          <a:lstStyle/>
          <a:p>
            <a:endParaRPr lang="en-US" dirty="0"/>
          </a:p>
        </p:txBody>
      </p:sp>
      <p:pic>
        <p:nvPicPr>
          <p:cNvPr id="159746" name="Picture 2" descr="C:\Users\alex\Desktop\IMG_0614.JPG"/>
          <p:cNvPicPr>
            <a:picLocks noGrp="1" noChangeAspect="1" noChangeArrowheads="1"/>
          </p:cNvPicPr>
          <p:nvPr>
            <p:ph idx="1"/>
          </p:nvPr>
        </p:nvPicPr>
        <p:blipFill>
          <a:blip r:embed="rId3" cstate="print"/>
          <a:srcRect/>
          <a:stretch>
            <a:fillRect/>
          </a:stretch>
        </p:blipFill>
        <p:spPr bwMode="auto">
          <a:xfrm>
            <a:off x="457201" y="1600200"/>
            <a:ext cx="5105399" cy="3581400"/>
          </a:xfrm>
          <a:prstGeom prst="rect">
            <a:avLst/>
          </a:prstGeom>
          <a:noFill/>
        </p:spPr>
      </p:pic>
      <p:sp>
        <p:nvSpPr>
          <p:cNvPr id="4" name="Rectangle 3"/>
          <p:cNvSpPr/>
          <p:nvPr/>
        </p:nvSpPr>
        <p:spPr>
          <a:xfrm>
            <a:off x="457200" y="381000"/>
            <a:ext cx="82296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Recording &amp; Monitoring guarantee “traceability’ of products</a:t>
            </a:r>
            <a:endParaRPr lang="en-US" sz="2400" dirty="0"/>
          </a:p>
        </p:txBody>
      </p:sp>
      <p:pic>
        <p:nvPicPr>
          <p:cNvPr id="5" name="Picture 9" descr="preda"/>
          <p:cNvPicPr>
            <a:picLocks noChangeAspect="1" noChangeArrowheads="1"/>
          </p:cNvPicPr>
          <p:nvPr/>
        </p:nvPicPr>
        <p:blipFill>
          <a:blip r:embed="rId4" cstate="print"/>
          <a:srcRect/>
          <a:stretch>
            <a:fillRect/>
          </a:stretch>
        </p:blipFill>
        <p:spPr bwMode="auto">
          <a:xfrm>
            <a:off x="8318500" y="6477000"/>
            <a:ext cx="825500" cy="381000"/>
          </a:xfrm>
          <a:prstGeom prst="rect">
            <a:avLst/>
          </a:prstGeom>
          <a:noFill/>
          <a:ln w="9525">
            <a:noFill/>
            <a:miter lim="800000"/>
            <a:headEnd/>
            <a:tailEnd/>
          </a:ln>
        </p:spPr>
      </p:pic>
      <p:pic>
        <p:nvPicPr>
          <p:cNvPr id="6" name="Picture 3" descr="C:\Users\alex\Desktop\IMG_0938.jpg"/>
          <p:cNvPicPr>
            <a:picLocks noChangeAspect="1" noChangeArrowheads="1"/>
          </p:cNvPicPr>
          <p:nvPr/>
        </p:nvPicPr>
        <p:blipFill>
          <a:blip r:embed="rId5" cstate="print"/>
          <a:srcRect/>
          <a:stretch>
            <a:fillRect/>
          </a:stretch>
        </p:blipFill>
        <p:spPr bwMode="auto">
          <a:xfrm>
            <a:off x="5410200" y="1600200"/>
            <a:ext cx="3352800" cy="4267200"/>
          </a:xfrm>
          <a:prstGeom prst="rect">
            <a:avLst/>
          </a:prstGeom>
          <a:noFill/>
        </p:spPr>
      </p:pic>
      <p:sp>
        <p:nvSpPr>
          <p:cNvPr id="8" name="Right Arrow 7"/>
          <p:cNvSpPr/>
          <p:nvPr/>
        </p:nvSpPr>
        <p:spPr>
          <a:xfrm>
            <a:off x="457200" y="5181600"/>
            <a:ext cx="4876800" cy="1676400"/>
          </a:xfrm>
          <a:prstGeom prst="rightArrow">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Mango delivery is recorded  by the Preda Fair Trade Farm Inspector and Food processor  </a:t>
            </a:r>
            <a:endParaRPr 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15112"/>
          </a:xfrm>
        </p:spPr>
        <p:txBody>
          <a:bodyPr>
            <a:normAutofit fontScale="90000"/>
          </a:bodyPr>
          <a:lstStyle/>
          <a:p>
            <a:endParaRPr lang="en-US" dirty="0"/>
          </a:p>
        </p:txBody>
      </p:sp>
      <p:pic>
        <p:nvPicPr>
          <p:cNvPr id="171010" name="Picture 2" descr="E:\for ach\yellowgreencard.JPG"/>
          <p:cNvPicPr>
            <a:picLocks noGrp="1" noChangeAspect="1" noChangeArrowheads="1"/>
          </p:cNvPicPr>
          <p:nvPr>
            <p:ph idx="1"/>
          </p:nvPr>
        </p:nvPicPr>
        <p:blipFill>
          <a:blip r:embed="rId3" cstate="print"/>
          <a:srcRect/>
          <a:stretch>
            <a:fillRect/>
          </a:stretch>
        </p:blipFill>
        <p:spPr bwMode="auto">
          <a:xfrm>
            <a:off x="457200" y="1295400"/>
            <a:ext cx="3733800" cy="2800350"/>
          </a:xfrm>
          <a:prstGeom prst="rect">
            <a:avLst/>
          </a:prstGeom>
          <a:noFill/>
        </p:spPr>
      </p:pic>
      <p:sp>
        <p:nvSpPr>
          <p:cNvPr id="4" name="Rectangle 3"/>
          <p:cNvSpPr/>
          <p:nvPr/>
        </p:nvSpPr>
        <p:spPr>
          <a:xfrm>
            <a:off x="457200" y="228601"/>
            <a:ext cx="82296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The Yellow card indicates  the </a:t>
            </a:r>
          </a:p>
          <a:p>
            <a:pPr algn="ctr"/>
            <a:r>
              <a:rPr lang="en-US" sz="2400" b="1" dirty="0" smtClean="0"/>
              <a:t>delivery record</a:t>
            </a:r>
            <a:endParaRPr lang="en-US" sz="2400" b="1" dirty="0"/>
          </a:p>
        </p:txBody>
      </p:sp>
      <p:pic>
        <p:nvPicPr>
          <p:cNvPr id="5" name="Picture 9" descr="preda"/>
          <p:cNvPicPr>
            <a:picLocks noChangeAspect="1" noChangeArrowheads="1"/>
          </p:cNvPicPr>
          <p:nvPr/>
        </p:nvPicPr>
        <p:blipFill>
          <a:blip r:embed="rId4" cstate="print"/>
          <a:srcRect/>
          <a:stretch>
            <a:fillRect/>
          </a:stretch>
        </p:blipFill>
        <p:spPr bwMode="auto">
          <a:xfrm>
            <a:off x="8318500" y="6477000"/>
            <a:ext cx="825500" cy="381000"/>
          </a:xfrm>
          <a:prstGeom prst="rect">
            <a:avLst/>
          </a:prstGeom>
          <a:noFill/>
          <a:ln w="9525">
            <a:noFill/>
            <a:miter lim="800000"/>
            <a:headEnd/>
            <a:tailEnd/>
          </a:ln>
        </p:spPr>
      </p:pic>
      <p:pic>
        <p:nvPicPr>
          <p:cNvPr id="6" name="Picture 2" descr="E:\for ach\greencard.JPG"/>
          <p:cNvPicPr>
            <a:picLocks noChangeAspect="1" noChangeArrowheads="1"/>
          </p:cNvPicPr>
          <p:nvPr/>
        </p:nvPicPr>
        <p:blipFill>
          <a:blip r:embed="rId5" cstate="print"/>
          <a:srcRect/>
          <a:stretch>
            <a:fillRect/>
          </a:stretch>
        </p:blipFill>
        <p:spPr bwMode="auto">
          <a:xfrm>
            <a:off x="4876800" y="1295400"/>
            <a:ext cx="3733800" cy="3657600"/>
          </a:xfrm>
          <a:prstGeom prst="rect">
            <a:avLst/>
          </a:prstGeom>
          <a:noFill/>
        </p:spPr>
      </p:pic>
      <p:pic>
        <p:nvPicPr>
          <p:cNvPr id="10" name="Picture 3" descr="C:\Users\alex\Desktop\IMG_2216.JPG"/>
          <p:cNvPicPr>
            <a:picLocks noChangeAspect="1" noChangeArrowheads="1"/>
          </p:cNvPicPr>
          <p:nvPr/>
        </p:nvPicPr>
        <p:blipFill>
          <a:blip r:embed="rId6" cstate="print"/>
          <a:srcRect/>
          <a:stretch>
            <a:fillRect/>
          </a:stretch>
        </p:blipFill>
        <p:spPr bwMode="auto">
          <a:xfrm>
            <a:off x="533400" y="4191000"/>
            <a:ext cx="2666999" cy="2438400"/>
          </a:xfrm>
          <a:prstGeom prst="rect">
            <a:avLst/>
          </a:prstGeom>
          <a:noFill/>
        </p:spPr>
      </p:pic>
      <p:sp>
        <p:nvSpPr>
          <p:cNvPr id="11" name="Left Arrow 10"/>
          <p:cNvSpPr/>
          <p:nvPr/>
        </p:nvSpPr>
        <p:spPr>
          <a:xfrm>
            <a:off x="3733800" y="5257800"/>
            <a:ext cx="4876800" cy="1295400"/>
          </a:xfrm>
          <a:prstGeom prst="leftArrow">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0000"/>
                </a:solidFill>
              </a:rPr>
              <a:t>Green indicates the volume and amount of purchased mango from the farmer</a:t>
            </a: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endParaRPr lang="en-US" b="1" dirty="0"/>
          </a:p>
        </p:txBody>
      </p:sp>
      <p:sp>
        <p:nvSpPr>
          <p:cNvPr id="5" name="Curved Left Arrow 4"/>
          <p:cNvSpPr/>
          <p:nvPr/>
        </p:nvSpPr>
        <p:spPr>
          <a:xfrm>
            <a:off x="5715000" y="1676400"/>
            <a:ext cx="457200" cy="990600"/>
          </a:xfrm>
          <a:prstGeom prst="curvedLeftArrow">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Oval 5"/>
          <p:cNvSpPr/>
          <p:nvPr/>
        </p:nvSpPr>
        <p:spPr>
          <a:xfrm>
            <a:off x="3200400" y="1524000"/>
            <a:ext cx="2286000" cy="9144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Prevailing farm gate price </a:t>
            </a:r>
            <a:endParaRPr lang="en-US" b="1" dirty="0">
              <a:solidFill>
                <a:srgbClr val="C00000"/>
              </a:solidFill>
            </a:endParaRPr>
          </a:p>
        </p:txBody>
      </p:sp>
      <p:sp>
        <p:nvSpPr>
          <p:cNvPr id="7" name="Rectangle 6"/>
          <p:cNvSpPr/>
          <p:nvPr/>
        </p:nvSpPr>
        <p:spPr>
          <a:xfrm>
            <a:off x="914400" y="1066800"/>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57200" y="304800"/>
            <a:ext cx="82296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t>Determining what is Fair Trade Price  </a:t>
            </a:r>
          </a:p>
          <a:p>
            <a:pPr algn="ctr"/>
            <a:r>
              <a:rPr lang="en-US" sz="3200" b="1" dirty="0" smtClean="0"/>
              <a:t>and Fair Trade benefits </a:t>
            </a:r>
            <a:endParaRPr lang="en-US" sz="3200" dirty="0"/>
          </a:p>
        </p:txBody>
      </p:sp>
      <p:sp>
        <p:nvSpPr>
          <p:cNvPr id="9" name="Oval 8"/>
          <p:cNvSpPr/>
          <p:nvPr/>
        </p:nvSpPr>
        <p:spPr>
          <a:xfrm>
            <a:off x="2971800" y="2590800"/>
            <a:ext cx="2743200" cy="990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Additional Fair Trade Premium</a:t>
            </a:r>
          </a:p>
          <a:p>
            <a:pPr algn="ctr"/>
            <a:r>
              <a:rPr lang="en-US" dirty="0" smtClean="0"/>
              <a:t> </a:t>
            </a:r>
            <a:endParaRPr lang="en-US" dirty="0"/>
          </a:p>
        </p:txBody>
      </p:sp>
      <p:sp>
        <p:nvSpPr>
          <p:cNvPr id="10" name="Oval 9"/>
          <p:cNvSpPr/>
          <p:nvPr/>
        </p:nvSpPr>
        <p:spPr>
          <a:xfrm>
            <a:off x="2819400" y="3733800"/>
            <a:ext cx="3200400" cy="11430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Additional Organic Premium </a:t>
            </a:r>
            <a:endParaRPr lang="en-US" b="1" dirty="0">
              <a:solidFill>
                <a:srgbClr val="C00000"/>
              </a:solidFill>
            </a:endParaRPr>
          </a:p>
        </p:txBody>
      </p:sp>
      <p:sp>
        <p:nvSpPr>
          <p:cNvPr id="12" name="Curved Right Arrow 11"/>
          <p:cNvSpPr/>
          <p:nvPr/>
        </p:nvSpPr>
        <p:spPr>
          <a:xfrm>
            <a:off x="2438400" y="1676400"/>
            <a:ext cx="457200" cy="990600"/>
          </a:xfrm>
          <a:prstGeom prst="curvedRightArrow">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Curved Left Arrow 12"/>
          <p:cNvSpPr/>
          <p:nvPr/>
        </p:nvSpPr>
        <p:spPr>
          <a:xfrm>
            <a:off x="6248400" y="3048000"/>
            <a:ext cx="762000" cy="1295400"/>
          </a:xfrm>
          <a:prstGeom prst="curvedLef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Curved Right Arrow 13"/>
          <p:cNvSpPr/>
          <p:nvPr/>
        </p:nvSpPr>
        <p:spPr>
          <a:xfrm>
            <a:off x="1828800" y="3200400"/>
            <a:ext cx="838200" cy="1143000"/>
          </a:xfrm>
          <a:prstGeom prst="curvedRigh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Oval 14"/>
          <p:cNvSpPr/>
          <p:nvPr/>
        </p:nvSpPr>
        <p:spPr>
          <a:xfrm>
            <a:off x="2286000" y="5029200"/>
            <a:ext cx="4191000" cy="14478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FAIR TRADE PRICE with FAIR TRADE BENEFITS </a:t>
            </a:r>
            <a:endParaRPr lang="en-US" b="1" dirty="0">
              <a:solidFill>
                <a:srgbClr val="C00000"/>
              </a:solidFill>
            </a:endParaRPr>
          </a:p>
        </p:txBody>
      </p:sp>
      <p:sp>
        <p:nvSpPr>
          <p:cNvPr id="16" name="Curved Left Arrow 15"/>
          <p:cNvSpPr/>
          <p:nvPr/>
        </p:nvSpPr>
        <p:spPr>
          <a:xfrm>
            <a:off x="6553200" y="4419600"/>
            <a:ext cx="990600" cy="1524000"/>
          </a:xfrm>
          <a:prstGeom prst="curvedLef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Curved Right Arrow 16"/>
          <p:cNvSpPr/>
          <p:nvPr/>
        </p:nvSpPr>
        <p:spPr>
          <a:xfrm>
            <a:off x="1143000" y="4572000"/>
            <a:ext cx="1066800" cy="1371600"/>
          </a:xfrm>
          <a:prstGeom prst="curved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8" name="Picture 9" descr="preda"/>
          <p:cNvPicPr>
            <a:picLocks noChangeAspect="1" noChangeArrowheads="1"/>
          </p:cNvPicPr>
          <p:nvPr/>
        </p:nvPicPr>
        <p:blipFill>
          <a:blip r:embed="rId3"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34112"/>
          </a:xfrm>
        </p:spPr>
        <p:txBody>
          <a:bodyPr>
            <a:normAutofit fontScale="90000"/>
          </a:bodyPr>
          <a:lstStyle/>
          <a:p>
            <a:endParaRPr lang="en-US" dirty="0"/>
          </a:p>
        </p:txBody>
      </p:sp>
      <p:pic>
        <p:nvPicPr>
          <p:cNvPr id="162819" name="Picture 3" descr="C:\Users\alex\Desktop\IMG_0992.JPG"/>
          <p:cNvPicPr>
            <a:picLocks noChangeAspect="1" noChangeArrowheads="1"/>
          </p:cNvPicPr>
          <p:nvPr/>
        </p:nvPicPr>
        <p:blipFill>
          <a:blip r:embed="rId3" cstate="print"/>
          <a:srcRect/>
          <a:stretch>
            <a:fillRect/>
          </a:stretch>
        </p:blipFill>
        <p:spPr bwMode="auto">
          <a:xfrm>
            <a:off x="4572000" y="1066800"/>
            <a:ext cx="4300415" cy="2667000"/>
          </a:xfrm>
          <a:prstGeom prst="rect">
            <a:avLst/>
          </a:prstGeom>
          <a:noFill/>
        </p:spPr>
      </p:pic>
      <p:sp>
        <p:nvSpPr>
          <p:cNvPr id="5" name="Rectangle 4"/>
          <p:cNvSpPr/>
          <p:nvPr/>
        </p:nvSpPr>
        <p:spPr>
          <a:xfrm>
            <a:off x="457200" y="152400"/>
            <a:ext cx="82296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Mango Processing </a:t>
            </a:r>
            <a:endParaRPr lang="en-US" sz="4400" dirty="0"/>
          </a:p>
        </p:txBody>
      </p:sp>
      <p:pic>
        <p:nvPicPr>
          <p:cNvPr id="7" name="Picture 2" descr="C:\Users\alex\Desktop\IMG_0951.JPG"/>
          <p:cNvPicPr>
            <a:picLocks noGrp="1" noChangeAspect="1" noChangeArrowheads="1"/>
          </p:cNvPicPr>
          <p:nvPr>
            <p:ph idx="1"/>
          </p:nvPr>
        </p:nvPicPr>
        <p:blipFill>
          <a:blip r:embed="rId4" cstate="print"/>
          <a:srcRect/>
          <a:stretch>
            <a:fillRect/>
          </a:stretch>
        </p:blipFill>
        <p:spPr bwMode="auto">
          <a:xfrm>
            <a:off x="533400" y="1447801"/>
            <a:ext cx="3985953" cy="2971800"/>
          </a:xfrm>
          <a:prstGeom prst="rect">
            <a:avLst/>
          </a:prstGeom>
          <a:noFill/>
        </p:spPr>
      </p:pic>
      <p:pic>
        <p:nvPicPr>
          <p:cNvPr id="8" name="Picture 2" descr="C:\Users\alex\Desktop\IMG_1016.JPG"/>
          <p:cNvPicPr>
            <a:picLocks noChangeAspect="1" noChangeArrowheads="1"/>
          </p:cNvPicPr>
          <p:nvPr/>
        </p:nvPicPr>
        <p:blipFill>
          <a:blip r:embed="rId5" cstate="print"/>
          <a:srcRect/>
          <a:stretch>
            <a:fillRect/>
          </a:stretch>
        </p:blipFill>
        <p:spPr bwMode="auto">
          <a:xfrm>
            <a:off x="609600" y="4724400"/>
            <a:ext cx="3581400" cy="2133600"/>
          </a:xfrm>
          <a:prstGeom prst="rect">
            <a:avLst/>
          </a:prstGeom>
          <a:noFill/>
        </p:spPr>
      </p:pic>
      <p:pic>
        <p:nvPicPr>
          <p:cNvPr id="9" name="Picture 4" descr="C:\Users\alex\Desktop\korea presentation\Mapping\SAM_2834.JPG"/>
          <p:cNvPicPr>
            <a:picLocks noChangeAspect="1" noChangeArrowheads="1"/>
          </p:cNvPicPr>
          <p:nvPr/>
        </p:nvPicPr>
        <p:blipFill>
          <a:blip r:embed="rId6" cstate="print"/>
          <a:srcRect/>
          <a:stretch>
            <a:fillRect/>
          </a:stretch>
        </p:blipFill>
        <p:spPr bwMode="auto">
          <a:xfrm>
            <a:off x="4648200" y="3962400"/>
            <a:ext cx="4267200" cy="2590800"/>
          </a:xfrm>
          <a:prstGeom prst="rect">
            <a:avLst/>
          </a:prstGeom>
          <a:noFill/>
        </p:spPr>
      </p:pic>
      <p:pic>
        <p:nvPicPr>
          <p:cNvPr id="10" name="Picture 9" descr="preda"/>
          <p:cNvPicPr>
            <a:picLocks noChangeAspect="1" noChangeArrowheads="1"/>
          </p:cNvPicPr>
          <p:nvPr/>
        </p:nvPicPr>
        <p:blipFill>
          <a:blip r:embed="rId7" cstate="print"/>
          <a:srcRect/>
          <a:stretch>
            <a:fillRect/>
          </a:stretch>
        </p:blipFill>
        <p:spPr bwMode="auto">
          <a:xfrm>
            <a:off x="8318500" y="6477000"/>
            <a:ext cx="825500" cy="381000"/>
          </a:xfrm>
          <a:prstGeom prst="rect">
            <a:avLst/>
          </a:prstGeom>
          <a:noFill/>
          <a:ln w="9525">
            <a:noFill/>
            <a:miter lim="800000"/>
            <a:headEnd/>
            <a:tailEnd/>
          </a:ln>
        </p:spPr>
      </p:pic>
      <p:pic>
        <p:nvPicPr>
          <p:cNvPr id="11" name="Picture 1"/>
          <p:cNvPicPr>
            <a:picLocks noChangeAspect="1" noChangeArrowheads="1"/>
          </p:cNvPicPr>
          <p:nvPr/>
        </p:nvPicPr>
        <p:blipFill>
          <a:blip r:embed="rId8" cstate="print"/>
          <a:srcRect/>
          <a:stretch>
            <a:fillRect/>
          </a:stretch>
        </p:blipFill>
        <p:spPr bwMode="auto">
          <a:xfrm>
            <a:off x="457200" y="1066800"/>
            <a:ext cx="4038600" cy="3352800"/>
          </a:xfrm>
          <a:prstGeom prst="rect">
            <a:avLst/>
          </a:prstGeom>
          <a:noFill/>
          <a:ln w="9525">
            <a:noFill/>
            <a:round/>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19200"/>
          </a:xfrm>
        </p:spPr>
        <p:txBody>
          <a:bodyPr/>
          <a:lstStyle/>
          <a:p>
            <a:endParaRPr lang="en-US" dirty="0"/>
          </a:p>
        </p:txBody>
      </p:sp>
      <p:pic>
        <p:nvPicPr>
          <p:cNvPr id="151554" name="Picture 2" descr="C:\Users\alex\Desktop\korea presentation\ICS Inspection\SAM_5526.JPG"/>
          <p:cNvPicPr>
            <a:picLocks noGrp="1" noChangeAspect="1" noChangeArrowheads="1"/>
          </p:cNvPicPr>
          <p:nvPr>
            <p:ph idx="1"/>
          </p:nvPr>
        </p:nvPicPr>
        <p:blipFill>
          <a:blip r:embed="rId3" cstate="print"/>
          <a:srcRect/>
          <a:stretch>
            <a:fillRect/>
          </a:stretch>
        </p:blipFill>
        <p:spPr bwMode="auto">
          <a:xfrm>
            <a:off x="609600" y="2590800"/>
            <a:ext cx="2819400" cy="3759200"/>
          </a:xfrm>
          <a:prstGeom prst="rect">
            <a:avLst/>
          </a:prstGeom>
          <a:noFill/>
        </p:spPr>
      </p:pic>
      <p:pic>
        <p:nvPicPr>
          <p:cNvPr id="98305" name="Picture 1" descr="C:\Users\alex\Desktop\korea presentation\ICS Inspection\SAM_5513.JPG"/>
          <p:cNvPicPr>
            <a:picLocks noChangeAspect="1" noChangeArrowheads="1"/>
          </p:cNvPicPr>
          <p:nvPr/>
        </p:nvPicPr>
        <p:blipFill>
          <a:blip r:embed="rId4" cstate="print"/>
          <a:srcRect/>
          <a:stretch>
            <a:fillRect/>
          </a:stretch>
        </p:blipFill>
        <p:spPr bwMode="auto">
          <a:xfrm>
            <a:off x="4191000" y="1371600"/>
            <a:ext cx="4038600" cy="2973136"/>
          </a:xfrm>
          <a:prstGeom prst="rect">
            <a:avLst/>
          </a:prstGeom>
          <a:noFill/>
        </p:spPr>
      </p:pic>
      <p:sp>
        <p:nvSpPr>
          <p:cNvPr id="6" name="Rectangle 5"/>
          <p:cNvSpPr/>
          <p:nvPr/>
        </p:nvSpPr>
        <p:spPr>
          <a:xfrm>
            <a:off x="457200" y="0"/>
            <a:ext cx="82296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Warehouse inspection and approval of finished product  for shipment</a:t>
            </a:r>
            <a:endParaRPr lang="en-US" sz="2800" b="1" dirty="0"/>
          </a:p>
        </p:txBody>
      </p:sp>
      <p:sp>
        <p:nvSpPr>
          <p:cNvPr id="7" name="Rectangle 6"/>
          <p:cNvSpPr/>
          <p:nvPr/>
        </p:nvSpPr>
        <p:spPr>
          <a:xfrm>
            <a:off x="3962400" y="4419600"/>
            <a:ext cx="4343400" cy="68580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Warehouse exclusively for Preda Mangoes </a:t>
            </a:r>
            <a:endParaRPr lang="en-US" b="1" dirty="0">
              <a:solidFill>
                <a:srgbClr val="C00000"/>
              </a:solidFill>
            </a:endParaRPr>
          </a:p>
        </p:txBody>
      </p:sp>
      <p:sp>
        <p:nvSpPr>
          <p:cNvPr id="8" name="Left Arrow 7"/>
          <p:cNvSpPr/>
          <p:nvPr/>
        </p:nvSpPr>
        <p:spPr>
          <a:xfrm>
            <a:off x="3810000" y="5257800"/>
            <a:ext cx="4572000" cy="12954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Approved shipment to Germany</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endParaRPr lang="en-US" dirty="0"/>
          </a:p>
        </p:txBody>
      </p:sp>
      <p:pic>
        <p:nvPicPr>
          <p:cNvPr id="5" name="Picture 1" descr="C:\Users\alex\Desktop\IMG_0942.JPG"/>
          <p:cNvPicPr>
            <a:picLocks noChangeAspect="1" noChangeArrowheads="1"/>
          </p:cNvPicPr>
          <p:nvPr/>
        </p:nvPicPr>
        <p:blipFill>
          <a:blip r:embed="rId3" cstate="print"/>
          <a:srcRect/>
          <a:stretch>
            <a:fillRect/>
          </a:stretch>
        </p:blipFill>
        <p:spPr bwMode="auto">
          <a:xfrm>
            <a:off x="4419600" y="1447800"/>
            <a:ext cx="3810000" cy="2286000"/>
          </a:xfrm>
          <a:prstGeom prst="rect">
            <a:avLst/>
          </a:prstGeom>
          <a:noFill/>
        </p:spPr>
      </p:pic>
      <p:pic>
        <p:nvPicPr>
          <p:cNvPr id="7" name="Picture 1" descr="C:\Users\alex\Desktop\korea presentation\ICS Inspection\SAM_5523.JPG"/>
          <p:cNvPicPr>
            <a:picLocks noGrp="1" noChangeAspect="1" noChangeArrowheads="1"/>
          </p:cNvPicPr>
          <p:nvPr>
            <p:ph idx="1"/>
          </p:nvPr>
        </p:nvPicPr>
        <p:blipFill>
          <a:blip r:embed="rId4" cstate="print">
            <a:lum bright="8000"/>
          </a:blip>
          <a:srcRect/>
          <a:stretch>
            <a:fillRect/>
          </a:stretch>
        </p:blipFill>
        <p:spPr bwMode="auto">
          <a:xfrm>
            <a:off x="457200" y="4267200"/>
            <a:ext cx="3537065" cy="2256905"/>
          </a:xfrm>
          <a:prstGeom prst="rect">
            <a:avLst/>
          </a:prstGeom>
          <a:noFill/>
        </p:spPr>
      </p:pic>
      <p:pic>
        <p:nvPicPr>
          <p:cNvPr id="8" name="Picture 2" descr="C:\Users\alex\Desktop\IMG_0932.JPG"/>
          <p:cNvPicPr>
            <a:picLocks noChangeAspect="1" noChangeArrowheads="1"/>
          </p:cNvPicPr>
          <p:nvPr/>
        </p:nvPicPr>
        <p:blipFill>
          <a:blip r:embed="rId5" cstate="print"/>
          <a:srcRect/>
          <a:stretch>
            <a:fillRect/>
          </a:stretch>
        </p:blipFill>
        <p:spPr bwMode="auto">
          <a:xfrm>
            <a:off x="4495800" y="3810000"/>
            <a:ext cx="3764492" cy="2713037"/>
          </a:xfrm>
          <a:prstGeom prst="rect">
            <a:avLst/>
          </a:prstGeom>
          <a:noFill/>
        </p:spPr>
      </p:pic>
      <p:sp>
        <p:nvSpPr>
          <p:cNvPr id="6" name="Rectangle 5"/>
          <p:cNvSpPr/>
          <p:nvPr/>
        </p:nvSpPr>
        <p:spPr>
          <a:xfrm>
            <a:off x="457200" y="304800"/>
            <a:ext cx="83058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t>Quality Assurance is Fair Trade Strategy</a:t>
            </a:r>
            <a:endParaRPr lang="en-US" sz="3600" dirty="0"/>
          </a:p>
        </p:txBody>
      </p:sp>
      <p:pic>
        <p:nvPicPr>
          <p:cNvPr id="9" name="Picture 2" descr="C:\Users\alex\Desktop\korea presentation\ICS Inspection\SAM_5507.JPG"/>
          <p:cNvPicPr>
            <a:picLocks noChangeAspect="1" noChangeArrowheads="1"/>
          </p:cNvPicPr>
          <p:nvPr/>
        </p:nvPicPr>
        <p:blipFill>
          <a:blip r:embed="rId6" cstate="print"/>
          <a:srcRect/>
          <a:stretch>
            <a:fillRect/>
          </a:stretch>
        </p:blipFill>
        <p:spPr bwMode="auto">
          <a:xfrm>
            <a:off x="457200" y="1447801"/>
            <a:ext cx="2743200" cy="3124200"/>
          </a:xfrm>
          <a:prstGeom prst="rect">
            <a:avLst/>
          </a:prstGeom>
          <a:noFill/>
        </p:spPr>
      </p:pic>
      <p:pic>
        <p:nvPicPr>
          <p:cNvPr id="10" name="Picture 9" descr="preda"/>
          <p:cNvPicPr>
            <a:picLocks noChangeAspect="1" noChangeArrowheads="1"/>
          </p:cNvPicPr>
          <p:nvPr/>
        </p:nvPicPr>
        <p:blipFill>
          <a:blip r:embed="rId7"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96112"/>
          </a:xfrm>
        </p:spPr>
        <p:txBody>
          <a:bodyPr>
            <a:normAutofit/>
          </a:bodyPr>
          <a:lstStyle/>
          <a:p>
            <a:endParaRPr lang="en-US" sz="3600" dirty="0"/>
          </a:p>
        </p:txBody>
      </p:sp>
      <p:pic>
        <p:nvPicPr>
          <p:cNvPr id="4" name="Picture 2" descr="C:\Users\alex\Desktop\BL PICTURE2.jpg"/>
          <p:cNvPicPr>
            <a:picLocks noGrp="1" noChangeAspect="1" noChangeArrowheads="1"/>
          </p:cNvPicPr>
          <p:nvPr>
            <p:ph idx="1"/>
          </p:nvPr>
        </p:nvPicPr>
        <p:blipFill>
          <a:blip r:embed="rId3" cstate="print"/>
          <a:srcRect/>
          <a:stretch>
            <a:fillRect/>
          </a:stretch>
        </p:blipFill>
        <p:spPr bwMode="auto">
          <a:xfrm>
            <a:off x="457200" y="1219201"/>
            <a:ext cx="3276600" cy="2285999"/>
          </a:xfrm>
          <a:prstGeom prst="rect">
            <a:avLst/>
          </a:prstGeom>
          <a:noFill/>
        </p:spPr>
      </p:pic>
      <p:sp>
        <p:nvSpPr>
          <p:cNvPr id="6" name="Rectangle 5"/>
          <p:cNvSpPr/>
          <p:nvPr/>
        </p:nvSpPr>
        <p:spPr>
          <a:xfrm>
            <a:off x="457200" y="152400"/>
            <a:ext cx="8229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Fair Trade also provides funds to operate a complete facility for children who are in conflict with the Law. </a:t>
            </a:r>
          </a:p>
          <a:p>
            <a:pPr algn="ctr"/>
            <a:r>
              <a:rPr lang="en-US" b="1" dirty="0" smtClean="0"/>
              <a:t>The Regional Center  for Boys is located in Castillejos, Zambales.  </a:t>
            </a:r>
            <a:endParaRPr lang="en-US" b="1" dirty="0"/>
          </a:p>
        </p:txBody>
      </p:sp>
      <p:pic>
        <p:nvPicPr>
          <p:cNvPr id="8" name="Picture 4" descr="SAM_0305.JPG"/>
          <p:cNvPicPr>
            <a:picLocks noChangeAspect="1"/>
          </p:cNvPicPr>
          <p:nvPr/>
        </p:nvPicPr>
        <p:blipFill>
          <a:blip r:embed="rId4" cstate="print"/>
          <a:srcRect/>
          <a:stretch>
            <a:fillRect/>
          </a:stretch>
        </p:blipFill>
        <p:spPr bwMode="auto">
          <a:xfrm>
            <a:off x="3733800" y="1219200"/>
            <a:ext cx="2514600" cy="2590800"/>
          </a:xfrm>
          <a:prstGeom prst="rect">
            <a:avLst/>
          </a:prstGeom>
          <a:noFill/>
          <a:ln w="9525">
            <a:noFill/>
            <a:miter lim="800000"/>
            <a:headEnd/>
            <a:tailEnd/>
          </a:ln>
        </p:spPr>
      </p:pic>
      <p:pic>
        <p:nvPicPr>
          <p:cNvPr id="10" name="Picture 6" descr="SAM_0342.JPG"/>
          <p:cNvPicPr>
            <a:picLocks noChangeAspect="1"/>
          </p:cNvPicPr>
          <p:nvPr/>
        </p:nvPicPr>
        <p:blipFill>
          <a:blip r:embed="rId5" cstate="print"/>
          <a:srcRect/>
          <a:stretch>
            <a:fillRect/>
          </a:stretch>
        </p:blipFill>
        <p:spPr bwMode="auto">
          <a:xfrm>
            <a:off x="6553200" y="4191000"/>
            <a:ext cx="2311400" cy="2514600"/>
          </a:xfrm>
          <a:prstGeom prst="rect">
            <a:avLst/>
          </a:prstGeom>
          <a:noFill/>
          <a:ln w="9525">
            <a:noFill/>
            <a:miter lim="800000"/>
            <a:headEnd/>
            <a:tailEnd/>
          </a:ln>
        </p:spPr>
      </p:pic>
      <p:pic>
        <p:nvPicPr>
          <p:cNvPr id="11" name="Picture 10" descr="SAM_0353.JPG"/>
          <p:cNvPicPr>
            <a:picLocks noChangeAspect="1"/>
          </p:cNvPicPr>
          <p:nvPr/>
        </p:nvPicPr>
        <p:blipFill>
          <a:blip r:embed="rId6" cstate="print"/>
          <a:srcRect/>
          <a:stretch>
            <a:fillRect/>
          </a:stretch>
        </p:blipFill>
        <p:spPr bwMode="auto">
          <a:xfrm>
            <a:off x="7315200" y="4191000"/>
            <a:ext cx="1524000" cy="990600"/>
          </a:xfrm>
          <a:prstGeom prst="rect">
            <a:avLst/>
          </a:prstGeom>
          <a:noFill/>
          <a:ln w="9525">
            <a:noFill/>
            <a:miter lim="800000"/>
            <a:headEnd/>
            <a:tailEnd/>
          </a:ln>
        </p:spPr>
      </p:pic>
      <p:sp>
        <p:nvSpPr>
          <p:cNvPr id="12" name="Rectangle 11"/>
          <p:cNvSpPr/>
          <p:nvPr/>
        </p:nvSpPr>
        <p:spPr>
          <a:xfrm>
            <a:off x="4419600" y="3733800"/>
            <a:ext cx="4343400" cy="38100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With Organic farm &amp; training  center  </a:t>
            </a:r>
            <a:endParaRPr lang="en-US" b="1" dirty="0">
              <a:solidFill>
                <a:srgbClr val="FF0000"/>
              </a:solidFill>
            </a:endParaRPr>
          </a:p>
        </p:txBody>
      </p:sp>
      <p:pic>
        <p:nvPicPr>
          <p:cNvPr id="13" name="Picture 7" descr="Picture12"/>
          <p:cNvPicPr>
            <a:picLocks noChangeAspect="1" noChangeArrowheads="1"/>
          </p:cNvPicPr>
          <p:nvPr/>
        </p:nvPicPr>
        <p:blipFill>
          <a:blip r:embed="rId7" cstate="print"/>
          <a:srcRect/>
          <a:stretch>
            <a:fillRect/>
          </a:stretch>
        </p:blipFill>
        <p:spPr bwMode="auto">
          <a:xfrm>
            <a:off x="6033793" y="1219200"/>
            <a:ext cx="3110207" cy="2103438"/>
          </a:xfrm>
          <a:prstGeom prst="rect">
            <a:avLst/>
          </a:prstGeom>
          <a:noFill/>
          <a:ln w="9525">
            <a:noFill/>
            <a:miter lim="800000"/>
            <a:headEnd/>
            <a:tailEnd/>
          </a:ln>
        </p:spPr>
      </p:pic>
      <p:pic>
        <p:nvPicPr>
          <p:cNvPr id="14" name="Picture 4" descr="Image020"/>
          <p:cNvPicPr>
            <a:picLocks noChangeAspect="1" noChangeArrowheads="1"/>
          </p:cNvPicPr>
          <p:nvPr/>
        </p:nvPicPr>
        <p:blipFill>
          <a:blip r:embed="rId8" cstate="print"/>
          <a:srcRect/>
          <a:stretch>
            <a:fillRect/>
          </a:stretch>
        </p:blipFill>
        <p:spPr bwMode="auto">
          <a:xfrm>
            <a:off x="3962400" y="4191000"/>
            <a:ext cx="2459182" cy="2286000"/>
          </a:xfrm>
          <a:prstGeom prst="rect">
            <a:avLst/>
          </a:prstGeom>
          <a:noFill/>
          <a:ln w="57150">
            <a:solidFill>
              <a:srgbClr val="FFFF00"/>
            </a:solidFill>
            <a:miter lim="800000"/>
            <a:headEnd/>
            <a:tailEnd/>
          </a:ln>
        </p:spPr>
      </p:pic>
      <p:pic>
        <p:nvPicPr>
          <p:cNvPr id="15" name="Picture 1"/>
          <p:cNvPicPr>
            <a:picLocks noChangeAspect="1" noChangeArrowheads="1"/>
          </p:cNvPicPr>
          <p:nvPr/>
        </p:nvPicPr>
        <p:blipFill>
          <a:blip r:embed="rId9" cstate="print"/>
          <a:srcRect/>
          <a:stretch>
            <a:fillRect/>
          </a:stretch>
        </p:blipFill>
        <p:spPr bwMode="auto">
          <a:xfrm>
            <a:off x="457200" y="1143000"/>
            <a:ext cx="3276600" cy="2285999"/>
          </a:xfrm>
          <a:prstGeom prst="rect">
            <a:avLst/>
          </a:prstGeom>
          <a:noFill/>
          <a:ln w="9525">
            <a:noFill/>
            <a:round/>
            <a:headEnd/>
            <a:tailEnd/>
          </a:ln>
          <a:effectLst/>
        </p:spPr>
      </p:pic>
      <p:pic>
        <p:nvPicPr>
          <p:cNvPr id="16" name="Picture 3"/>
          <p:cNvPicPr>
            <a:picLocks noChangeAspect="1" noChangeArrowheads="1"/>
          </p:cNvPicPr>
          <p:nvPr/>
        </p:nvPicPr>
        <p:blipFill>
          <a:blip r:embed="rId10" cstate="print"/>
          <a:srcRect/>
          <a:stretch>
            <a:fillRect/>
          </a:stretch>
        </p:blipFill>
        <p:spPr bwMode="auto">
          <a:xfrm>
            <a:off x="457200" y="3429000"/>
            <a:ext cx="1752600" cy="1502229"/>
          </a:xfrm>
          <a:prstGeom prst="rect">
            <a:avLst/>
          </a:prstGeom>
          <a:noFill/>
          <a:ln w="9525">
            <a:noFill/>
            <a:round/>
            <a:headEnd/>
            <a:tailEnd/>
          </a:ln>
          <a:effectLst/>
        </p:spPr>
      </p:pic>
      <p:pic>
        <p:nvPicPr>
          <p:cNvPr id="17" name="Picture 1"/>
          <p:cNvPicPr>
            <a:picLocks noChangeAspect="1"/>
          </p:cNvPicPr>
          <p:nvPr/>
        </p:nvPicPr>
        <p:blipFill>
          <a:blip r:embed="rId11" cstate="print"/>
          <a:srcRect/>
          <a:stretch>
            <a:fillRect/>
          </a:stretch>
        </p:blipFill>
        <p:spPr bwMode="auto">
          <a:xfrm>
            <a:off x="2286000" y="3429000"/>
            <a:ext cx="1666978" cy="1295400"/>
          </a:xfrm>
          <a:prstGeom prst="rect">
            <a:avLst/>
          </a:prstGeom>
          <a:noFill/>
          <a:ln w="9525">
            <a:noFill/>
            <a:miter lim="800000"/>
            <a:headEnd/>
            <a:tailEnd/>
          </a:ln>
        </p:spPr>
      </p:pic>
      <p:pic>
        <p:nvPicPr>
          <p:cNvPr id="19" name="Picture 1"/>
          <p:cNvPicPr>
            <a:picLocks noChangeAspect="1"/>
          </p:cNvPicPr>
          <p:nvPr/>
        </p:nvPicPr>
        <p:blipFill>
          <a:blip r:embed="rId12" cstate="print"/>
          <a:srcRect/>
          <a:stretch>
            <a:fillRect/>
          </a:stretch>
        </p:blipFill>
        <p:spPr bwMode="auto">
          <a:xfrm>
            <a:off x="457200" y="4953000"/>
            <a:ext cx="1648535" cy="1657350"/>
          </a:xfrm>
          <a:prstGeom prst="rect">
            <a:avLst/>
          </a:prstGeom>
          <a:noFill/>
          <a:ln w="9525">
            <a:noFill/>
            <a:miter lim="800000"/>
            <a:headEnd/>
            <a:tailEnd/>
          </a:ln>
        </p:spPr>
      </p:pic>
      <p:pic>
        <p:nvPicPr>
          <p:cNvPr id="20" name="Picture 4"/>
          <p:cNvPicPr>
            <a:picLocks noChangeAspect="1" noChangeArrowheads="1"/>
          </p:cNvPicPr>
          <p:nvPr/>
        </p:nvPicPr>
        <p:blipFill>
          <a:blip r:embed="rId13" cstate="print"/>
          <a:srcRect/>
          <a:stretch>
            <a:fillRect/>
          </a:stretch>
        </p:blipFill>
        <p:spPr bwMode="auto">
          <a:xfrm>
            <a:off x="2209800" y="4800600"/>
            <a:ext cx="1752600" cy="1701800"/>
          </a:xfrm>
          <a:prstGeom prst="rect">
            <a:avLst/>
          </a:prstGeom>
          <a:noFill/>
          <a:ln w="9525">
            <a:noFill/>
            <a:round/>
            <a:headEnd/>
            <a:tailEnd/>
          </a:ln>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rmAutofit/>
          </a:bodyPr>
          <a:lstStyle/>
          <a:p>
            <a:endParaRPr lang="en-US" sz="2400" dirty="0"/>
          </a:p>
        </p:txBody>
      </p:sp>
      <p:pic>
        <p:nvPicPr>
          <p:cNvPr id="143362" name="Picture 2" descr="C:\Users\alex\Desktop\korea presentation\SAM_2684.JPG"/>
          <p:cNvPicPr>
            <a:picLocks noGrp="1" noChangeAspect="1" noChangeArrowheads="1"/>
          </p:cNvPicPr>
          <p:nvPr>
            <p:ph idx="1"/>
          </p:nvPr>
        </p:nvPicPr>
        <p:blipFill>
          <a:blip r:embed="rId3" cstate="print"/>
          <a:srcRect/>
          <a:stretch>
            <a:fillRect/>
          </a:stretch>
        </p:blipFill>
        <p:spPr bwMode="auto">
          <a:xfrm>
            <a:off x="533400" y="1600200"/>
            <a:ext cx="3962399" cy="2454652"/>
          </a:xfrm>
          <a:prstGeom prst="rect">
            <a:avLst/>
          </a:prstGeom>
          <a:noFill/>
        </p:spPr>
      </p:pic>
      <p:pic>
        <p:nvPicPr>
          <p:cNvPr id="4" name="Picture 6"/>
          <p:cNvPicPr>
            <a:picLocks noChangeAspect="1" noChangeArrowheads="1"/>
          </p:cNvPicPr>
          <p:nvPr/>
        </p:nvPicPr>
        <p:blipFill>
          <a:blip r:embed="rId4" cstate="print"/>
          <a:srcRect/>
          <a:stretch>
            <a:fillRect/>
          </a:stretch>
        </p:blipFill>
        <p:spPr bwMode="auto">
          <a:xfrm>
            <a:off x="1143000" y="4114800"/>
            <a:ext cx="2844800" cy="2133600"/>
          </a:xfrm>
          <a:prstGeom prst="rect">
            <a:avLst/>
          </a:prstGeom>
          <a:noFill/>
          <a:ln w="9360">
            <a:noFill/>
            <a:miter lim="800000"/>
            <a:headEnd/>
            <a:tailEnd/>
          </a:ln>
        </p:spPr>
      </p:pic>
      <p:sp>
        <p:nvSpPr>
          <p:cNvPr id="5" name="Rectangle 4"/>
          <p:cNvSpPr/>
          <p:nvPr/>
        </p:nvSpPr>
        <p:spPr>
          <a:xfrm>
            <a:off x="457200" y="457200"/>
            <a:ext cx="82296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Evaluation/meeting of the Preda Organic Team with the Organic Certification Center of the Philippines, ACT-EU Organic Certifier/</a:t>
            </a:r>
            <a:r>
              <a:rPr lang="en-US" sz="2000" b="1" dirty="0" err="1" smtClean="0"/>
              <a:t>Naturland</a:t>
            </a:r>
            <a:r>
              <a:rPr lang="en-US" sz="2000" b="1" dirty="0" smtClean="0"/>
              <a:t>-Germany</a:t>
            </a:r>
            <a:endParaRPr lang="en-US" sz="2000" b="1" dirty="0"/>
          </a:p>
        </p:txBody>
      </p:sp>
      <p:pic>
        <p:nvPicPr>
          <p:cNvPr id="7" name="Picture 1" descr="C:\Users\alex\Desktop\korea presentation\ICS Inspection\SAM_5533.JPG"/>
          <p:cNvPicPr>
            <a:picLocks noChangeAspect="1" noChangeArrowheads="1"/>
          </p:cNvPicPr>
          <p:nvPr/>
        </p:nvPicPr>
        <p:blipFill>
          <a:blip r:embed="rId5" cstate="print"/>
          <a:srcRect/>
          <a:stretch>
            <a:fillRect/>
          </a:stretch>
        </p:blipFill>
        <p:spPr bwMode="auto">
          <a:xfrm>
            <a:off x="5334000" y="1600200"/>
            <a:ext cx="3292078" cy="4160837"/>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en-US" sz="54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oduction</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0" name="Rectangle 9"/>
          <p:cNvSpPr/>
          <p:nvPr/>
        </p:nvSpPr>
        <p:spPr>
          <a:xfrm>
            <a:off x="457200" y="762000"/>
            <a:ext cx="8229600" cy="10668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sz="4400" b="1" dirty="0">
              <a:ln w="18415" cmpd="sng">
                <a:solidFill>
                  <a:srgbClr val="FFFFFF"/>
                </a:solidFill>
                <a:prstDash val="solid"/>
              </a:ln>
              <a:solidFill>
                <a:srgbClr val="C00000"/>
              </a:solidFill>
              <a:effectLst>
                <a:outerShdw blurRad="63500" dir="3600000" algn="tl" rotWithShape="0">
                  <a:srgbClr val="000000">
                    <a:alpha val="70000"/>
                  </a:srgbClr>
                </a:outerShdw>
              </a:effectLst>
            </a:endParaRPr>
          </a:p>
        </p:txBody>
      </p:sp>
      <p:sp>
        <p:nvSpPr>
          <p:cNvPr id="23" name="Rectangle 22"/>
          <p:cNvSpPr/>
          <p:nvPr/>
        </p:nvSpPr>
        <p:spPr>
          <a:xfrm>
            <a:off x="457200" y="685800"/>
            <a:ext cx="8229600" cy="11430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bg1"/>
                </a:solidFill>
                <a:latin typeface="Arial" pitchFamily="34" charset="0"/>
                <a:cs typeface="Arial" pitchFamily="34" charset="0"/>
              </a:rPr>
              <a:t>The Value  chain analysis </a:t>
            </a:r>
            <a:endParaRPr lang="en-US" sz="4000" b="1" dirty="0">
              <a:solidFill>
                <a:schemeClr val="bg1"/>
              </a:solidFill>
              <a:latin typeface="Arial" pitchFamily="34" charset="0"/>
              <a:cs typeface="Arial" pitchFamily="34" charset="0"/>
            </a:endParaRPr>
          </a:p>
        </p:txBody>
      </p:sp>
      <p:sp>
        <p:nvSpPr>
          <p:cNvPr id="13" name="Chevron 12"/>
          <p:cNvSpPr/>
          <p:nvPr/>
        </p:nvSpPr>
        <p:spPr>
          <a:xfrm>
            <a:off x="533400" y="2057400"/>
            <a:ext cx="2819400" cy="1295400"/>
          </a:xfrm>
          <a:prstGeom prst="chevr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Mango Tree Farm Management</a:t>
            </a:r>
            <a:endParaRPr lang="en-US" dirty="0">
              <a:solidFill>
                <a:schemeClr val="tx1"/>
              </a:solidFill>
            </a:endParaRPr>
          </a:p>
        </p:txBody>
      </p:sp>
      <p:sp>
        <p:nvSpPr>
          <p:cNvPr id="18" name="Chevron 17"/>
          <p:cNvSpPr/>
          <p:nvPr/>
        </p:nvSpPr>
        <p:spPr>
          <a:xfrm>
            <a:off x="2895600" y="2057400"/>
            <a:ext cx="2895600" cy="1295400"/>
          </a:xfrm>
          <a:prstGeom prst="chevr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Conventional or Organic Mango Production </a:t>
            </a:r>
            <a:endParaRPr lang="en-US" dirty="0">
              <a:solidFill>
                <a:schemeClr val="tx1"/>
              </a:solidFill>
            </a:endParaRPr>
          </a:p>
        </p:txBody>
      </p:sp>
      <p:sp>
        <p:nvSpPr>
          <p:cNvPr id="19" name="Chevron 18"/>
          <p:cNvSpPr/>
          <p:nvPr/>
        </p:nvSpPr>
        <p:spPr>
          <a:xfrm>
            <a:off x="5410200" y="2057400"/>
            <a:ext cx="2819400" cy="1295400"/>
          </a:xfrm>
          <a:prstGeom prst="chevr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Harvesting &amp; packaging</a:t>
            </a:r>
            <a:endParaRPr lang="en-US" dirty="0">
              <a:solidFill>
                <a:schemeClr val="tx1"/>
              </a:solidFill>
            </a:endParaRPr>
          </a:p>
        </p:txBody>
      </p:sp>
      <p:sp>
        <p:nvSpPr>
          <p:cNvPr id="25" name="Chevron 24"/>
          <p:cNvSpPr/>
          <p:nvPr/>
        </p:nvSpPr>
        <p:spPr>
          <a:xfrm flipH="1">
            <a:off x="5562600" y="3581400"/>
            <a:ext cx="3048000" cy="1295400"/>
          </a:xfrm>
          <a:prstGeom prst="chevro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Transport &amp; Delivery </a:t>
            </a:r>
            <a:endParaRPr lang="en-US" dirty="0">
              <a:solidFill>
                <a:schemeClr val="tx1"/>
              </a:solidFill>
            </a:endParaRPr>
          </a:p>
        </p:txBody>
      </p:sp>
      <p:sp>
        <p:nvSpPr>
          <p:cNvPr id="26" name="Chevron 25"/>
          <p:cNvSpPr/>
          <p:nvPr/>
        </p:nvSpPr>
        <p:spPr>
          <a:xfrm flipH="1">
            <a:off x="838200" y="3581400"/>
            <a:ext cx="2743200" cy="1295400"/>
          </a:xfrm>
          <a:prstGeom prst="chevr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Processing </a:t>
            </a:r>
            <a:endParaRPr lang="en-US" dirty="0">
              <a:solidFill>
                <a:schemeClr val="tx1"/>
              </a:solidFill>
            </a:endParaRPr>
          </a:p>
        </p:txBody>
      </p:sp>
      <p:sp>
        <p:nvSpPr>
          <p:cNvPr id="27" name="Chevron 26"/>
          <p:cNvSpPr/>
          <p:nvPr/>
        </p:nvSpPr>
        <p:spPr>
          <a:xfrm>
            <a:off x="685800" y="5181600"/>
            <a:ext cx="2743200" cy="1295400"/>
          </a:xfrm>
          <a:prstGeom prst="chevr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Packaging and storage of finished goods</a:t>
            </a:r>
            <a:endParaRPr lang="en-US" dirty="0">
              <a:solidFill>
                <a:schemeClr val="tx1"/>
              </a:solidFill>
            </a:endParaRPr>
          </a:p>
        </p:txBody>
      </p:sp>
      <p:sp>
        <p:nvSpPr>
          <p:cNvPr id="28" name="Chevron 27"/>
          <p:cNvSpPr/>
          <p:nvPr/>
        </p:nvSpPr>
        <p:spPr>
          <a:xfrm>
            <a:off x="3124200" y="5257800"/>
            <a:ext cx="2971800" cy="1143000"/>
          </a:xfrm>
          <a:prstGeom prst="chevr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Export Processing and Shipment </a:t>
            </a:r>
            <a:endParaRPr lang="en-US" dirty="0">
              <a:solidFill>
                <a:schemeClr val="tx1"/>
              </a:solidFill>
            </a:endParaRPr>
          </a:p>
        </p:txBody>
      </p:sp>
      <p:sp>
        <p:nvSpPr>
          <p:cNvPr id="29" name="Chevron 28"/>
          <p:cNvSpPr/>
          <p:nvPr/>
        </p:nvSpPr>
        <p:spPr>
          <a:xfrm>
            <a:off x="5791200" y="5257800"/>
            <a:ext cx="2895600" cy="1143000"/>
          </a:xfrm>
          <a:prstGeom prst="chevr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Marketing and Distribution</a:t>
            </a:r>
            <a:endParaRPr lang="en-US" dirty="0">
              <a:solidFill>
                <a:schemeClr val="tx1"/>
              </a:solidFill>
            </a:endParaRPr>
          </a:p>
        </p:txBody>
      </p:sp>
      <p:sp>
        <p:nvSpPr>
          <p:cNvPr id="30" name="Curved Left Arrow 29"/>
          <p:cNvSpPr/>
          <p:nvPr/>
        </p:nvSpPr>
        <p:spPr>
          <a:xfrm>
            <a:off x="8305800" y="2590800"/>
            <a:ext cx="609600" cy="1905000"/>
          </a:xfrm>
          <a:prstGeom prst="curvedLef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2" name="Curved Right Arrow 31"/>
          <p:cNvSpPr/>
          <p:nvPr/>
        </p:nvSpPr>
        <p:spPr>
          <a:xfrm>
            <a:off x="152400" y="4114800"/>
            <a:ext cx="609600" cy="1905000"/>
          </a:xfrm>
          <a:prstGeom prst="curved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3" name="Chevron 32"/>
          <p:cNvSpPr/>
          <p:nvPr/>
        </p:nvSpPr>
        <p:spPr>
          <a:xfrm flipH="1">
            <a:off x="3200400" y="3581400"/>
            <a:ext cx="2743200" cy="1295400"/>
          </a:xfrm>
          <a:prstGeom prst="chevr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Re-sorting &amp; storage. Processing Schedule  </a:t>
            </a:r>
            <a:endParaRPr lang="en-US" dirty="0">
              <a:solidFill>
                <a:schemeClr val="tx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914400"/>
            <a:ext cx="6019800" cy="609600"/>
          </a:xfrm>
        </p:spPr>
        <p:txBody>
          <a:bodyPr>
            <a:normAutofit fontScale="90000"/>
          </a:bodyPr>
          <a:lstStyle/>
          <a:p>
            <a:r>
              <a:rPr lang="en-PH" dirty="0" smtClean="0"/>
              <a:t> </a:t>
            </a:r>
            <a:r>
              <a:rPr lang="en-PH" sz="3600" b="1" i="1" dirty="0" err="1" smtClean="0"/>
              <a:t>fairtrade</a:t>
            </a:r>
            <a:r>
              <a:rPr lang="en-PH" sz="3600" b="1" i="1" dirty="0" smtClean="0"/>
              <a:t> partnership</a:t>
            </a:r>
            <a:endParaRPr lang="en-PH" sz="3600" b="1" i="1" dirty="0"/>
          </a:p>
        </p:txBody>
      </p:sp>
      <p:graphicFrame>
        <p:nvGraphicFramePr>
          <p:cNvPr id="68614" name="Object 6"/>
          <p:cNvGraphicFramePr>
            <a:graphicFrameLocks noChangeAspect="1"/>
          </p:cNvGraphicFramePr>
          <p:nvPr>
            <p:ph idx="1"/>
          </p:nvPr>
        </p:nvGraphicFramePr>
        <p:xfrm>
          <a:off x="304801" y="1935163"/>
          <a:ext cx="6248400" cy="4389437"/>
        </p:xfrm>
        <a:graphic>
          <a:graphicData uri="http://schemas.openxmlformats.org/presentationml/2006/ole">
            <p:oleObj spid="_x0000_s4098" name="Photo Editor Photo" r:id="rId4" imgW="8838095" imgH="6361905" progId="">
              <p:embed/>
            </p:oleObj>
          </a:graphicData>
        </a:graphic>
      </p:graphicFrame>
      <p:pic>
        <p:nvPicPr>
          <p:cNvPr id="5" name="Picture 4" descr="fair trade-natural food snack"/>
          <p:cNvPicPr>
            <a:picLocks noChangeAspect="1" noChangeArrowheads="1"/>
          </p:cNvPicPr>
          <p:nvPr/>
        </p:nvPicPr>
        <p:blipFill>
          <a:blip r:embed="rId5" cstate="print">
            <a:lum bright="12000"/>
          </a:blip>
          <a:srcRect/>
          <a:stretch>
            <a:fillRect/>
          </a:stretch>
        </p:blipFill>
        <p:spPr bwMode="auto">
          <a:xfrm>
            <a:off x="6729413" y="1866900"/>
            <a:ext cx="2249487" cy="4800600"/>
          </a:xfrm>
          <a:prstGeom prst="rect">
            <a:avLst/>
          </a:prstGeom>
          <a:noFill/>
          <a:ln w="38100">
            <a:solidFill>
              <a:srgbClr val="FFFFFF"/>
            </a:solidFill>
            <a:miter lim="800000"/>
            <a:headEnd/>
            <a:tailEnd/>
          </a:ln>
        </p:spPr>
      </p:pic>
      <p:pic>
        <p:nvPicPr>
          <p:cNvPr id="6" name="Picture 9" descr="preda"/>
          <p:cNvPicPr>
            <a:picLocks noChangeAspect="1" noChangeArrowheads="1"/>
          </p:cNvPicPr>
          <p:nvPr/>
        </p:nvPicPr>
        <p:blipFill>
          <a:blip r:embed="rId6" cstate="print"/>
          <a:srcRect/>
          <a:stretch>
            <a:fillRect/>
          </a:stretch>
        </p:blipFill>
        <p:spPr bwMode="auto">
          <a:xfrm>
            <a:off x="609600" y="838200"/>
            <a:ext cx="1981200" cy="914400"/>
          </a:xfrm>
          <a:prstGeom prst="rect">
            <a:avLst/>
          </a:prstGeom>
          <a:noFill/>
          <a:ln w="9525">
            <a:noFill/>
            <a:miter lim="800000"/>
            <a:headEnd/>
            <a:tailEnd/>
          </a:ln>
        </p:spPr>
      </p:pic>
      <p:sp>
        <p:nvSpPr>
          <p:cNvPr id="7" name="Rounded Rectangle 6"/>
          <p:cNvSpPr/>
          <p:nvPr/>
        </p:nvSpPr>
        <p:spPr>
          <a:xfrm>
            <a:off x="304800" y="5867400"/>
            <a:ext cx="6248400" cy="8382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accent2">
                    <a:lumMod val="50000"/>
                  </a:schemeClr>
                </a:solidFill>
              </a:rPr>
              <a:t>Preda Pro </a:t>
            </a:r>
            <a:r>
              <a:rPr lang="en-US" sz="2800" b="1" dirty="0" err="1" smtClean="0">
                <a:solidFill>
                  <a:schemeClr val="accent2">
                    <a:lumMod val="50000"/>
                  </a:schemeClr>
                </a:solidFill>
              </a:rPr>
              <a:t>FairTrade</a:t>
            </a:r>
            <a:r>
              <a:rPr lang="en-US" sz="2800" b="1" dirty="0" smtClean="0">
                <a:solidFill>
                  <a:schemeClr val="accent2">
                    <a:lumMod val="50000"/>
                  </a:schemeClr>
                </a:solidFill>
              </a:rPr>
              <a:t> Products </a:t>
            </a:r>
            <a:endParaRPr lang="en-US" sz="2800" b="1" dirty="0">
              <a:solidFill>
                <a:schemeClr val="accent2">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8614"/>
                                        </p:tgtEl>
                                        <p:attrNameLst>
                                          <p:attrName>style.visibility</p:attrName>
                                        </p:attrNameLst>
                                      </p:cBhvr>
                                      <p:to>
                                        <p:strVal val="visible"/>
                                      </p:to>
                                    </p:set>
                                    <p:animEffect transition="in" filter="fade">
                                      <p:cBhvr>
                                        <p:cTn id="7" dur="1000"/>
                                        <p:tgtEl>
                                          <p:spTgt spid="6861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838200"/>
            <a:ext cx="8229600" cy="76200"/>
          </a:xfrm>
        </p:spPr>
        <p:txBody>
          <a:bodyPr>
            <a:normAutofit fontScale="90000"/>
          </a:bodyPr>
          <a:lstStyle/>
          <a:p>
            <a:endParaRPr lang="en-US" dirty="0"/>
          </a:p>
        </p:txBody>
      </p:sp>
      <p:pic>
        <p:nvPicPr>
          <p:cNvPr id="5" name="Picture 2" descr="http://www.predafairtrade.net/wp-content/uploads/2011/03/premium-mango-doy-pack-264x300.jpg"/>
          <p:cNvPicPr>
            <a:picLocks noChangeAspect="1" noChangeArrowheads="1"/>
          </p:cNvPicPr>
          <p:nvPr/>
        </p:nvPicPr>
        <p:blipFill>
          <a:blip r:embed="rId4" cstate="print"/>
          <a:srcRect/>
          <a:stretch>
            <a:fillRect/>
          </a:stretch>
        </p:blipFill>
        <p:spPr bwMode="auto">
          <a:xfrm>
            <a:off x="1981200" y="1143000"/>
            <a:ext cx="2514600" cy="2857500"/>
          </a:xfrm>
          <a:prstGeom prst="rect">
            <a:avLst/>
          </a:prstGeom>
          <a:noFill/>
        </p:spPr>
      </p:pic>
      <p:pic>
        <p:nvPicPr>
          <p:cNvPr id="6" name="Picture 5" descr="http://www.predafairtrade.net/wp-content/uploads/2011/03/coco-mango-150x150.jpg"/>
          <p:cNvPicPr>
            <a:picLocks noChangeAspect="1" noChangeArrowheads="1"/>
          </p:cNvPicPr>
          <p:nvPr/>
        </p:nvPicPr>
        <p:blipFill>
          <a:blip r:embed="rId5" cstate="print"/>
          <a:srcRect/>
          <a:stretch>
            <a:fillRect/>
          </a:stretch>
        </p:blipFill>
        <p:spPr bwMode="auto">
          <a:xfrm>
            <a:off x="381000" y="990600"/>
            <a:ext cx="2209800" cy="2514600"/>
          </a:xfrm>
          <a:prstGeom prst="rect">
            <a:avLst/>
          </a:prstGeom>
          <a:noFill/>
        </p:spPr>
      </p:pic>
      <p:pic>
        <p:nvPicPr>
          <p:cNvPr id="7" name="Picture 6" descr="http://www.predafairtrade.net/wp-content/uploads/2011/03/mango-sour-150x150.jpg"/>
          <p:cNvPicPr>
            <a:picLocks noChangeAspect="1" noChangeArrowheads="1"/>
          </p:cNvPicPr>
          <p:nvPr/>
        </p:nvPicPr>
        <p:blipFill>
          <a:blip r:embed="rId6" cstate="print"/>
          <a:srcRect/>
          <a:stretch>
            <a:fillRect/>
          </a:stretch>
        </p:blipFill>
        <p:spPr bwMode="auto">
          <a:xfrm>
            <a:off x="990600" y="3962400"/>
            <a:ext cx="1752600" cy="1828800"/>
          </a:xfrm>
          <a:prstGeom prst="rect">
            <a:avLst/>
          </a:prstGeom>
          <a:noFill/>
        </p:spPr>
      </p:pic>
      <p:pic>
        <p:nvPicPr>
          <p:cNvPr id="8" name="Picture 8" descr="http://www.predafairtrade.net/wp-content/uploads/2011/03/mango-choco-150x150.jpg"/>
          <p:cNvPicPr>
            <a:picLocks noChangeAspect="1" noChangeArrowheads="1"/>
          </p:cNvPicPr>
          <p:nvPr/>
        </p:nvPicPr>
        <p:blipFill>
          <a:blip r:embed="rId7" cstate="print"/>
          <a:srcRect/>
          <a:stretch>
            <a:fillRect/>
          </a:stretch>
        </p:blipFill>
        <p:spPr bwMode="auto">
          <a:xfrm>
            <a:off x="3429000" y="3505200"/>
            <a:ext cx="2286000" cy="2362200"/>
          </a:xfrm>
          <a:prstGeom prst="rect">
            <a:avLst/>
          </a:prstGeom>
          <a:noFill/>
        </p:spPr>
      </p:pic>
      <p:pic>
        <p:nvPicPr>
          <p:cNvPr id="9" name="Picture 10" descr="http://www.predafairtrade.net/wp-content/uploads/2011/03/dwp-mangoes-150x150.png"/>
          <p:cNvPicPr>
            <a:picLocks noChangeAspect="1" noChangeArrowheads="1"/>
          </p:cNvPicPr>
          <p:nvPr/>
        </p:nvPicPr>
        <p:blipFill>
          <a:blip r:embed="rId8" cstate="print"/>
          <a:srcRect/>
          <a:stretch>
            <a:fillRect/>
          </a:stretch>
        </p:blipFill>
        <p:spPr bwMode="auto">
          <a:xfrm>
            <a:off x="4495800" y="1066800"/>
            <a:ext cx="2057400" cy="2133600"/>
          </a:xfrm>
          <a:prstGeom prst="rect">
            <a:avLst/>
          </a:prstGeom>
          <a:noFill/>
        </p:spPr>
      </p:pic>
      <p:sp>
        <p:nvSpPr>
          <p:cNvPr id="12" name="Rectangle 11"/>
          <p:cNvSpPr/>
          <p:nvPr/>
        </p:nvSpPr>
        <p:spPr>
          <a:xfrm>
            <a:off x="6400800" y="3657600"/>
            <a:ext cx="2489271" cy="369332"/>
          </a:xfrm>
          <a:prstGeom prst="rect">
            <a:avLst/>
          </a:prstGeom>
        </p:spPr>
        <p:txBody>
          <a:bodyPr wrap="square">
            <a:spAutoFit/>
          </a:bodyPr>
          <a:lstStyle/>
          <a:p>
            <a:r>
              <a:rPr lang="en-PH" dirty="0" smtClean="0"/>
              <a:t>        Chocolate-mango</a:t>
            </a:r>
            <a:endParaRPr lang="en-PH" dirty="0"/>
          </a:p>
        </p:txBody>
      </p:sp>
      <p:sp>
        <p:nvSpPr>
          <p:cNvPr id="13" name="Rectangle 12"/>
          <p:cNvSpPr/>
          <p:nvPr/>
        </p:nvSpPr>
        <p:spPr>
          <a:xfrm>
            <a:off x="3505200" y="5638800"/>
            <a:ext cx="2489271" cy="369332"/>
          </a:xfrm>
          <a:prstGeom prst="rect">
            <a:avLst/>
          </a:prstGeom>
        </p:spPr>
        <p:txBody>
          <a:bodyPr wrap="square">
            <a:spAutoFit/>
          </a:bodyPr>
          <a:lstStyle/>
          <a:p>
            <a:r>
              <a:rPr lang="en-PH" dirty="0" smtClean="0"/>
              <a:t>Sugar free dried mango</a:t>
            </a:r>
            <a:endParaRPr lang="en-PH" dirty="0"/>
          </a:p>
        </p:txBody>
      </p:sp>
      <p:sp>
        <p:nvSpPr>
          <p:cNvPr id="14" name="Rectangle 13"/>
          <p:cNvSpPr/>
          <p:nvPr/>
        </p:nvSpPr>
        <p:spPr>
          <a:xfrm>
            <a:off x="914400" y="5943600"/>
            <a:ext cx="2103012" cy="369332"/>
          </a:xfrm>
          <a:prstGeom prst="rect">
            <a:avLst/>
          </a:prstGeom>
        </p:spPr>
        <p:txBody>
          <a:bodyPr wrap="none">
            <a:spAutoFit/>
          </a:bodyPr>
          <a:lstStyle/>
          <a:p>
            <a:r>
              <a:rPr lang="en-PH" dirty="0" smtClean="0"/>
              <a:t>Green dried mango</a:t>
            </a:r>
            <a:endParaRPr lang="en-PH" dirty="0"/>
          </a:p>
        </p:txBody>
      </p:sp>
      <p:sp>
        <p:nvSpPr>
          <p:cNvPr id="15" name="Rectangle 14"/>
          <p:cNvSpPr/>
          <p:nvPr/>
        </p:nvSpPr>
        <p:spPr>
          <a:xfrm>
            <a:off x="2819400" y="3124200"/>
            <a:ext cx="1950277" cy="369332"/>
          </a:xfrm>
          <a:prstGeom prst="rect">
            <a:avLst/>
          </a:prstGeom>
        </p:spPr>
        <p:txBody>
          <a:bodyPr wrap="none">
            <a:spAutoFit/>
          </a:bodyPr>
          <a:lstStyle/>
          <a:p>
            <a:r>
              <a:rPr lang="en-PH" dirty="0" smtClean="0"/>
              <a:t>Ripe dried mango</a:t>
            </a:r>
            <a:endParaRPr lang="en-PH" dirty="0"/>
          </a:p>
        </p:txBody>
      </p:sp>
      <p:sp>
        <p:nvSpPr>
          <p:cNvPr id="16" name="Rectangle 15"/>
          <p:cNvSpPr/>
          <p:nvPr/>
        </p:nvSpPr>
        <p:spPr>
          <a:xfrm>
            <a:off x="838200" y="2895600"/>
            <a:ext cx="1961434" cy="369332"/>
          </a:xfrm>
          <a:prstGeom prst="rect">
            <a:avLst/>
          </a:prstGeom>
        </p:spPr>
        <p:txBody>
          <a:bodyPr wrap="none">
            <a:spAutoFit/>
          </a:bodyPr>
          <a:lstStyle/>
          <a:p>
            <a:r>
              <a:rPr lang="en-PH" dirty="0" smtClean="0"/>
              <a:t>Coco-mango balls</a:t>
            </a:r>
            <a:endParaRPr lang="en-PH" dirty="0"/>
          </a:p>
        </p:txBody>
      </p:sp>
      <p:pic>
        <p:nvPicPr>
          <p:cNvPr id="17" name="Picture 2"/>
          <p:cNvPicPr>
            <a:picLocks noChangeAspect="1" noChangeArrowheads="1"/>
          </p:cNvPicPr>
          <p:nvPr/>
        </p:nvPicPr>
        <p:blipFill>
          <a:blip r:embed="rId9" cstate="print"/>
          <a:srcRect/>
          <a:stretch>
            <a:fillRect/>
          </a:stretch>
        </p:blipFill>
        <p:spPr bwMode="auto">
          <a:xfrm>
            <a:off x="6629400" y="1676400"/>
            <a:ext cx="2191757" cy="3581400"/>
          </a:xfrm>
          <a:prstGeom prst="rect">
            <a:avLst/>
          </a:prstGeom>
          <a:noFill/>
          <a:ln w="9525">
            <a:noFill/>
            <a:round/>
            <a:headEnd/>
            <a:tailEnd/>
          </a:ln>
          <a:effectLst/>
        </p:spPr>
      </p:pic>
      <p:sp>
        <p:nvSpPr>
          <p:cNvPr id="18" name="Oval 17"/>
          <p:cNvSpPr/>
          <p:nvPr/>
        </p:nvSpPr>
        <p:spPr>
          <a:xfrm>
            <a:off x="6553200" y="5486400"/>
            <a:ext cx="2286000" cy="990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FF0000"/>
                </a:solidFill>
              </a:rPr>
              <a:t>Mango Juice mixed with other fruit juice</a:t>
            </a:r>
            <a:endParaRPr lang="en-US" sz="1600" dirty="0">
              <a:solidFill>
                <a:srgbClr val="FF0000"/>
              </a:solidFill>
            </a:endParaRPr>
          </a:p>
        </p:txBody>
      </p:sp>
      <p:pic>
        <p:nvPicPr>
          <p:cNvPr id="19" name="Picture 18" descr="preda"/>
          <p:cNvPicPr>
            <a:picLocks noChangeAspect="1" noChangeArrowheads="1"/>
          </p:cNvPicPr>
          <p:nvPr/>
        </p:nvPicPr>
        <p:blipFill>
          <a:blip r:embed="rId10" cstate="print"/>
          <a:srcRect/>
          <a:stretch>
            <a:fillRect/>
          </a:stretch>
        </p:blipFill>
        <p:spPr bwMode="auto">
          <a:xfrm>
            <a:off x="533400" y="152400"/>
            <a:ext cx="3048000" cy="914400"/>
          </a:xfrm>
          <a:prstGeom prst="rect">
            <a:avLst/>
          </a:prstGeom>
          <a:noFill/>
          <a:ln w="9525">
            <a:noFill/>
            <a:miter lim="800000"/>
            <a:headEnd/>
            <a:tailEnd/>
          </a:ln>
        </p:spPr>
      </p:pic>
      <p:graphicFrame>
        <p:nvGraphicFramePr>
          <p:cNvPr id="95233" name="Object 1"/>
          <p:cNvGraphicFramePr>
            <a:graphicFrameLocks noChangeAspect="1"/>
          </p:cNvGraphicFramePr>
          <p:nvPr/>
        </p:nvGraphicFramePr>
        <p:xfrm>
          <a:off x="7391400" y="990600"/>
          <a:ext cx="975974" cy="609600"/>
        </p:xfrm>
        <a:graphic>
          <a:graphicData uri="http://schemas.openxmlformats.org/presentationml/2006/ole">
            <p:oleObj spid="_x0000_s95233" r:id="rId11" imgW="2866667" imgH="1971950" progId="">
              <p:embed/>
            </p:oleObj>
          </a:graphicData>
        </a:graphic>
      </p:graphicFrame>
      <p:pic>
        <p:nvPicPr>
          <p:cNvPr id="21" name="Picture 9" descr="preda"/>
          <p:cNvPicPr>
            <a:picLocks noChangeAspect="1" noChangeArrowheads="1"/>
          </p:cNvPicPr>
          <p:nvPr/>
        </p:nvPicPr>
        <p:blipFill>
          <a:blip r:embed="rId12" cstate="print"/>
          <a:srcRect/>
          <a:stretch>
            <a:fillRect/>
          </a:stretch>
        </p:blipFill>
        <p:spPr bwMode="auto">
          <a:xfrm>
            <a:off x="8318500" y="6477000"/>
            <a:ext cx="825500" cy="381000"/>
          </a:xfrm>
          <a:prstGeom prst="rect">
            <a:avLst/>
          </a:prstGeom>
          <a:noFill/>
          <a:ln w="9525">
            <a:noFill/>
            <a:miter lim="800000"/>
            <a:headEnd/>
            <a:tailEnd/>
          </a:ln>
        </p:spPr>
      </p:pic>
      <p:sp>
        <p:nvSpPr>
          <p:cNvPr id="22" name="Rounded Rectangle 21"/>
          <p:cNvSpPr/>
          <p:nvPr/>
        </p:nvSpPr>
        <p:spPr>
          <a:xfrm>
            <a:off x="3505200" y="152400"/>
            <a:ext cx="5334000" cy="6858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ct val="0"/>
              </a:spcBef>
              <a:defRPr/>
            </a:pPr>
            <a:r>
              <a:rPr lang="en-US" sz="3600" b="1" dirty="0" smtClean="0">
                <a:solidFill>
                  <a:schemeClr val="accent2">
                    <a:lumMod val="50000"/>
                  </a:schemeClr>
                </a:solidFill>
              </a:rPr>
              <a:t>FAIR Trade Products</a:t>
            </a:r>
            <a:endParaRPr lang="en-US" sz="3600" b="1" dirty="0">
              <a:solidFill>
                <a:schemeClr val="accent2">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idx="1"/>
          </p:nvPr>
        </p:nvSpPr>
        <p:spPr>
          <a:xfrm>
            <a:off x="381000" y="1219200"/>
            <a:ext cx="8229600" cy="438912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smtClean="0">
                <a:solidFill>
                  <a:srgbClr val="C00000"/>
                </a:solidFill>
              </a:rPr>
              <a:t>                            </a:t>
            </a:r>
          </a:p>
          <a:p>
            <a:pPr algn="ctr">
              <a:buNone/>
            </a:pPr>
            <a:r>
              <a:rPr lang="en-US" sz="2000" b="1" dirty="0" smtClean="0">
                <a:solidFill>
                  <a:srgbClr val="C00000"/>
                </a:solidFill>
              </a:rPr>
              <a:t>   </a:t>
            </a:r>
            <a:r>
              <a:rPr lang="en-US" sz="3200" b="1" dirty="0" smtClean="0">
                <a:solidFill>
                  <a:srgbClr val="C00000"/>
                </a:solidFill>
              </a:rPr>
              <a:t>FAIRTRADE ASSISTANCE &amp; ACTIVITIES</a:t>
            </a:r>
          </a:p>
          <a:p>
            <a:pPr algn="ctr">
              <a:buNone/>
            </a:pPr>
            <a:r>
              <a:rPr lang="en-US" sz="3200" b="1" dirty="0" smtClean="0">
                <a:solidFill>
                  <a:srgbClr val="C00000"/>
                </a:solidFill>
              </a:rPr>
              <a:t>SUPPORTED  BY  THE PROFIT GENERATED BY FAIRTRADE   </a:t>
            </a:r>
            <a:endParaRPr lang="en-US" sz="3200" b="1" dirty="0">
              <a:solidFill>
                <a:srgbClr val="C00000"/>
              </a:solidFill>
            </a:endParaRPr>
          </a:p>
        </p:txBody>
      </p:sp>
      <p:pic>
        <p:nvPicPr>
          <p:cNvPr id="5" name="Picture 4" descr="preda"/>
          <p:cNvPicPr>
            <a:picLocks noChangeAspect="1" noChangeArrowheads="1"/>
          </p:cNvPicPr>
          <p:nvPr/>
        </p:nvPicPr>
        <p:blipFill>
          <a:blip r:embed="rId2" cstate="print"/>
          <a:srcRect/>
          <a:stretch>
            <a:fillRect/>
          </a:stretch>
        </p:blipFill>
        <p:spPr bwMode="auto">
          <a:xfrm>
            <a:off x="2971800" y="2057400"/>
            <a:ext cx="2743200" cy="66821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endParaRPr lang="en-US" sz="3200" b="1" dirty="0"/>
          </a:p>
        </p:txBody>
      </p:sp>
      <p:pic>
        <p:nvPicPr>
          <p:cNvPr id="106497" name="Picture 1" descr="C:\Users\alex\Desktop\IMG_0540.JPG"/>
          <p:cNvPicPr>
            <a:picLocks noGrp="1" noChangeAspect="1" noChangeArrowheads="1"/>
          </p:cNvPicPr>
          <p:nvPr>
            <p:ph idx="1"/>
          </p:nvPr>
        </p:nvPicPr>
        <p:blipFill>
          <a:blip r:embed="rId3" cstate="print"/>
          <a:srcRect/>
          <a:stretch>
            <a:fillRect/>
          </a:stretch>
        </p:blipFill>
        <p:spPr bwMode="auto">
          <a:xfrm>
            <a:off x="5943600" y="1981200"/>
            <a:ext cx="2743199" cy="2636837"/>
          </a:xfrm>
          <a:prstGeom prst="rect">
            <a:avLst/>
          </a:prstGeom>
          <a:noFill/>
        </p:spPr>
      </p:pic>
      <p:pic>
        <p:nvPicPr>
          <p:cNvPr id="4" name="Picture 4"/>
          <p:cNvPicPr>
            <a:picLocks noChangeAspect="1" noChangeArrowheads="1"/>
          </p:cNvPicPr>
          <p:nvPr/>
        </p:nvPicPr>
        <p:blipFill>
          <a:blip r:embed="rId4" cstate="print"/>
          <a:srcRect/>
          <a:stretch>
            <a:fillRect/>
          </a:stretch>
        </p:blipFill>
        <p:spPr bwMode="auto">
          <a:xfrm>
            <a:off x="685800" y="4419600"/>
            <a:ext cx="2630488" cy="2222500"/>
          </a:xfrm>
          <a:prstGeom prst="rect">
            <a:avLst/>
          </a:prstGeom>
          <a:noFill/>
          <a:ln w="9525">
            <a:noFill/>
            <a:round/>
            <a:headEnd/>
            <a:tailEnd/>
          </a:ln>
        </p:spPr>
      </p:pic>
      <p:pic>
        <p:nvPicPr>
          <p:cNvPr id="5" name="Picture 5"/>
          <p:cNvPicPr>
            <a:picLocks noChangeAspect="1" noChangeArrowheads="1"/>
          </p:cNvPicPr>
          <p:nvPr/>
        </p:nvPicPr>
        <p:blipFill>
          <a:blip r:embed="rId5" cstate="print"/>
          <a:srcRect/>
          <a:stretch>
            <a:fillRect/>
          </a:stretch>
        </p:blipFill>
        <p:spPr bwMode="auto">
          <a:xfrm>
            <a:off x="6019800" y="4267200"/>
            <a:ext cx="2341562" cy="2376488"/>
          </a:xfrm>
          <a:prstGeom prst="rect">
            <a:avLst/>
          </a:prstGeom>
          <a:noFill/>
          <a:ln w="9525">
            <a:noFill/>
            <a:round/>
            <a:headEnd/>
            <a:tailEnd/>
          </a:ln>
        </p:spPr>
      </p:pic>
      <p:pic>
        <p:nvPicPr>
          <p:cNvPr id="6" name="Picture 2"/>
          <p:cNvPicPr>
            <a:picLocks noChangeAspect="1" noChangeArrowheads="1"/>
          </p:cNvPicPr>
          <p:nvPr/>
        </p:nvPicPr>
        <p:blipFill>
          <a:blip r:embed="rId6" cstate="print"/>
          <a:srcRect/>
          <a:stretch>
            <a:fillRect/>
          </a:stretch>
        </p:blipFill>
        <p:spPr bwMode="auto">
          <a:xfrm>
            <a:off x="5334001" y="1752600"/>
            <a:ext cx="2286000" cy="2406650"/>
          </a:xfrm>
          <a:prstGeom prst="rect">
            <a:avLst/>
          </a:prstGeom>
          <a:noFill/>
          <a:ln w="9525">
            <a:noFill/>
            <a:round/>
            <a:headEnd/>
            <a:tailEnd/>
          </a:ln>
        </p:spPr>
      </p:pic>
      <p:sp>
        <p:nvSpPr>
          <p:cNvPr id="7" name="Rectangle 6"/>
          <p:cNvSpPr/>
          <p:nvPr/>
        </p:nvSpPr>
        <p:spPr>
          <a:xfrm>
            <a:off x="457200" y="152400"/>
            <a:ext cx="82296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t>Farmer/producers </a:t>
            </a:r>
          </a:p>
          <a:p>
            <a:pPr algn="ctr"/>
            <a:r>
              <a:rPr lang="en-US" sz="3200" b="1" dirty="0" smtClean="0"/>
              <a:t>happily receiving Fair Trade Premium</a:t>
            </a:r>
            <a:endParaRPr lang="en-US" sz="3200" dirty="0"/>
          </a:p>
        </p:txBody>
      </p:sp>
      <p:pic>
        <p:nvPicPr>
          <p:cNvPr id="8" name="Picture 2" descr="C:\Users\alex\Desktop\IMG_0549.JPG"/>
          <p:cNvPicPr>
            <a:picLocks noChangeAspect="1" noChangeArrowheads="1"/>
          </p:cNvPicPr>
          <p:nvPr/>
        </p:nvPicPr>
        <p:blipFill>
          <a:blip r:embed="rId7" cstate="print"/>
          <a:srcRect/>
          <a:stretch>
            <a:fillRect/>
          </a:stretch>
        </p:blipFill>
        <p:spPr bwMode="auto">
          <a:xfrm>
            <a:off x="609600" y="1447800"/>
            <a:ext cx="3764491" cy="2823368"/>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pic>
        <p:nvPicPr>
          <p:cNvPr id="99329" name="Picture 1" descr="C:\Users\alex\Desktop\korea presentation\WATER SYSTEM PROJECT\A 40 cubic meter water tank that supply 30 families of Alibang Aeta Community of Subic, Zamables..JPG"/>
          <p:cNvPicPr>
            <a:picLocks noGrp="1" noChangeAspect="1" noChangeArrowheads="1"/>
          </p:cNvPicPr>
          <p:nvPr>
            <p:ph idx="1"/>
          </p:nvPr>
        </p:nvPicPr>
        <p:blipFill>
          <a:blip r:embed="rId3" cstate="print"/>
          <a:srcRect/>
          <a:stretch>
            <a:fillRect/>
          </a:stretch>
        </p:blipFill>
        <p:spPr bwMode="auto">
          <a:xfrm>
            <a:off x="0" y="1905000"/>
            <a:ext cx="4114800" cy="2590800"/>
          </a:xfrm>
          <a:prstGeom prst="rect">
            <a:avLst/>
          </a:prstGeom>
          <a:noFill/>
        </p:spPr>
      </p:pic>
      <p:pic>
        <p:nvPicPr>
          <p:cNvPr id="99331" name="Picture 3" descr="C:\Users\alex\Desktop\korea presentation\WATER SYSTEM PROJECT\Functional jetmantic handpumps.jpg"/>
          <p:cNvPicPr>
            <a:picLocks noChangeAspect="1" noChangeArrowheads="1"/>
          </p:cNvPicPr>
          <p:nvPr/>
        </p:nvPicPr>
        <p:blipFill>
          <a:blip r:embed="rId4" cstate="print"/>
          <a:srcRect/>
          <a:stretch>
            <a:fillRect/>
          </a:stretch>
        </p:blipFill>
        <p:spPr bwMode="auto">
          <a:xfrm>
            <a:off x="609600" y="4648200"/>
            <a:ext cx="3048000" cy="1981200"/>
          </a:xfrm>
          <a:prstGeom prst="rect">
            <a:avLst/>
          </a:prstGeom>
          <a:noFill/>
        </p:spPr>
      </p:pic>
      <p:sp>
        <p:nvSpPr>
          <p:cNvPr id="6" name="Rectangle 5"/>
          <p:cNvSpPr/>
          <p:nvPr/>
        </p:nvSpPr>
        <p:spPr>
          <a:xfrm>
            <a:off x="457200" y="609600"/>
            <a:ext cx="8229600" cy="121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t>Fair Trade assistance to Small Mango Producers</a:t>
            </a:r>
            <a:endParaRPr lang="en-US" sz="3200" dirty="0"/>
          </a:p>
        </p:txBody>
      </p:sp>
      <p:sp>
        <p:nvSpPr>
          <p:cNvPr id="7" name="Pentagon 6"/>
          <p:cNvSpPr/>
          <p:nvPr/>
        </p:nvSpPr>
        <p:spPr>
          <a:xfrm>
            <a:off x="4038600" y="5257800"/>
            <a:ext cx="4800600" cy="1143000"/>
          </a:xfrm>
          <a:prstGeom prst="homePlate">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C00000"/>
                </a:solidFill>
              </a:rPr>
              <a:t>Clean, potable water project for communities in need is provided </a:t>
            </a:r>
            <a:endParaRPr lang="en-US" sz="2400" b="1" dirty="0">
              <a:solidFill>
                <a:srgbClr val="C00000"/>
              </a:solidFill>
            </a:endParaRPr>
          </a:p>
        </p:txBody>
      </p:sp>
      <p:pic>
        <p:nvPicPr>
          <p:cNvPr id="8" name="Picture 2"/>
          <p:cNvPicPr>
            <a:picLocks noChangeAspect="1" noChangeArrowheads="1"/>
          </p:cNvPicPr>
          <p:nvPr/>
        </p:nvPicPr>
        <p:blipFill>
          <a:blip r:embed="rId5" cstate="print"/>
          <a:srcRect/>
          <a:stretch>
            <a:fillRect/>
          </a:stretch>
        </p:blipFill>
        <p:spPr bwMode="auto">
          <a:xfrm>
            <a:off x="4876800" y="2057400"/>
            <a:ext cx="3505200" cy="2819400"/>
          </a:xfrm>
          <a:prstGeom prst="rect">
            <a:avLst/>
          </a:prstGeom>
          <a:noFill/>
          <a:ln w="9525">
            <a:noFill/>
            <a:round/>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endParaRPr lang="en-US" dirty="0"/>
          </a:p>
        </p:txBody>
      </p:sp>
      <p:pic>
        <p:nvPicPr>
          <p:cNvPr id="99329" name="Picture 1" descr="C:\Users\alex\Desktop\korea presentation\farmer with tricycle.jpg"/>
          <p:cNvPicPr>
            <a:picLocks noGrp="1" noChangeAspect="1" noChangeArrowheads="1"/>
          </p:cNvPicPr>
          <p:nvPr>
            <p:ph idx="1"/>
          </p:nvPr>
        </p:nvPicPr>
        <p:blipFill>
          <a:blip r:embed="rId2" cstate="print"/>
          <a:srcRect/>
          <a:stretch>
            <a:fillRect/>
          </a:stretch>
        </p:blipFill>
        <p:spPr bwMode="auto">
          <a:xfrm>
            <a:off x="5105400" y="4343400"/>
            <a:ext cx="2926080" cy="2194560"/>
          </a:xfrm>
          <a:prstGeom prst="rect">
            <a:avLst/>
          </a:prstGeom>
          <a:noFill/>
        </p:spPr>
      </p:pic>
      <p:pic>
        <p:nvPicPr>
          <p:cNvPr id="99330" name="Picture 2" descr="C:\Users\alex\Desktop\korea presentation\woman farmer  with cow.jpg"/>
          <p:cNvPicPr>
            <a:picLocks noChangeAspect="1" noChangeArrowheads="1"/>
          </p:cNvPicPr>
          <p:nvPr/>
        </p:nvPicPr>
        <p:blipFill>
          <a:blip r:embed="rId3" cstate="print"/>
          <a:srcRect/>
          <a:stretch>
            <a:fillRect/>
          </a:stretch>
        </p:blipFill>
        <p:spPr bwMode="auto">
          <a:xfrm>
            <a:off x="762000" y="1524000"/>
            <a:ext cx="2925763" cy="2193925"/>
          </a:xfrm>
          <a:prstGeom prst="rect">
            <a:avLst/>
          </a:prstGeom>
          <a:noFill/>
        </p:spPr>
      </p:pic>
      <p:pic>
        <p:nvPicPr>
          <p:cNvPr id="99331" name="Picture 3" descr="C:\Users\alex\Desktop\korea presentation\women farmer with pig.jpg"/>
          <p:cNvPicPr>
            <a:picLocks noChangeAspect="1" noChangeArrowheads="1"/>
          </p:cNvPicPr>
          <p:nvPr/>
        </p:nvPicPr>
        <p:blipFill>
          <a:blip r:embed="rId4" cstate="print"/>
          <a:srcRect/>
          <a:stretch>
            <a:fillRect/>
          </a:stretch>
        </p:blipFill>
        <p:spPr bwMode="auto">
          <a:xfrm>
            <a:off x="838200" y="3733800"/>
            <a:ext cx="2590800" cy="2895600"/>
          </a:xfrm>
          <a:prstGeom prst="rect">
            <a:avLst/>
          </a:prstGeom>
          <a:noFill/>
        </p:spPr>
      </p:pic>
      <p:pic>
        <p:nvPicPr>
          <p:cNvPr id="99333" name="Picture 5" descr="C:\Users\alex\Desktop\korea presentation\SAM_1252.JPG"/>
          <p:cNvPicPr>
            <a:picLocks noChangeAspect="1" noChangeArrowheads="1"/>
          </p:cNvPicPr>
          <p:nvPr/>
        </p:nvPicPr>
        <p:blipFill>
          <a:blip r:embed="rId5" cstate="print"/>
          <a:srcRect/>
          <a:stretch>
            <a:fillRect/>
          </a:stretch>
        </p:blipFill>
        <p:spPr bwMode="auto">
          <a:xfrm>
            <a:off x="5257800" y="1524000"/>
            <a:ext cx="2819400" cy="1981200"/>
          </a:xfrm>
          <a:prstGeom prst="rect">
            <a:avLst/>
          </a:prstGeom>
          <a:noFill/>
        </p:spPr>
      </p:pic>
      <p:sp>
        <p:nvSpPr>
          <p:cNvPr id="8" name="Rectangle 7"/>
          <p:cNvSpPr/>
          <p:nvPr/>
        </p:nvSpPr>
        <p:spPr>
          <a:xfrm>
            <a:off x="457200" y="228600"/>
            <a:ext cx="8229600" cy="11429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Fair Trade premium is used by the individual families in income generating projects in order to augment their family income</a:t>
            </a:r>
            <a:endParaRPr lang="en-US" sz="2400"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381000"/>
          </a:xfrm>
        </p:spPr>
        <p:txBody>
          <a:bodyPr>
            <a:normAutofit fontScale="90000"/>
          </a:bodyPr>
          <a:lstStyle/>
          <a:p>
            <a:endParaRPr lang="en-US" dirty="0"/>
          </a:p>
        </p:txBody>
      </p:sp>
      <p:pic>
        <p:nvPicPr>
          <p:cNvPr id="132097" name="Picture 1" descr="C:\Users\alex\Desktop\bike.jpg"/>
          <p:cNvPicPr>
            <a:picLocks noGrp="1" noChangeAspect="1" noChangeArrowheads="1"/>
          </p:cNvPicPr>
          <p:nvPr>
            <p:ph idx="1"/>
          </p:nvPr>
        </p:nvPicPr>
        <p:blipFill>
          <a:blip r:embed="rId2" cstate="print"/>
          <a:srcRect/>
          <a:stretch>
            <a:fillRect/>
          </a:stretch>
        </p:blipFill>
        <p:spPr bwMode="auto">
          <a:xfrm>
            <a:off x="533400" y="914400"/>
            <a:ext cx="3657600" cy="2743200"/>
          </a:xfrm>
          <a:prstGeom prst="rect">
            <a:avLst/>
          </a:prstGeom>
          <a:noFill/>
        </p:spPr>
      </p:pic>
      <p:sp>
        <p:nvSpPr>
          <p:cNvPr id="4" name="Rectangle 3"/>
          <p:cNvSpPr/>
          <p:nvPr/>
        </p:nvSpPr>
        <p:spPr>
          <a:xfrm>
            <a:off x="457200" y="152400"/>
            <a:ext cx="82296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rPr>
              <a:t>Awarding of other benefits to members  </a:t>
            </a:r>
            <a:endParaRPr lang="en-US" sz="2800" dirty="0">
              <a:solidFill>
                <a:schemeClr val="bg1"/>
              </a:solidFill>
            </a:endParaRPr>
          </a:p>
        </p:txBody>
      </p:sp>
      <p:pic>
        <p:nvPicPr>
          <p:cNvPr id="5" name="Picture 4" descr="C:\Users\alex\Desktop\PICTURES OF PAPAHT\for sir lex\immersion\Image2997.jpg"/>
          <p:cNvPicPr/>
          <p:nvPr/>
        </p:nvPicPr>
        <p:blipFill>
          <a:blip r:embed="rId3" cstate="print"/>
          <a:srcRect/>
          <a:stretch>
            <a:fillRect/>
          </a:stretch>
        </p:blipFill>
        <p:spPr bwMode="auto">
          <a:xfrm>
            <a:off x="5029200" y="4191000"/>
            <a:ext cx="3505200" cy="2514600"/>
          </a:xfrm>
          <a:prstGeom prst="rect">
            <a:avLst/>
          </a:prstGeom>
          <a:noFill/>
          <a:ln w="9525">
            <a:noFill/>
            <a:miter lim="800000"/>
            <a:headEnd/>
            <a:tailEnd/>
          </a:ln>
        </p:spPr>
      </p:pic>
      <p:sp>
        <p:nvSpPr>
          <p:cNvPr id="6" name="Rounded Rectangle 5"/>
          <p:cNvSpPr/>
          <p:nvPr/>
        </p:nvSpPr>
        <p:spPr>
          <a:xfrm>
            <a:off x="685800" y="3352800"/>
            <a:ext cx="3429000" cy="76200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C00000"/>
                </a:solidFill>
              </a:rPr>
              <a:t>Awarding of </a:t>
            </a:r>
            <a:r>
              <a:rPr lang="en-US" sz="1600" dirty="0" err="1" smtClean="0">
                <a:solidFill>
                  <a:srgbClr val="C00000"/>
                </a:solidFill>
              </a:rPr>
              <a:t>tribike-pedicab</a:t>
            </a:r>
            <a:r>
              <a:rPr lang="en-US" sz="1600" dirty="0" smtClean="0">
                <a:solidFill>
                  <a:srgbClr val="C00000"/>
                </a:solidFill>
              </a:rPr>
              <a:t> for family and commercial use. </a:t>
            </a:r>
            <a:endParaRPr lang="en-US" sz="1600" dirty="0">
              <a:solidFill>
                <a:srgbClr val="C00000"/>
              </a:solidFill>
            </a:endParaRPr>
          </a:p>
        </p:txBody>
      </p:sp>
      <p:pic>
        <p:nvPicPr>
          <p:cNvPr id="7" name="Content Placeholder 4" descr="SAM_1040.JPG"/>
          <p:cNvPicPr>
            <a:picLocks noChangeAspect="1"/>
          </p:cNvPicPr>
          <p:nvPr/>
        </p:nvPicPr>
        <p:blipFill>
          <a:blip r:embed="rId4" cstate="print"/>
          <a:srcRect/>
          <a:stretch>
            <a:fillRect/>
          </a:stretch>
        </p:blipFill>
        <p:spPr>
          <a:xfrm>
            <a:off x="5181600" y="914401"/>
            <a:ext cx="3429000" cy="2895599"/>
          </a:xfrm>
          <a:prstGeom prst="rect">
            <a:avLst/>
          </a:prstGeom>
        </p:spPr>
      </p:pic>
      <p:pic>
        <p:nvPicPr>
          <p:cNvPr id="8" name="Content Placeholder 5" descr="SAM_1027.JPG"/>
          <p:cNvPicPr>
            <a:picLocks noChangeAspect="1"/>
          </p:cNvPicPr>
          <p:nvPr/>
        </p:nvPicPr>
        <p:blipFill>
          <a:blip r:embed="rId5" cstate="print"/>
          <a:srcRect/>
          <a:stretch>
            <a:fillRect/>
          </a:stretch>
        </p:blipFill>
        <p:spPr>
          <a:xfrm>
            <a:off x="762000" y="4038600"/>
            <a:ext cx="3403817" cy="1905000"/>
          </a:xfrm>
          <a:prstGeom prst="rect">
            <a:avLst/>
          </a:prstGeom>
        </p:spPr>
      </p:pic>
      <p:sp>
        <p:nvSpPr>
          <p:cNvPr id="10" name="Rounded Rectangle 9"/>
          <p:cNvSpPr/>
          <p:nvPr/>
        </p:nvSpPr>
        <p:spPr>
          <a:xfrm>
            <a:off x="5105400" y="3352800"/>
            <a:ext cx="3505200" cy="76200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C00000"/>
                </a:solidFill>
              </a:rPr>
              <a:t>Distribution of  handy Solar lights for family use in areas where there is no electricity. </a:t>
            </a:r>
            <a:endParaRPr lang="en-US" sz="1600" dirty="0">
              <a:solidFill>
                <a:srgbClr val="C00000"/>
              </a:solidFill>
            </a:endParaRPr>
          </a:p>
        </p:txBody>
      </p:sp>
      <p:sp>
        <p:nvSpPr>
          <p:cNvPr id="11" name="Rounded Rectangle 10"/>
          <p:cNvSpPr/>
          <p:nvPr/>
        </p:nvSpPr>
        <p:spPr>
          <a:xfrm>
            <a:off x="609600" y="5943600"/>
            <a:ext cx="3429000" cy="76200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C00000"/>
                </a:solidFill>
              </a:rPr>
              <a:t>Livestock  dispersal for families to develop for commercial purpose</a:t>
            </a:r>
            <a:endParaRPr lang="en-US" sz="1600" dirty="0">
              <a:solidFill>
                <a:srgbClr val="C00000"/>
              </a:solidFill>
            </a:endParaRPr>
          </a:p>
        </p:txBody>
      </p:sp>
      <p:sp>
        <p:nvSpPr>
          <p:cNvPr id="12" name="Rounded Rectangle 11"/>
          <p:cNvSpPr/>
          <p:nvPr/>
        </p:nvSpPr>
        <p:spPr>
          <a:xfrm>
            <a:off x="5105400" y="5943600"/>
            <a:ext cx="3429000" cy="76200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C00000"/>
                </a:solidFill>
              </a:rPr>
              <a:t>Distribution of relief goods during calamities </a:t>
            </a:r>
            <a:endParaRPr lang="en-US" sz="1600" dirty="0">
              <a:solidFill>
                <a:srgbClr val="C000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pic>
        <p:nvPicPr>
          <p:cNvPr id="4" name="Picture 2" descr="C:\Users\alex\Desktop\korea presentation\WATER SYSTEM PROJECT\Water inpires the Aetasto do backyard farming of  vegetables .JPG"/>
          <p:cNvPicPr>
            <a:picLocks noGrp="1" noChangeAspect="1" noChangeArrowheads="1"/>
          </p:cNvPicPr>
          <p:nvPr>
            <p:ph idx="1"/>
          </p:nvPr>
        </p:nvPicPr>
        <p:blipFill>
          <a:blip r:embed="rId3" cstate="print"/>
          <a:srcRect/>
          <a:stretch>
            <a:fillRect/>
          </a:stretch>
        </p:blipFill>
        <p:spPr bwMode="auto">
          <a:xfrm>
            <a:off x="5638800" y="4114800"/>
            <a:ext cx="2971800" cy="2419350"/>
          </a:xfrm>
          <a:prstGeom prst="rect">
            <a:avLst/>
          </a:prstGeom>
          <a:noFill/>
        </p:spPr>
      </p:pic>
      <p:pic>
        <p:nvPicPr>
          <p:cNvPr id="6" name="Picture 5"/>
          <p:cNvPicPr>
            <a:picLocks noChangeAspect="1" noChangeArrowheads="1"/>
          </p:cNvPicPr>
          <p:nvPr/>
        </p:nvPicPr>
        <p:blipFill>
          <a:blip r:embed="rId4" cstate="print"/>
          <a:srcRect/>
          <a:stretch>
            <a:fillRect/>
          </a:stretch>
        </p:blipFill>
        <p:spPr bwMode="auto">
          <a:xfrm>
            <a:off x="457200" y="1905000"/>
            <a:ext cx="2305050" cy="2847975"/>
          </a:xfrm>
          <a:prstGeom prst="rect">
            <a:avLst/>
          </a:prstGeom>
          <a:noFill/>
          <a:ln w="9525">
            <a:noFill/>
            <a:round/>
            <a:headEnd/>
            <a:tailEnd/>
          </a:ln>
        </p:spPr>
      </p:pic>
      <p:pic>
        <p:nvPicPr>
          <p:cNvPr id="7" name="Picture 6" descr="C:\Users\alex\Desktop\PICTURES OF PAPAHT\for sir lex\Housing\Temporary water system.jpg"/>
          <p:cNvPicPr/>
          <p:nvPr/>
        </p:nvPicPr>
        <p:blipFill>
          <a:blip r:embed="rId5" cstate="print"/>
          <a:srcRect/>
          <a:stretch>
            <a:fillRect/>
          </a:stretch>
        </p:blipFill>
        <p:spPr bwMode="auto">
          <a:xfrm>
            <a:off x="2971800" y="1905000"/>
            <a:ext cx="2636874" cy="2264735"/>
          </a:xfrm>
          <a:prstGeom prst="rect">
            <a:avLst/>
          </a:prstGeom>
          <a:noFill/>
          <a:ln w="9525">
            <a:noFill/>
            <a:miter lim="800000"/>
            <a:headEnd/>
            <a:tailEnd/>
          </a:ln>
        </p:spPr>
      </p:pic>
      <p:sp>
        <p:nvSpPr>
          <p:cNvPr id="8" name="Rectangle 7"/>
          <p:cNvSpPr/>
          <p:nvPr/>
        </p:nvSpPr>
        <p:spPr>
          <a:xfrm flipH="1">
            <a:off x="457197" y="609600"/>
            <a:ext cx="8229599"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Water irrigation makes sustainable agriculture possible. </a:t>
            </a:r>
            <a:endParaRPr lang="en-US" sz="2400" b="1" dirty="0"/>
          </a:p>
        </p:txBody>
      </p:sp>
      <p:pic>
        <p:nvPicPr>
          <p:cNvPr id="9" name="Picture 8" descr="C:\Users\alex\Desktop\PICTURES OF PAPAHT\for sir lex\Housing\Vegetable gardening.jpg"/>
          <p:cNvPicPr/>
          <p:nvPr/>
        </p:nvPicPr>
        <p:blipFill>
          <a:blip r:embed="rId6" cstate="print"/>
          <a:srcRect/>
          <a:stretch>
            <a:fillRect/>
          </a:stretch>
        </p:blipFill>
        <p:spPr bwMode="auto">
          <a:xfrm>
            <a:off x="5943600" y="1981200"/>
            <a:ext cx="2649722" cy="2030818"/>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0" y="0"/>
            <a:ext cx="6826250" cy="1219200"/>
          </a:xfrm>
          <a:prstGeom prst="rect">
            <a:avLst/>
          </a:prstGeom>
        </p:spPr>
        <p:txBody>
          <a:bodyPr vert="horz" lIns="0" rIns="0" bIns="0"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a:noFill/>
                </a:ln>
                <a:solidFill>
                  <a:srgbClr val="0000FF"/>
                </a:solidFill>
                <a:effectLst/>
                <a:uLnTx/>
                <a:uFillTx/>
                <a:latin typeface="+mj-lt"/>
                <a:ea typeface="+mj-ea"/>
                <a:cs typeface="+mj-cs"/>
              </a:rPr>
              <a:t/>
            </a:r>
            <a:br>
              <a:rPr kumimoji="0" lang="en-US" sz="3600" b="1" i="0" u="none" strike="noStrike" kern="1200" cap="none" spc="0" normalizeH="0" baseline="0" noProof="0" dirty="0" smtClean="0">
                <a:ln>
                  <a:noFill/>
                </a:ln>
                <a:solidFill>
                  <a:srgbClr val="0000FF"/>
                </a:solidFill>
                <a:effectLst/>
                <a:uLnTx/>
                <a:uFillTx/>
                <a:latin typeface="+mj-lt"/>
                <a:ea typeface="+mj-ea"/>
                <a:cs typeface="+mj-cs"/>
              </a:rPr>
            </a:br>
            <a:endParaRPr kumimoji="0" lang="en-US" sz="3600" b="1" i="0" u="none" strike="noStrike" kern="1200" cap="none" spc="0" normalizeH="0" baseline="0" noProof="0" dirty="0" smtClean="0">
              <a:ln>
                <a:noFill/>
              </a:ln>
              <a:solidFill>
                <a:srgbClr val="0000FF"/>
              </a:solidFill>
              <a:effectLst/>
              <a:uLnTx/>
              <a:uFillTx/>
              <a:latin typeface="+mj-lt"/>
              <a:ea typeface="+mj-ea"/>
              <a:cs typeface="+mj-cs"/>
            </a:endParaRPr>
          </a:p>
        </p:txBody>
      </p:sp>
      <p:sp>
        <p:nvSpPr>
          <p:cNvPr id="6" name="Rectangle 3"/>
          <p:cNvSpPr txBox="1">
            <a:spLocks noChangeArrowheads="1"/>
          </p:cNvSpPr>
          <p:nvPr/>
        </p:nvSpPr>
        <p:spPr>
          <a:xfrm>
            <a:off x="939800" y="5907088"/>
            <a:ext cx="8064500" cy="925512"/>
          </a:xfrm>
          <a:prstGeom prst="rect">
            <a:avLst/>
          </a:prstGeom>
          <a:solidFill>
            <a:schemeClr val="bg1"/>
          </a:solidFill>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endParaRPr kumimoji="0" lang="en-US" sz="3000" b="1" i="0" u="none" strike="noStrike" kern="1200" cap="none" spc="0" normalizeH="0" baseline="0" noProof="0" dirty="0" smtClean="0">
              <a:ln>
                <a:noFill/>
              </a:ln>
              <a:solidFill>
                <a:srgbClr val="C00000"/>
              </a:solidFill>
              <a:effectLst/>
              <a:uLnTx/>
              <a:uFillTx/>
              <a:latin typeface="+mn-lt"/>
              <a:ea typeface="+mn-ea"/>
              <a:cs typeface="+mn-cs"/>
            </a:endParaRPr>
          </a:p>
        </p:txBody>
      </p:sp>
      <p:sp>
        <p:nvSpPr>
          <p:cNvPr id="7" name="AutoShape 4"/>
          <p:cNvSpPr>
            <a:spLocks noChangeArrowheads="1"/>
          </p:cNvSpPr>
          <p:nvPr/>
        </p:nvSpPr>
        <p:spPr bwMode="auto">
          <a:xfrm>
            <a:off x="381000" y="2438400"/>
            <a:ext cx="2590800" cy="381000"/>
          </a:xfrm>
          <a:prstGeom prst="roundRect">
            <a:avLst>
              <a:gd name="adj" fmla="val 16667"/>
            </a:avLst>
          </a:prstGeom>
          <a:solidFill>
            <a:schemeClr val="accent5">
              <a:lumMod val="60000"/>
              <a:lumOff val="40000"/>
            </a:schemeClr>
          </a:solidFill>
          <a:ln w="12700" cap="sq">
            <a:solidFill>
              <a:schemeClr val="tx1"/>
            </a:solidFill>
            <a:round/>
            <a:headEnd type="none" w="sm" len="sm"/>
            <a:tailEnd type="none" w="sm" len="sm"/>
          </a:ln>
        </p:spPr>
        <p:txBody>
          <a:bodyPr wrap="none" anchor="ctr"/>
          <a:lstStyle/>
          <a:p>
            <a:pPr algn="ctr"/>
            <a:r>
              <a:rPr lang="en-US" sz="2200" b="1" dirty="0" smtClean="0">
                <a:solidFill>
                  <a:srgbClr val="C00000"/>
                </a:solidFill>
              </a:rPr>
              <a:t>Daily subsistence</a:t>
            </a:r>
            <a:endParaRPr lang="en-US" sz="2200" b="1" dirty="0">
              <a:solidFill>
                <a:srgbClr val="C00000"/>
              </a:solidFill>
            </a:endParaRPr>
          </a:p>
        </p:txBody>
      </p:sp>
      <p:sp>
        <p:nvSpPr>
          <p:cNvPr id="8" name="AutoShape 7"/>
          <p:cNvSpPr>
            <a:spLocks noChangeArrowheads="1"/>
          </p:cNvSpPr>
          <p:nvPr/>
        </p:nvSpPr>
        <p:spPr bwMode="auto">
          <a:xfrm>
            <a:off x="381000" y="2057400"/>
            <a:ext cx="3087687" cy="398462"/>
          </a:xfrm>
          <a:prstGeom prst="roundRect">
            <a:avLst>
              <a:gd name="adj" fmla="val 16667"/>
            </a:avLst>
          </a:prstGeom>
          <a:solidFill>
            <a:schemeClr val="accent5">
              <a:lumMod val="60000"/>
              <a:lumOff val="40000"/>
            </a:schemeClr>
          </a:solidFill>
          <a:ln w="12700" cap="sq">
            <a:solidFill>
              <a:schemeClr val="tx1"/>
            </a:solidFill>
            <a:round/>
            <a:headEnd type="none" w="sm" len="sm"/>
            <a:tailEnd type="none" w="sm" len="sm"/>
          </a:ln>
        </p:spPr>
        <p:txBody>
          <a:bodyPr wrap="none" anchor="ctr"/>
          <a:lstStyle/>
          <a:p>
            <a:pPr algn="ctr"/>
            <a:r>
              <a:rPr lang="en-US" sz="2200" b="1" dirty="0">
                <a:solidFill>
                  <a:srgbClr val="C00000"/>
                </a:solidFill>
              </a:rPr>
              <a:t>Rescue and Recovery</a:t>
            </a:r>
          </a:p>
        </p:txBody>
      </p:sp>
      <p:sp>
        <p:nvSpPr>
          <p:cNvPr id="9" name="AutoShape 8"/>
          <p:cNvSpPr>
            <a:spLocks noChangeArrowheads="1"/>
          </p:cNvSpPr>
          <p:nvPr/>
        </p:nvSpPr>
        <p:spPr bwMode="auto">
          <a:xfrm>
            <a:off x="381000" y="4876800"/>
            <a:ext cx="4267200" cy="381000"/>
          </a:xfrm>
          <a:prstGeom prst="roundRect">
            <a:avLst>
              <a:gd name="adj" fmla="val 16667"/>
            </a:avLst>
          </a:prstGeom>
          <a:solidFill>
            <a:schemeClr val="accent5">
              <a:lumMod val="60000"/>
              <a:lumOff val="40000"/>
            </a:schemeClr>
          </a:solidFill>
          <a:ln w="12700" cap="sq">
            <a:solidFill>
              <a:schemeClr val="tx1"/>
            </a:solidFill>
            <a:round/>
            <a:headEnd type="none" w="sm" len="sm"/>
            <a:tailEnd type="none" w="sm" len="sm"/>
          </a:ln>
        </p:spPr>
        <p:txBody>
          <a:bodyPr wrap="none" anchor="ctr"/>
          <a:lstStyle/>
          <a:p>
            <a:pPr algn="ctr"/>
            <a:r>
              <a:rPr lang="en-US" sz="2000" b="1" dirty="0">
                <a:solidFill>
                  <a:srgbClr val="C00000"/>
                </a:solidFill>
              </a:rPr>
              <a:t>Psychological/Emotional Therapy</a:t>
            </a:r>
          </a:p>
        </p:txBody>
      </p:sp>
      <p:sp>
        <p:nvSpPr>
          <p:cNvPr id="10" name="AutoShape 9"/>
          <p:cNvSpPr>
            <a:spLocks noChangeArrowheads="1"/>
          </p:cNvSpPr>
          <p:nvPr/>
        </p:nvSpPr>
        <p:spPr bwMode="auto">
          <a:xfrm>
            <a:off x="381000" y="3200400"/>
            <a:ext cx="3200400" cy="381000"/>
          </a:xfrm>
          <a:prstGeom prst="roundRect">
            <a:avLst>
              <a:gd name="adj" fmla="val 16667"/>
            </a:avLst>
          </a:prstGeom>
          <a:solidFill>
            <a:schemeClr val="accent5">
              <a:lumMod val="60000"/>
              <a:lumOff val="40000"/>
            </a:schemeClr>
          </a:solidFill>
          <a:ln w="12700" cap="sq">
            <a:solidFill>
              <a:schemeClr val="tx1"/>
            </a:solidFill>
            <a:round/>
            <a:headEnd type="none" w="sm" len="sm"/>
            <a:tailEnd type="none" w="sm" len="sm"/>
          </a:ln>
        </p:spPr>
        <p:txBody>
          <a:bodyPr wrap="none" anchor="ctr"/>
          <a:lstStyle/>
          <a:p>
            <a:r>
              <a:rPr lang="en-US" sz="2200" b="1" dirty="0" smtClean="0">
                <a:solidFill>
                  <a:srgbClr val="C00000"/>
                </a:solidFill>
              </a:rPr>
              <a:t> Life </a:t>
            </a:r>
            <a:r>
              <a:rPr lang="en-US" sz="2200" b="1" dirty="0">
                <a:solidFill>
                  <a:srgbClr val="C00000"/>
                </a:solidFill>
              </a:rPr>
              <a:t>Skills Training</a:t>
            </a:r>
          </a:p>
        </p:txBody>
      </p:sp>
      <p:sp>
        <p:nvSpPr>
          <p:cNvPr id="11" name="AutoShape 11"/>
          <p:cNvSpPr>
            <a:spLocks noChangeArrowheads="1"/>
          </p:cNvSpPr>
          <p:nvPr/>
        </p:nvSpPr>
        <p:spPr bwMode="auto">
          <a:xfrm>
            <a:off x="381000" y="2819400"/>
            <a:ext cx="2895600" cy="352425"/>
          </a:xfrm>
          <a:prstGeom prst="roundRect">
            <a:avLst>
              <a:gd name="adj" fmla="val 16667"/>
            </a:avLst>
          </a:prstGeom>
          <a:solidFill>
            <a:schemeClr val="accent5">
              <a:lumMod val="60000"/>
              <a:lumOff val="40000"/>
            </a:schemeClr>
          </a:solidFill>
          <a:ln w="12700" cap="sq">
            <a:solidFill>
              <a:schemeClr val="tx1"/>
            </a:solidFill>
            <a:round/>
            <a:headEnd type="none" w="sm" len="sm"/>
            <a:tailEnd type="none" w="sm" len="sm"/>
          </a:ln>
        </p:spPr>
        <p:txBody>
          <a:bodyPr wrap="none" anchor="ctr"/>
          <a:lstStyle/>
          <a:p>
            <a:r>
              <a:rPr lang="en-US" sz="2200" b="1" dirty="0" smtClean="0">
                <a:solidFill>
                  <a:srgbClr val="C00000"/>
                </a:solidFill>
              </a:rPr>
              <a:t> Formal Education</a:t>
            </a:r>
            <a:endParaRPr lang="en-US" sz="2200" b="1" dirty="0">
              <a:solidFill>
                <a:srgbClr val="C00000"/>
              </a:solidFill>
            </a:endParaRPr>
          </a:p>
        </p:txBody>
      </p:sp>
      <p:sp>
        <p:nvSpPr>
          <p:cNvPr id="12" name="AutoShape 14"/>
          <p:cNvSpPr>
            <a:spLocks noChangeArrowheads="1"/>
          </p:cNvSpPr>
          <p:nvPr/>
        </p:nvSpPr>
        <p:spPr bwMode="auto">
          <a:xfrm>
            <a:off x="381000" y="5257800"/>
            <a:ext cx="5638800" cy="514350"/>
          </a:xfrm>
          <a:prstGeom prst="roundRect">
            <a:avLst>
              <a:gd name="adj" fmla="val 16667"/>
            </a:avLst>
          </a:prstGeom>
          <a:solidFill>
            <a:schemeClr val="accent5">
              <a:lumMod val="60000"/>
              <a:lumOff val="40000"/>
            </a:schemeClr>
          </a:solidFill>
          <a:ln w="12700" cap="sq">
            <a:solidFill>
              <a:schemeClr val="tx1"/>
            </a:solidFill>
            <a:round/>
            <a:headEnd type="none" w="sm" len="sm"/>
            <a:tailEnd type="none" w="sm" len="sm"/>
          </a:ln>
        </p:spPr>
        <p:txBody>
          <a:bodyPr wrap="none" anchor="ctr"/>
          <a:lstStyle/>
          <a:p>
            <a:pPr algn="ctr"/>
            <a:r>
              <a:rPr lang="en-US" sz="2100" b="1" dirty="0" smtClean="0">
                <a:solidFill>
                  <a:srgbClr val="C00000"/>
                </a:solidFill>
              </a:rPr>
              <a:t>Family Therapy &amp; Personality </a:t>
            </a:r>
            <a:r>
              <a:rPr lang="en-US" sz="2100" b="1" dirty="0" err="1">
                <a:solidFill>
                  <a:srgbClr val="C00000"/>
                </a:solidFill>
              </a:rPr>
              <a:t>Dev’t</a:t>
            </a:r>
            <a:r>
              <a:rPr lang="en-US" sz="2100" b="1" dirty="0">
                <a:solidFill>
                  <a:srgbClr val="C00000"/>
                </a:solidFill>
              </a:rPr>
              <a:t> Activities</a:t>
            </a:r>
          </a:p>
        </p:txBody>
      </p:sp>
      <p:sp>
        <p:nvSpPr>
          <p:cNvPr id="13" name="AutoShape 15"/>
          <p:cNvSpPr>
            <a:spLocks noChangeArrowheads="1"/>
          </p:cNvSpPr>
          <p:nvPr/>
        </p:nvSpPr>
        <p:spPr bwMode="auto">
          <a:xfrm>
            <a:off x="381000" y="3581400"/>
            <a:ext cx="3125788" cy="447675"/>
          </a:xfrm>
          <a:prstGeom prst="roundRect">
            <a:avLst>
              <a:gd name="adj" fmla="val 16667"/>
            </a:avLst>
          </a:prstGeom>
          <a:solidFill>
            <a:schemeClr val="accent5">
              <a:lumMod val="60000"/>
              <a:lumOff val="40000"/>
            </a:schemeClr>
          </a:solidFill>
          <a:ln w="12700" cap="sq">
            <a:solidFill>
              <a:schemeClr val="tx1"/>
            </a:solidFill>
            <a:round/>
            <a:headEnd type="none" w="sm" len="sm"/>
            <a:tailEnd type="none" w="sm" len="sm"/>
          </a:ln>
        </p:spPr>
        <p:txBody>
          <a:bodyPr wrap="none" anchor="ctr"/>
          <a:lstStyle/>
          <a:p>
            <a:pPr algn="ctr"/>
            <a:r>
              <a:rPr lang="en-US" sz="2200" b="1" dirty="0">
                <a:solidFill>
                  <a:srgbClr val="C00000"/>
                </a:solidFill>
              </a:rPr>
              <a:t>Recreational Therapy </a:t>
            </a:r>
          </a:p>
        </p:txBody>
      </p:sp>
      <p:sp>
        <p:nvSpPr>
          <p:cNvPr id="14" name="AutoShape 16"/>
          <p:cNvSpPr>
            <a:spLocks noChangeArrowheads="1"/>
          </p:cNvSpPr>
          <p:nvPr/>
        </p:nvSpPr>
        <p:spPr bwMode="auto">
          <a:xfrm>
            <a:off x="381000" y="4419600"/>
            <a:ext cx="3959225" cy="457200"/>
          </a:xfrm>
          <a:prstGeom prst="roundRect">
            <a:avLst>
              <a:gd name="adj" fmla="val 16667"/>
            </a:avLst>
          </a:prstGeom>
          <a:solidFill>
            <a:schemeClr val="accent5">
              <a:lumMod val="60000"/>
              <a:lumOff val="40000"/>
            </a:schemeClr>
          </a:solidFill>
          <a:ln w="12700" cap="sq">
            <a:solidFill>
              <a:schemeClr val="tx1"/>
            </a:solidFill>
            <a:round/>
            <a:headEnd type="none" w="sm" len="sm"/>
            <a:tailEnd type="none" w="sm" len="sm"/>
          </a:ln>
        </p:spPr>
        <p:txBody>
          <a:bodyPr wrap="none" anchor="ctr"/>
          <a:lstStyle/>
          <a:p>
            <a:pPr algn="ctr"/>
            <a:r>
              <a:rPr lang="en-US" sz="2100" b="1" dirty="0">
                <a:solidFill>
                  <a:srgbClr val="C00000"/>
                </a:solidFill>
              </a:rPr>
              <a:t>Legal Assistance &amp; Protection</a:t>
            </a:r>
          </a:p>
        </p:txBody>
      </p:sp>
      <p:pic>
        <p:nvPicPr>
          <p:cNvPr id="16" name="Picture 9" descr="Picture10"/>
          <p:cNvPicPr>
            <a:picLocks noGrp="1" noChangeAspect="1" noChangeArrowheads="1"/>
          </p:cNvPicPr>
          <p:nvPr>
            <p:ph idx="1"/>
          </p:nvPr>
        </p:nvPicPr>
        <p:blipFill>
          <a:blip r:embed="rId3" cstate="print"/>
          <a:srcRect/>
          <a:stretch>
            <a:fillRect/>
          </a:stretch>
        </p:blipFill>
        <p:spPr bwMode="auto">
          <a:xfrm>
            <a:off x="5943600" y="1905000"/>
            <a:ext cx="2971800" cy="2241884"/>
          </a:xfrm>
          <a:prstGeom prst="rect">
            <a:avLst/>
          </a:prstGeom>
          <a:noFill/>
          <a:ln w="9525">
            <a:noFill/>
            <a:miter lim="800000"/>
            <a:headEnd/>
            <a:tailEnd/>
          </a:ln>
        </p:spPr>
      </p:pic>
      <p:pic>
        <p:nvPicPr>
          <p:cNvPr id="17" name="Picture 7" descr="imgp4717"/>
          <p:cNvPicPr>
            <a:picLocks noChangeAspect="1" noChangeArrowheads="1"/>
          </p:cNvPicPr>
          <p:nvPr/>
        </p:nvPicPr>
        <p:blipFill>
          <a:blip r:embed="rId4" cstate="print"/>
          <a:srcRect/>
          <a:stretch>
            <a:fillRect/>
          </a:stretch>
        </p:blipFill>
        <p:spPr bwMode="auto">
          <a:xfrm>
            <a:off x="6019800" y="3962400"/>
            <a:ext cx="2899421" cy="1981199"/>
          </a:xfrm>
          <a:prstGeom prst="rect">
            <a:avLst/>
          </a:prstGeom>
          <a:noFill/>
          <a:ln w="9525">
            <a:noFill/>
            <a:miter lim="800000"/>
            <a:headEnd/>
            <a:tailEnd/>
          </a:ln>
        </p:spPr>
      </p:pic>
      <p:pic>
        <p:nvPicPr>
          <p:cNvPr id="18" name="Picture 5" descr="IMG_0639"/>
          <p:cNvPicPr>
            <a:picLocks noChangeAspect="1" noChangeArrowheads="1"/>
          </p:cNvPicPr>
          <p:nvPr/>
        </p:nvPicPr>
        <p:blipFill>
          <a:blip r:embed="rId5" cstate="print"/>
          <a:srcRect/>
          <a:stretch>
            <a:fillRect/>
          </a:stretch>
        </p:blipFill>
        <p:spPr bwMode="auto">
          <a:xfrm>
            <a:off x="3733800" y="1828800"/>
            <a:ext cx="2209101" cy="2362200"/>
          </a:xfrm>
          <a:prstGeom prst="rect">
            <a:avLst/>
          </a:prstGeom>
          <a:noFill/>
          <a:ln w="9525">
            <a:noFill/>
            <a:miter lim="800000"/>
            <a:headEnd/>
            <a:tailEnd/>
          </a:ln>
        </p:spPr>
      </p:pic>
      <p:sp>
        <p:nvSpPr>
          <p:cNvPr id="19" name="Rectangle 18"/>
          <p:cNvSpPr/>
          <p:nvPr/>
        </p:nvSpPr>
        <p:spPr>
          <a:xfrm>
            <a:off x="381000" y="152400"/>
            <a:ext cx="853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lvl="0" indent="-274320" algn="ctr">
              <a:spcBef>
                <a:spcPct val="20000"/>
              </a:spcBef>
              <a:buClr>
                <a:schemeClr val="accent3"/>
              </a:buClr>
              <a:buSzPct val="95000"/>
              <a:defRPr/>
            </a:pPr>
            <a:r>
              <a:rPr lang="en-US" sz="2000" b="1" dirty="0" smtClean="0">
                <a:solidFill>
                  <a:schemeClr val="bg1"/>
                </a:solidFill>
              </a:rPr>
              <a:t>Residential  Facility  for  sexually &amp; physically abused girls and </a:t>
            </a:r>
          </a:p>
          <a:p>
            <a:pPr marL="274320" lvl="0" indent="-274320" algn="ctr">
              <a:spcBef>
                <a:spcPct val="20000"/>
              </a:spcBef>
              <a:buClr>
                <a:schemeClr val="accent3"/>
              </a:buClr>
              <a:buSzPct val="95000"/>
              <a:defRPr/>
            </a:pPr>
            <a:r>
              <a:rPr lang="en-US" sz="2000" b="1" dirty="0" smtClean="0">
                <a:solidFill>
                  <a:schemeClr val="bg1"/>
                </a:solidFill>
              </a:rPr>
              <a:t>Residential Facility  for  Boys who are in conflict with the Law</a:t>
            </a:r>
          </a:p>
        </p:txBody>
      </p:sp>
      <p:sp>
        <p:nvSpPr>
          <p:cNvPr id="20" name="Horizontal Scroll 19"/>
          <p:cNvSpPr/>
          <p:nvPr/>
        </p:nvSpPr>
        <p:spPr>
          <a:xfrm>
            <a:off x="4876800" y="990600"/>
            <a:ext cx="3657600" cy="914400"/>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C00000"/>
                </a:solidFill>
              </a:rPr>
              <a:t>Holistic Therapy</a:t>
            </a:r>
            <a:endParaRPr lang="en-US" sz="2400" b="1" dirty="0">
              <a:solidFill>
                <a:srgbClr val="C00000"/>
              </a:solidFill>
            </a:endParaRPr>
          </a:p>
        </p:txBody>
      </p:sp>
      <p:sp>
        <p:nvSpPr>
          <p:cNvPr id="21" name="Rounded Rectangle 20"/>
          <p:cNvSpPr/>
          <p:nvPr/>
        </p:nvSpPr>
        <p:spPr>
          <a:xfrm>
            <a:off x="381000" y="5943600"/>
            <a:ext cx="8382000" cy="6858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lvl="0" indent="-274320">
              <a:spcBef>
                <a:spcPct val="20000"/>
              </a:spcBef>
              <a:buClr>
                <a:schemeClr val="accent3"/>
              </a:buClr>
              <a:buSzPct val="95000"/>
              <a:defRPr/>
            </a:pPr>
            <a:endParaRPr lang="en-US" b="1" dirty="0" smtClean="0">
              <a:solidFill>
                <a:schemeClr val="accent1">
                  <a:lumMod val="50000"/>
                </a:schemeClr>
              </a:solidFill>
            </a:endParaRPr>
          </a:p>
        </p:txBody>
      </p:sp>
      <p:sp>
        <p:nvSpPr>
          <p:cNvPr id="22" name="Horizontal Scroll 21"/>
          <p:cNvSpPr/>
          <p:nvPr/>
        </p:nvSpPr>
        <p:spPr>
          <a:xfrm>
            <a:off x="304800" y="1066800"/>
            <a:ext cx="3657600" cy="914400"/>
          </a:xfrm>
          <a:prstGeom prst="horizontalScroll">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C00000"/>
                </a:solidFill>
              </a:rPr>
              <a:t>Residential Services</a:t>
            </a:r>
            <a:endParaRPr lang="en-US" sz="2400" b="1" dirty="0">
              <a:solidFill>
                <a:srgbClr val="C00000"/>
              </a:solidFill>
            </a:endParaRPr>
          </a:p>
        </p:txBody>
      </p:sp>
      <p:sp>
        <p:nvSpPr>
          <p:cNvPr id="24" name="AutoShape 8"/>
          <p:cNvSpPr>
            <a:spLocks noChangeArrowheads="1"/>
          </p:cNvSpPr>
          <p:nvPr/>
        </p:nvSpPr>
        <p:spPr bwMode="auto">
          <a:xfrm>
            <a:off x="381000" y="4038600"/>
            <a:ext cx="3352800" cy="381000"/>
          </a:xfrm>
          <a:prstGeom prst="roundRect">
            <a:avLst>
              <a:gd name="adj" fmla="val 16667"/>
            </a:avLst>
          </a:prstGeom>
          <a:solidFill>
            <a:schemeClr val="accent5">
              <a:lumMod val="60000"/>
              <a:lumOff val="40000"/>
            </a:schemeClr>
          </a:solidFill>
          <a:ln w="12700" cap="sq">
            <a:solidFill>
              <a:schemeClr val="tx1"/>
            </a:solidFill>
            <a:round/>
            <a:headEnd type="none" w="sm" len="sm"/>
            <a:tailEnd type="none" w="sm" len="sm"/>
          </a:ln>
        </p:spPr>
        <p:txBody>
          <a:bodyPr wrap="none" anchor="ctr"/>
          <a:lstStyle/>
          <a:p>
            <a:r>
              <a:rPr lang="en-US" sz="2000" b="1" dirty="0" smtClean="0">
                <a:solidFill>
                  <a:srgbClr val="C00000"/>
                </a:solidFill>
              </a:rPr>
              <a:t>Social Welfare services </a:t>
            </a:r>
            <a:endParaRPr lang="en-US" sz="2000" b="1" dirty="0">
              <a:solidFill>
                <a:srgbClr val="C00000"/>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Rectangle 1"/>
          <p:cNvSpPr txBox="1">
            <a:spLocks noChangeArrowheads="1"/>
          </p:cNvSpPr>
          <p:nvPr/>
        </p:nvSpPr>
        <p:spPr>
          <a:xfrm>
            <a:off x="228600" y="725086"/>
            <a:ext cx="6301211" cy="502052"/>
          </a:xfrm>
          <a:prstGeom prst="rect">
            <a:avLst/>
          </a:prstGeom>
        </p:spPr>
        <p:txBody>
          <a:bodyPr vert="horz" lIns="0" tIns="39600" rIns="0" bIns="0" anchor="b">
            <a:normAutofit fontScale="77500" lnSpcReduction="20000"/>
          </a:bodyPr>
          <a:lstStyle/>
          <a:p>
            <a:pPr marL="0" marR="0" lvl="0" indent="0" algn="ctr" defTabSz="914400" rtl="0" eaLnBrk="1" fontAlgn="auto" latinLnBrk="0" hangingPunct="1">
              <a:lnSpc>
                <a:spcPct val="100000"/>
              </a:lnSpc>
              <a:spcBef>
                <a:spcPts val="900"/>
              </a:spcBef>
              <a:spcAft>
                <a:spcPts val="0"/>
              </a:spcAft>
              <a:buClrTx/>
              <a:buSzTx/>
              <a:buFontTx/>
              <a:buNone/>
              <a:tabLst>
                <a:tab pos="723900" algn="l"/>
                <a:tab pos="1447800" algn="l"/>
                <a:tab pos="2171700" algn="l"/>
                <a:tab pos="2894013" algn="l"/>
                <a:tab pos="3617913" algn="l"/>
                <a:tab pos="4343400" algn="l"/>
                <a:tab pos="5067300" algn="l"/>
                <a:tab pos="5791200" algn="l"/>
                <a:tab pos="6515100" algn="l"/>
                <a:tab pos="7239000" algn="l"/>
                <a:tab pos="7962900" algn="l"/>
                <a:tab pos="8686800" algn="l"/>
              </a:tabLst>
              <a:defRPr/>
            </a:pPr>
            <a:endParaRPr kumimoji="0" lang="en-US" sz="4500" b="0" i="0" u="none" strike="noStrike" kern="1200" cap="none" spc="0" normalizeH="0" baseline="0" noProof="0" dirty="0" smtClean="0">
              <a:ln>
                <a:noFill/>
              </a:ln>
              <a:solidFill>
                <a:srgbClr val="4C1900"/>
              </a:solidFill>
              <a:effectLst/>
              <a:uLnTx/>
              <a:uFillTx/>
              <a:latin typeface="+mj-lt"/>
              <a:ea typeface="+mj-ea"/>
              <a:cs typeface="+mj-cs"/>
            </a:endParaRPr>
          </a:p>
        </p:txBody>
      </p:sp>
      <p:pic>
        <p:nvPicPr>
          <p:cNvPr id="6" name="Picture 3"/>
          <p:cNvPicPr>
            <a:picLocks noChangeAspect="1" noChangeArrowheads="1"/>
          </p:cNvPicPr>
          <p:nvPr/>
        </p:nvPicPr>
        <p:blipFill>
          <a:blip r:embed="rId2" cstate="print"/>
          <a:srcRect/>
          <a:stretch>
            <a:fillRect/>
          </a:stretch>
        </p:blipFill>
        <p:spPr bwMode="auto">
          <a:xfrm>
            <a:off x="304800" y="3733800"/>
            <a:ext cx="2369863" cy="1602939"/>
          </a:xfrm>
          <a:prstGeom prst="rect">
            <a:avLst/>
          </a:prstGeom>
          <a:noFill/>
          <a:ln w="9360">
            <a:noFill/>
            <a:round/>
            <a:headEnd/>
            <a:tailEnd/>
          </a:ln>
        </p:spPr>
      </p:pic>
      <p:pic>
        <p:nvPicPr>
          <p:cNvPr id="7" name="Picture 4"/>
          <p:cNvPicPr>
            <a:picLocks noChangeAspect="1" noChangeArrowheads="1"/>
          </p:cNvPicPr>
          <p:nvPr/>
        </p:nvPicPr>
        <p:blipFill>
          <a:blip r:embed="rId3" cstate="print"/>
          <a:srcRect/>
          <a:stretch>
            <a:fillRect/>
          </a:stretch>
        </p:blipFill>
        <p:spPr bwMode="auto">
          <a:xfrm>
            <a:off x="6051550" y="4327146"/>
            <a:ext cx="2216709" cy="1567242"/>
          </a:xfrm>
          <a:prstGeom prst="rect">
            <a:avLst/>
          </a:prstGeom>
          <a:noFill/>
          <a:ln w="9360">
            <a:noFill/>
            <a:round/>
            <a:headEnd/>
            <a:tailEnd/>
          </a:ln>
        </p:spPr>
      </p:pic>
      <p:sp>
        <p:nvSpPr>
          <p:cNvPr id="11" name="AutoShape 8"/>
          <p:cNvSpPr>
            <a:spLocks noChangeArrowheads="1"/>
          </p:cNvSpPr>
          <p:nvPr/>
        </p:nvSpPr>
        <p:spPr bwMode="auto">
          <a:xfrm>
            <a:off x="5953126" y="3435842"/>
            <a:ext cx="2093494" cy="525401"/>
          </a:xfrm>
          <a:custGeom>
            <a:avLst/>
            <a:gdLst>
              <a:gd name="T0" fmla="*/ 2886075 w 2886075"/>
              <a:gd name="T1" fmla="*/ 199232 h 398463"/>
              <a:gd name="T2" fmla="*/ 1443039 w 2886075"/>
              <a:gd name="T3" fmla="*/ 398463 h 398463"/>
              <a:gd name="T4" fmla="*/ 0 w 2886075"/>
              <a:gd name="T5" fmla="*/ 199232 h 398463"/>
              <a:gd name="T6" fmla="*/ 1443039 w 2886075"/>
              <a:gd name="T7" fmla="*/ 0 h 398463"/>
              <a:gd name="T8" fmla="*/ 0 60000 65536"/>
              <a:gd name="T9" fmla="*/ 5898240 60000 65536"/>
              <a:gd name="T10" fmla="*/ 11796480 60000 65536"/>
              <a:gd name="T11" fmla="*/ 17694720 60000 65536"/>
              <a:gd name="T12" fmla="*/ 0 w 2886075"/>
              <a:gd name="T13" fmla="*/ 0 h 398463"/>
              <a:gd name="T14" fmla="*/ 2886075 w 2886075"/>
              <a:gd name="T15" fmla="*/ 398463 h 398463"/>
            </a:gdLst>
            <a:ahLst/>
            <a:cxnLst>
              <a:cxn ang="T8">
                <a:pos x="T0" y="T1"/>
              </a:cxn>
              <a:cxn ang="T9">
                <a:pos x="T2" y="T3"/>
              </a:cxn>
              <a:cxn ang="T10">
                <a:pos x="T4" y="T5"/>
              </a:cxn>
              <a:cxn ang="T11">
                <a:pos x="T6" y="T7"/>
              </a:cxn>
            </a:cxnLst>
            <a:rect l="T12" t="T13" r="T14" b="T15"/>
            <a:pathLst>
              <a:path w="2886075" h="398463">
                <a:moveTo>
                  <a:pt x="0" y="0"/>
                </a:moveTo>
                <a:lnTo>
                  <a:pt x="8017" y="0"/>
                </a:lnTo>
                <a:lnTo>
                  <a:pt x="8017" y="1106"/>
                </a:lnTo>
                <a:lnTo>
                  <a:pt x="0" y="1106"/>
                </a:lnTo>
                <a:close/>
              </a:path>
            </a:pathLst>
          </a:custGeom>
          <a:noFill/>
          <a:ln w="9360">
            <a:noFill/>
            <a:round/>
            <a:headEnd/>
            <a:tailEnd/>
          </a:ln>
        </p:spPr>
        <p:txBody>
          <a:bodyPr wrap="square" lIns="90000" tIns="46800" rIns="90000" bIns="46800">
            <a:spAutoFit/>
          </a:bodyPr>
          <a:lstStyle/>
          <a:p>
            <a:pPr hangingPunct="1">
              <a:lnSpc>
                <a:spcPct val="100000"/>
              </a:lnSpc>
              <a:tabLst>
                <a:tab pos="0" algn="l"/>
                <a:tab pos="447675" algn="l"/>
                <a:tab pos="895350" algn="l"/>
                <a:tab pos="1344613" algn="l"/>
                <a:tab pos="1793875" algn="l"/>
                <a:tab pos="2243138" algn="l"/>
                <a:tab pos="2692400" algn="l"/>
                <a:tab pos="3141663" algn="l"/>
                <a:tab pos="3590925" algn="l"/>
                <a:tab pos="4040188" algn="l"/>
                <a:tab pos="4489450" algn="l"/>
                <a:tab pos="4938713" algn="l"/>
                <a:tab pos="5389563" algn="l"/>
                <a:tab pos="5838825" algn="l"/>
                <a:tab pos="6288088" algn="l"/>
                <a:tab pos="6737350" algn="l"/>
                <a:tab pos="7186613" algn="l"/>
                <a:tab pos="7635875" algn="l"/>
                <a:tab pos="8085138" algn="l"/>
                <a:tab pos="8534400" algn="l"/>
                <a:tab pos="8983663" algn="l"/>
              </a:tabLst>
            </a:pPr>
            <a:r>
              <a:rPr lang="en-PH" sz="1400" b="1" dirty="0">
                <a:solidFill>
                  <a:srgbClr val="000000"/>
                </a:solidFill>
                <a:latin typeface="Candara" charset="0"/>
              </a:rPr>
              <a:t>Beneficiaries in </a:t>
            </a:r>
            <a:r>
              <a:rPr lang="en-PH" sz="1400" b="1" dirty="0" err="1">
                <a:solidFill>
                  <a:srgbClr val="000000"/>
                </a:solidFill>
                <a:latin typeface="Candara" charset="0"/>
              </a:rPr>
              <a:t>Banas</a:t>
            </a:r>
            <a:r>
              <a:rPr lang="en-PH" sz="1400" b="1" dirty="0">
                <a:solidFill>
                  <a:srgbClr val="000000"/>
                </a:solidFill>
                <a:latin typeface="Candara" charset="0"/>
              </a:rPr>
              <a:t> 1 </a:t>
            </a:r>
            <a:r>
              <a:rPr lang="en-PH" sz="1400" b="1" dirty="0" err="1">
                <a:solidFill>
                  <a:srgbClr val="000000"/>
                </a:solidFill>
                <a:latin typeface="Candara" charset="0"/>
              </a:rPr>
              <a:t>Womens</a:t>
            </a:r>
            <a:r>
              <a:rPr lang="en-PH" sz="1400" b="1" dirty="0">
                <a:solidFill>
                  <a:srgbClr val="000000"/>
                </a:solidFill>
                <a:latin typeface="Candara" charset="0"/>
              </a:rPr>
              <a:t> Association</a:t>
            </a:r>
          </a:p>
        </p:txBody>
      </p:sp>
      <p:sp>
        <p:nvSpPr>
          <p:cNvPr id="12" name="AutoShape 9"/>
          <p:cNvSpPr>
            <a:spLocks noChangeArrowheads="1"/>
          </p:cNvSpPr>
          <p:nvPr/>
        </p:nvSpPr>
        <p:spPr bwMode="auto">
          <a:xfrm>
            <a:off x="3429000" y="3581400"/>
            <a:ext cx="2210951" cy="833178"/>
          </a:xfrm>
          <a:custGeom>
            <a:avLst/>
            <a:gdLst>
              <a:gd name="T0" fmla="*/ 3048000 w 3048000"/>
              <a:gd name="T1" fmla="*/ 275432 h 550863"/>
              <a:gd name="T2" fmla="*/ 1524000 w 3048000"/>
              <a:gd name="T3" fmla="*/ 550863 h 550863"/>
              <a:gd name="T4" fmla="*/ 0 w 3048000"/>
              <a:gd name="T5" fmla="*/ 275432 h 550863"/>
              <a:gd name="T6" fmla="*/ 1524000 w 3048000"/>
              <a:gd name="T7" fmla="*/ 0 h 550863"/>
              <a:gd name="T8" fmla="*/ 0 60000 65536"/>
              <a:gd name="T9" fmla="*/ 5898240 60000 65536"/>
              <a:gd name="T10" fmla="*/ 11796480 60000 65536"/>
              <a:gd name="T11" fmla="*/ 17694720 60000 65536"/>
              <a:gd name="T12" fmla="*/ 0 w 3048000"/>
              <a:gd name="T13" fmla="*/ 0 h 550863"/>
              <a:gd name="T14" fmla="*/ 3048000 w 3048000"/>
              <a:gd name="T15" fmla="*/ 550863 h 550863"/>
            </a:gdLst>
            <a:ahLst/>
            <a:cxnLst>
              <a:cxn ang="T8">
                <a:pos x="T0" y="T1"/>
              </a:cxn>
              <a:cxn ang="T9">
                <a:pos x="T2" y="T3"/>
              </a:cxn>
              <a:cxn ang="T10">
                <a:pos x="T4" y="T5"/>
              </a:cxn>
              <a:cxn ang="T11">
                <a:pos x="T6" y="T7"/>
              </a:cxn>
            </a:cxnLst>
            <a:rect l="T12" t="T13" r="T14" b="T15"/>
            <a:pathLst>
              <a:path w="3048000" h="550863">
                <a:moveTo>
                  <a:pt x="0" y="0"/>
                </a:moveTo>
                <a:lnTo>
                  <a:pt x="8467" y="0"/>
                </a:lnTo>
                <a:lnTo>
                  <a:pt x="8467" y="1531"/>
                </a:lnTo>
                <a:lnTo>
                  <a:pt x="0" y="1531"/>
                </a:lnTo>
                <a:close/>
              </a:path>
            </a:pathLst>
          </a:custGeom>
          <a:noFill/>
          <a:ln w="9360">
            <a:noFill/>
            <a:round/>
            <a:headEnd/>
            <a:tailEnd/>
          </a:ln>
        </p:spPr>
        <p:txBody>
          <a:bodyPr wrap="square" lIns="90000" tIns="46800" rIns="90000" bIns="46800">
            <a:spAutoFit/>
          </a:bodyPr>
          <a:lstStyle/>
          <a:p>
            <a:pPr hangingPunct="1">
              <a:lnSpc>
                <a:spcPct val="100000"/>
              </a:lnSpc>
              <a:tabLst>
                <a:tab pos="0" algn="l"/>
                <a:tab pos="447675" algn="l"/>
                <a:tab pos="895350" algn="l"/>
                <a:tab pos="1344613" algn="l"/>
                <a:tab pos="1793875" algn="l"/>
                <a:tab pos="2243138" algn="l"/>
                <a:tab pos="2692400" algn="l"/>
                <a:tab pos="3141663" algn="l"/>
                <a:tab pos="3590925" algn="l"/>
                <a:tab pos="4040188" algn="l"/>
                <a:tab pos="4489450" algn="l"/>
                <a:tab pos="4938713" algn="l"/>
                <a:tab pos="5389563" algn="l"/>
                <a:tab pos="5838825" algn="l"/>
                <a:tab pos="6288088" algn="l"/>
                <a:tab pos="6737350" algn="l"/>
                <a:tab pos="7186613" algn="l"/>
                <a:tab pos="7635875" algn="l"/>
                <a:tab pos="8085138" algn="l"/>
                <a:tab pos="8534400" algn="l"/>
                <a:tab pos="8983663" algn="l"/>
              </a:tabLst>
            </a:pPr>
            <a:r>
              <a:rPr lang="en-PH" sz="1200" b="1" dirty="0">
                <a:solidFill>
                  <a:srgbClr val="000000"/>
                </a:solidFill>
                <a:latin typeface="Candara" charset="0"/>
              </a:rPr>
              <a:t>PREDA </a:t>
            </a:r>
            <a:r>
              <a:rPr lang="en-PH" sz="1200" b="1" dirty="0" err="1">
                <a:solidFill>
                  <a:srgbClr val="000000"/>
                </a:solidFill>
                <a:latin typeface="Candara" charset="0"/>
              </a:rPr>
              <a:t>ProFairTrade</a:t>
            </a:r>
            <a:r>
              <a:rPr lang="en-PH" sz="1200" b="1" dirty="0">
                <a:solidFill>
                  <a:srgbClr val="000000"/>
                </a:solidFill>
                <a:latin typeface="Candara" charset="0"/>
              </a:rPr>
              <a:t> </a:t>
            </a:r>
            <a:r>
              <a:rPr lang="en-PH" sz="1200" b="1" dirty="0" err="1">
                <a:solidFill>
                  <a:srgbClr val="000000"/>
                </a:solidFill>
                <a:latin typeface="Candara" charset="0"/>
              </a:rPr>
              <a:t>Projec</a:t>
            </a:r>
            <a:r>
              <a:rPr lang="en-PH" sz="1200" b="1" dirty="0">
                <a:solidFill>
                  <a:srgbClr val="000000"/>
                </a:solidFill>
                <a:latin typeface="Candara" charset="0"/>
              </a:rPr>
              <a:t> Coordinator-Ms. </a:t>
            </a:r>
            <a:r>
              <a:rPr lang="en-PH" sz="1200" b="1" dirty="0" err="1">
                <a:solidFill>
                  <a:srgbClr val="000000"/>
                </a:solidFill>
                <a:latin typeface="Candara" charset="0"/>
              </a:rPr>
              <a:t>Amabelle</a:t>
            </a:r>
            <a:r>
              <a:rPr lang="en-PH" sz="1200" b="1" dirty="0">
                <a:solidFill>
                  <a:srgbClr val="000000"/>
                </a:solidFill>
                <a:latin typeface="Candara" charset="0"/>
              </a:rPr>
              <a:t> </a:t>
            </a:r>
            <a:r>
              <a:rPr lang="en-PH" sz="1200" b="1" dirty="0" err="1">
                <a:solidFill>
                  <a:srgbClr val="000000"/>
                </a:solidFill>
                <a:latin typeface="Candara" charset="0"/>
              </a:rPr>
              <a:t>Facturanan</a:t>
            </a:r>
            <a:r>
              <a:rPr lang="en-PH" sz="1200" b="1" dirty="0">
                <a:solidFill>
                  <a:srgbClr val="000000"/>
                </a:solidFill>
                <a:latin typeface="Candara" charset="0"/>
              </a:rPr>
              <a:t> </a:t>
            </a:r>
            <a:r>
              <a:rPr lang="en-PH" sz="1200" b="1" dirty="0" smtClean="0">
                <a:solidFill>
                  <a:srgbClr val="000000"/>
                </a:solidFill>
                <a:latin typeface="Candara" charset="0"/>
              </a:rPr>
              <a:t>conduct project </a:t>
            </a:r>
            <a:r>
              <a:rPr lang="en-PH" sz="1200" b="1" dirty="0">
                <a:solidFill>
                  <a:srgbClr val="000000"/>
                </a:solidFill>
                <a:latin typeface="Candara" charset="0"/>
              </a:rPr>
              <a:t>orientation and inspiration</a:t>
            </a:r>
            <a:r>
              <a:rPr lang="en-PH" sz="1100" b="1" dirty="0">
                <a:solidFill>
                  <a:srgbClr val="000000"/>
                </a:solidFill>
                <a:latin typeface="Candara" charset="0"/>
              </a:rPr>
              <a:t>.</a:t>
            </a:r>
          </a:p>
        </p:txBody>
      </p:sp>
      <p:sp>
        <p:nvSpPr>
          <p:cNvPr id="13" name="AutoShape 10"/>
          <p:cNvSpPr>
            <a:spLocks noChangeArrowheads="1"/>
          </p:cNvSpPr>
          <p:nvPr/>
        </p:nvSpPr>
        <p:spPr bwMode="auto">
          <a:xfrm>
            <a:off x="304800" y="5562600"/>
            <a:ext cx="2314590" cy="1079399"/>
          </a:xfrm>
          <a:custGeom>
            <a:avLst/>
            <a:gdLst>
              <a:gd name="T0" fmla="*/ 3190875 w 3190875"/>
              <a:gd name="T1" fmla="*/ 199232 h 398463"/>
              <a:gd name="T2" fmla="*/ 1595439 w 3190875"/>
              <a:gd name="T3" fmla="*/ 398463 h 398463"/>
              <a:gd name="T4" fmla="*/ 0 w 3190875"/>
              <a:gd name="T5" fmla="*/ 199232 h 398463"/>
              <a:gd name="T6" fmla="*/ 1595439 w 3190875"/>
              <a:gd name="T7" fmla="*/ 0 h 398463"/>
              <a:gd name="T8" fmla="*/ 0 60000 65536"/>
              <a:gd name="T9" fmla="*/ 5898240 60000 65536"/>
              <a:gd name="T10" fmla="*/ 11796480 60000 65536"/>
              <a:gd name="T11" fmla="*/ 17694720 60000 65536"/>
              <a:gd name="T12" fmla="*/ 0 w 3190875"/>
              <a:gd name="T13" fmla="*/ 0 h 398463"/>
              <a:gd name="T14" fmla="*/ 3190875 w 3190875"/>
              <a:gd name="T15" fmla="*/ 398463 h 398463"/>
            </a:gdLst>
            <a:ahLst/>
            <a:cxnLst>
              <a:cxn ang="T8">
                <a:pos x="T0" y="T1"/>
              </a:cxn>
              <a:cxn ang="T9">
                <a:pos x="T2" y="T3"/>
              </a:cxn>
              <a:cxn ang="T10">
                <a:pos x="T4" y="T5"/>
              </a:cxn>
              <a:cxn ang="T11">
                <a:pos x="T6" y="T7"/>
              </a:cxn>
            </a:cxnLst>
            <a:rect l="T12" t="T13" r="T14" b="T15"/>
            <a:pathLst>
              <a:path w="3190875" h="398463">
                <a:moveTo>
                  <a:pt x="0" y="0"/>
                </a:moveTo>
                <a:lnTo>
                  <a:pt x="8864" y="0"/>
                </a:lnTo>
                <a:lnTo>
                  <a:pt x="8864" y="1106"/>
                </a:lnTo>
                <a:lnTo>
                  <a:pt x="0" y="1106"/>
                </a:lnTo>
                <a:close/>
              </a:path>
            </a:pathLst>
          </a:custGeom>
          <a:noFill/>
          <a:ln w="9360">
            <a:noFill/>
            <a:round/>
            <a:headEnd/>
            <a:tailEnd/>
          </a:ln>
        </p:spPr>
        <p:txBody>
          <a:bodyPr wrap="square" lIns="90000" tIns="46800" rIns="90000" bIns="46800">
            <a:spAutoFit/>
          </a:bodyPr>
          <a:lstStyle/>
          <a:p>
            <a:pPr hangingPunct="1">
              <a:lnSpc>
                <a:spcPct val="100000"/>
              </a:lnSpc>
              <a:tabLst>
                <a:tab pos="0" algn="l"/>
                <a:tab pos="447675" algn="l"/>
                <a:tab pos="895350" algn="l"/>
                <a:tab pos="1344613" algn="l"/>
                <a:tab pos="1793875" algn="l"/>
                <a:tab pos="2243138" algn="l"/>
                <a:tab pos="2692400" algn="l"/>
                <a:tab pos="3141663" algn="l"/>
                <a:tab pos="3590925" algn="l"/>
                <a:tab pos="4040188" algn="l"/>
                <a:tab pos="4489450" algn="l"/>
                <a:tab pos="4938713" algn="l"/>
                <a:tab pos="5389563" algn="l"/>
                <a:tab pos="5838825" algn="l"/>
                <a:tab pos="6288088" algn="l"/>
                <a:tab pos="6737350" algn="l"/>
                <a:tab pos="7186613" algn="l"/>
                <a:tab pos="7635875" algn="l"/>
                <a:tab pos="8085138" algn="l"/>
                <a:tab pos="8534400" algn="l"/>
                <a:tab pos="8983663" algn="l"/>
              </a:tabLst>
            </a:pPr>
            <a:r>
              <a:rPr lang="en-PH" sz="1600" b="1" dirty="0">
                <a:solidFill>
                  <a:srgbClr val="000000"/>
                </a:solidFill>
                <a:latin typeface="Candara" charset="0"/>
              </a:rPr>
              <a:t>United Women Farmers Organization and </a:t>
            </a:r>
            <a:r>
              <a:rPr lang="en-PH" sz="1600" b="1" dirty="0" err="1">
                <a:solidFill>
                  <a:srgbClr val="000000"/>
                </a:solidFill>
                <a:latin typeface="Candara" charset="0"/>
              </a:rPr>
              <a:t>Bayabas</a:t>
            </a:r>
            <a:r>
              <a:rPr lang="en-PH" sz="1600" b="1" dirty="0">
                <a:solidFill>
                  <a:srgbClr val="000000"/>
                </a:solidFill>
                <a:latin typeface="Candara" charset="0"/>
              </a:rPr>
              <a:t> group beneficiaries.</a:t>
            </a:r>
          </a:p>
        </p:txBody>
      </p:sp>
      <p:sp>
        <p:nvSpPr>
          <p:cNvPr id="14" name="AutoShape 11"/>
          <p:cNvSpPr>
            <a:spLocks noChangeArrowheads="1"/>
          </p:cNvSpPr>
          <p:nvPr/>
        </p:nvSpPr>
        <p:spPr bwMode="auto">
          <a:xfrm>
            <a:off x="6172201" y="6179042"/>
            <a:ext cx="2314590" cy="525401"/>
          </a:xfrm>
          <a:custGeom>
            <a:avLst/>
            <a:gdLst>
              <a:gd name="T0" fmla="*/ 3190875 w 3190875"/>
              <a:gd name="T1" fmla="*/ 199232 h 398463"/>
              <a:gd name="T2" fmla="*/ 1595439 w 3190875"/>
              <a:gd name="T3" fmla="*/ 398463 h 398463"/>
              <a:gd name="T4" fmla="*/ 0 w 3190875"/>
              <a:gd name="T5" fmla="*/ 199232 h 398463"/>
              <a:gd name="T6" fmla="*/ 1595439 w 3190875"/>
              <a:gd name="T7" fmla="*/ 0 h 398463"/>
              <a:gd name="T8" fmla="*/ 0 60000 65536"/>
              <a:gd name="T9" fmla="*/ 5898240 60000 65536"/>
              <a:gd name="T10" fmla="*/ 11796480 60000 65536"/>
              <a:gd name="T11" fmla="*/ 17694720 60000 65536"/>
              <a:gd name="T12" fmla="*/ 0 w 3190875"/>
              <a:gd name="T13" fmla="*/ 0 h 398463"/>
              <a:gd name="T14" fmla="*/ 3190875 w 3190875"/>
              <a:gd name="T15" fmla="*/ 398463 h 398463"/>
            </a:gdLst>
            <a:ahLst/>
            <a:cxnLst>
              <a:cxn ang="T8">
                <a:pos x="T0" y="T1"/>
              </a:cxn>
              <a:cxn ang="T9">
                <a:pos x="T2" y="T3"/>
              </a:cxn>
              <a:cxn ang="T10">
                <a:pos x="T4" y="T5"/>
              </a:cxn>
              <a:cxn ang="T11">
                <a:pos x="T6" y="T7"/>
              </a:cxn>
            </a:cxnLst>
            <a:rect l="T12" t="T13" r="T14" b="T15"/>
            <a:pathLst>
              <a:path w="3190875" h="398463">
                <a:moveTo>
                  <a:pt x="0" y="0"/>
                </a:moveTo>
                <a:lnTo>
                  <a:pt x="8864" y="0"/>
                </a:lnTo>
                <a:lnTo>
                  <a:pt x="8864" y="1106"/>
                </a:lnTo>
                <a:lnTo>
                  <a:pt x="0" y="1106"/>
                </a:lnTo>
                <a:close/>
              </a:path>
            </a:pathLst>
          </a:custGeom>
          <a:noFill/>
          <a:ln w="9360">
            <a:noFill/>
            <a:round/>
            <a:headEnd/>
            <a:tailEnd/>
          </a:ln>
        </p:spPr>
        <p:txBody>
          <a:bodyPr wrap="square" lIns="90000" tIns="46800" rIns="90000" bIns="46800">
            <a:spAutoFit/>
          </a:bodyPr>
          <a:lstStyle/>
          <a:p>
            <a:pPr hangingPunct="1">
              <a:lnSpc>
                <a:spcPct val="100000"/>
              </a:lnSpc>
              <a:tabLst>
                <a:tab pos="0" algn="l"/>
                <a:tab pos="447675" algn="l"/>
                <a:tab pos="895350" algn="l"/>
                <a:tab pos="1344613" algn="l"/>
                <a:tab pos="1793875" algn="l"/>
                <a:tab pos="2243138" algn="l"/>
                <a:tab pos="2692400" algn="l"/>
                <a:tab pos="3141663" algn="l"/>
                <a:tab pos="3590925" algn="l"/>
                <a:tab pos="4040188" algn="l"/>
                <a:tab pos="4489450" algn="l"/>
                <a:tab pos="4938713" algn="l"/>
                <a:tab pos="5389563" algn="l"/>
                <a:tab pos="5838825" algn="l"/>
                <a:tab pos="6288088" algn="l"/>
                <a:tab pos="6737350" algn="l"/>
                <a:tab pos="7186613" algn="l"/>
                <a:tab pos="7635875" algn="l"/>
                <a:tab pos="8085138" algn="l"/>
                <a:tab pos="8534400" algn="l"/>
                <a:tab pos="8983663" algn="l"/>
              </a:tabLst>
            </a:pPr>
            <a:r>
              <a:rPr lang="en-PH" sz="1400" b="1" dirty="0">
                <a:solidFill>
                  <a:srgbClr val="000000"/>
                </a:solidFill>
                <a:latin typeface="Candara" charset="0"/>
              </a:rPr>
              <a:t>Beneficiaries in  </a:t>
            </a:r>
            <a:r>
              <a:rPr lang="en-PH" sz="1400" b="1" dirty="0" err="1">
                <a:solidFill>
                  <a:srgbClr val="000000"/>
                </a:solidFill>
                <a:latin typeface="Candara" charset="0"/>
              </a:rPr>
              <a:t>Kapalong</a:t>
            </a:r>
            <a:r>
              <a:rPr lang="en-PH" sz="1400" b="1" dirty="0">
                <a:solidFill>
                  <a:srgbClr val="000000"/>
                </a:solidFill>
                <a:latin typeface="Candara" charset="0"/>
              </a:rPr>
              <a:t>-Asuncion mango growers </a:t>
            </a:r>
          </a:p>
        </p:txBody>
      </p:sp>
      <p:sp>
        <p:nvSpPr>
          <p:cNvPr id="15" name="AutoShape 12"/>
          <p:cNvSpPr>
            <a:spLocks noChangeArrowheads="1"/>
          </p:cNvSpPr>
          <p:nvPr/>
        </p:nvSpPr>
        <p:spPr bwMode="auto">
          <a:xfrm>
            <a:off x="3314700" y="6165193"/>
            <a:ext cx="2155677" cy="525401"/>
          </a:xfrm>
          <a:custGeom>
            <a:avLst/>
            <a:gdLst>
              <a:gd name="T0" fmla="*/ 2971800 w 2971800"/>
              <a:gd name="T1" fmla="*/ 123032 h 246063"/>
              <a:gd name="T2" fmla="*/ 1485900 w 2971800"/>
              <a:gd name="T3" fmla="*/ 246063 h 246063"/>
              <a:gd name="T4" fmla="*/ 0 w 2971800"/>
              <a:gd name="T5" fmla="*/ 123032 h 246063"/>
              <a:gd name="T6" fmla="*/ 1485900 w 2971800"/>
              <a:gd name="T7" fmla="*/ 0 h 246063"/>
              <a:gd name="T8" fmla="*/ 0 60000 65536"/>
              <a:gd name="T9" fmla="*/ 5898240 60000 65536"/>
              <a:gd name="T10" fmla="*/ 11796480 60000 65536"/>
              <a:gd name="T11" fmla="*/ 17694720 60000 65536"/>
              <a:gd name="T12" fmla="*/ 0 w 2971800"/>
              <a:gd name="T13" fmla="*/ 0 h 246063"/>
              <a:gd name="T14" fmla="*/ 2971800 w 2971800"/>
              <a:gd name="T15" fmla="*/ 246063 h 246063"/>
            </a:gdLst>
            <a:ahLst/>
            <a:cxnLst>
              <a:cxn ang="T8">
                <a:pos x="T0" y="T1"/>
              </a:cxn>
              <a:cxn ang="T9">
                <a:pos x="T2" y="T3"/>
              </a:cxn>
              <a:cxn ang="T10">
                <a:pos x="T4" y="T5"/>
              </a:cxn>
              <a:cxn ang="T11">
                <a:pos x="T6" y="T7"/>
              </a:cxn>
            </a:cxnLst>
            <a:rect l="T12" t="T13" r="T14" b="T15"/>
            <a:pathLst>
              <a:path w="2971800" h="246063">
                <a:moveTo>
                  <a:pt x="0" y="0"/>
                </a:moveTo>
                <a:lnTo>
                  <a:pt x="8255" y="0"/>
                </a:lnTo>
                <a:lnTo>
                  <a:pt x="8255" y="685"/>
                </a:lnTo>
                <a:lnTo>
                  <a:pt x="0" y="685"/>
                </a:lnTo>
                <a:close/>
              </a:path>
            </a:pathLst>
          </a:custGeom>
          <a:noFill/>
          <a:ln w="9360">
            <a:noFill/>
            <a:round/>
            <a:headEnd/>
            <a:tailEnd/>
          </a:ln>
        </p:spPr>
        <p:txBody>
          <a:bodyPr wrap="square" lIns="90000" tIns="46800" rIns="90000" bIns="46800">
            <a:spAutoFit/>
          </a:bodyPr>
          <a:lstStyle/>
          <a:p>
            <a:pPr algn="ctr" hangingPunct="1">
              <a:lnSpc>
                <a:spcPct val="100000"/>
              </a:lnSpc>
              <a:tabLst>
                <a:tab pos="0" algn="l"/>
                <a:tab pos="447675" algn="l"/>
                <a:tab pos="895350" algn="l"/>
                <a:tab pos="1344613" algn="l"/>
                <a:tab pos="1793875" algn="l"/>
                <a:tab pos="2243138" algn="l"/>
                <a:tab pos="2692400" algn="l"/>
                <a:tab pos="3141663" algn="l"/>
                <a:tab pos="3590925" algn="l"/>
                <a:tab pos="4040188" algn="l"/>
                <a:tab pos="4489450" algn="l"/>
                <a:tab pos="4938713" algn="l"/>
                <a:tab pos="5389563" algn="l"/>
                <a:tab pos="5838825" algn="l"/>
                <a:tab pos="6288088" algn="l"/>
                <a:tab pos="6737350" algn="l"/>
                <a:tab pos="7186613" algn="l"/>
                <a:tab pos="7635875" algn="l"/>
                <a:tab pos="8085138" algn="l"/>
                <a:tab pos="8534400" algn="l"/>
                <a:tab pos="8983663" algn="l"/>
              </a:tabLst>
            </a:pPr>
            <a:r>
              <a:rPr lang="en-PH" sz="1400" b="1" dirty="0">
                <a:solidFill>
                  <a:srgbClr val="000000"/>
                </a:solidFill>
                <a:latin typeface="Candara" charset="0"/>
              </a:rPr>
              <a:t>Children of  </a:t>
            </a:r>
            <a:r>
              <a:rPr lang="en-PH" sz="1400" b="1" dirty="0" err="1" smtClean="0">
                <a:solidFill>
                  <a:srgbClr val="000000"/>
                </a:solidFill>
                <a:latin typeface="Candara" charset="0"/>
              </a:rPr>
              <a:t>Panabo</a:t>
            </a:r>
            <a:r>
              <a:rPr lang="en-PH" sz="1400" b="1" dirty="0" smtClean="0">
                <a:solidFill>
                  <a:srgbClr val="000000"/>
                </a:solidFill>
                <a:latin typeface="Candara" charset="0"/>
              </a:rPr>
              <a:t>, Davao  </a:t>
            </a:r>
            <a:r>
              <a:rPr lang="en-PH" sz="1400" b="1" dirty="0">
                <a:solidFill>
                  <a:srgbClr val="000000"/>
                </a:solidFill>
                <a:latin typeface="Candara" charset="0"/>
              </a:rPr>
              <a:t>Farmers group</a:t>
            </a:r>
          </a:p>
        </p:txBody>
      </p:sp>
      <p:pic>
        <p:nvPicPr>
          <p:cNvPr id="16" name="Picture 13"/>
          <p:cNvPicPr>
            <a:picLocks noChangeAspect="1" noChangeArrowheads="1"/>
          </p:cNvPicPr>
          <p:nvPr/>
        </p:nvPicPr>
        <p:blipFill>
          <a:blip r:embed="rId4" cstate="print"/>
          <a:srcRect/>
          <a:stretch>
            <a:fillRect/>
          </a:stretch>
        </p:blipFill>
        <p:spPr bwMode="auto">
          <a:xfrm>
            <a:off x="3276601" y="4353739"/>
            <a:ext cx="2209800" cy="1637486"/>
          </a:xfrm>
          <a:prstGeom prst="rect">
            <a:avLst/>
          </a:prstGeom>
          <a:noFill/>
          <a:ln w="9360">
            <a:noFill/>
            <a:round/>
            <a:headEnd/>
            <a:tailEnd/>
          </a:ln>
        </p:spPr>
      </p:pic>
      <p:sp>
        <p:nvSpPr>
          <p:cNvPr id="17" name="Rectangle 16"/>
          <p:cNvSpPr/>
          <p:nvPr/>
        </p:nvSpPr>
        <p:spPr>
          <a:xfrm>
            <a:off x="457200" y="533400"/>
            <a:ext cx="82296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ts val="900"/>
              </a:spcBef>
              <a:tabLst>
                <a:tab pos="723900" algn="l"/>
                <a:tab pos="1447800" algn="l"/>
                <a:tab pos="2171700" algn="l"/>
                <a:tab pos="2894013" algn="l"/>
                <a:tab pos="3617913" algn="l"/>
                <a:tab pos="4343400" algn="l"/>
                <a:tab pos="5067300" algn="l"/>
                <a:tab pos="5791200" algn="l"/>
                <a:tab pos="6515100" algn="l"/>
                <a:tab pos="7239000" algn="l"/>
                <a:tab pos="7962900" algn="l"/>
                <a:tab pos="8686800" algn="l"/>
              </a:tabLst>
              <a:defRPr/>
            </a:pPr>
            <a:r>
              <a:rPr lang="en-US" sz="3600" b="1" dirty="0" smtClean="0">
                <a:solidFill>
                  <a:schemeClr val="bg1"/>
                </a:solidFill>
              </a:rPr>
              <a:t>Awarding of Educational Assistance</a:t>
            </a:r>
          </a:p>
        </p:txBody>
      </p:sp>
      <p:pic>
        <p:nvPicPr>
          <p:cNvPr id="19" name="Picture 6"/>
          <p:cNvPicPr>
            <a:picLocks noChangeAspect="1" noChangeArrowheads="1"/>
          </p:cNvPicPr>
          <p:nvPr/>
        </p:nvPicPr>
        <p:blipFill>
          <a:blip r:embed="rId5" cstate="print"/>
          <a:srcRect/>
          <a:stretch>
            <a:fillRect/>
          </a:stretch>
        </p:blipFill>
        <p:spPr bwMode="auto">
          <a:xfrm>
            <a:off x="3429000" y="1524000"/>
            <a:ext cx="2238588" cy="1981200"/>
          </a:xfrm>
          <a:prstGeom prst="rect">
            <a:avLst/>
          </a:prstGeom>
          <a:noFill/>
          <a:ln w="9360">
            <a:noFill/>
            <a:round/>
            <a:headEnd/>
            <a:tailEnd/>
          </a:ln>
        </p:spPr>
      </p:pic>
      <p:pic>
        <p:nvPicPr>
          <p:cNvPr id="20" name="Picture 2"/>
          <p:cNvPicPr>
            <a:picLocks noChangeAspect="1" noChangeArrowheads="1"/>
          </p:cNvPicPr>
          <p:nvPr/>
        </p:nvPicPr>
        <p:blipFill>
          <a:blip r:embed="rId6" cstate="print"/>
          <a:srcRect/>
          <a:stretch>
            <a:fillRect/>
          </a:stretch>
        </p:blipFill>
        <p:spPr bwMode="auto">
          <a:xfrm>
            <a:off x="6096000" y="1676400"/>
            <a:ext cx="2209800" cy="1590273"/>
          </a:xfrm>
          <a:prstGeom prst="rect">
            <a:avLst/>
          </a:prstGeom>
          <a:noFill/>
          <a:ln w="9360">
            <a:noFill/>
            <a:round/>
            <a:headEnd/>
            <a:tailEnd/>
          </a:ln>
        </p:spPr>
      </p:pic>
      <p:pic>
        <p:nvPicPr>
          <p:cNvPr id="24" name="Picture 6" descr="C:\Users\alex\Desktop\korea presentation\Distribution of school supplies for Aeta High School scholars.jpg"/>
          <p:cNvPicPr>
            <a:picLocks noGrp="1" noChangeAspect="1" noChangeArrowheads="1"/>
          </p:cNvPicPr>
          <p:nvPr>
            <p:ph idx="1"/>
          </p:nvPr>
        </p:nvPicPr>
        <p:blipFill>
          <a:blip r:embed="rId7" cstate="print"/>
          <a:srcRect/>
          <a:stretch>
            <a:fillRect/>
          </a:stretch>
        </p:blipFill>
        <p:spPr bwMode="auto">
          <a:xfrm>
            <a:off x="228600" y="1524000"/>
            <a:ext cx="3048000" cy="2114550"/>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lstStyle/>
          <a:p>
            <a:endParaRPr lang="en-US" dirty="0"/>
          </a:p>
        </p:txBody>
      </p:sp>
      <p:pic>
        <p:nvPicPr>
          <p:cNvPr id="4" name="Content Placeholder 3" descr="C:\Users\alex\Desktop\PAPAHT Housing project\papaht housing project as of Jan 2014 .JPG"/>
          <p:cNvPicPr>
            <a:picLocks noGrp="1"/>
          </p:cNvPicPr>
          <p:nvPr>
            <p:ph idx="1"/>
          </p:nvPr>
        </p:nvPicPr>
        <p:blipFill>
          <a:blip r:embed="rId2" cstate="print"/>
          <a:srcRect/>
          <a:stretch>
            <a:fillRect/>
          </a:stretch>
        </p:blipFill>
        <p:spPr bwMode="auto">
          <a:xfrm>
            <a:off x="685800" y="1828800"/>
            <a:ext cx="4191000" cy="2743199"/>
          </a:xfrm>
          <a:prstGeom prst="rect">
            <a:avLst/>
          </a:prstGeom>
          <a:noFill/>
          <a:ln w="9525">
            <a:noFill/>
            <a:miter lim="800000"/>
            <a:headEnd/>
            <a:tailEnd/>
          </a:ln>
        </p:spPr>
      </p:pic>
      <p:sp>
        <p:nvSpPr>
          <p:cNvPr id="5" name="Rectangle 4"/>
          <p:cNvSpPr/>
          <p:nvPr/>
        </p:nvSpPr>
        <p:spPr>
          <a:xfrm>
            <a:off x="457200" y="457200"/>
            <a:ext cx="83058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Housing and Community Development Assistance in one of the Aeta communities served. </a:t>
            </a:r>
            <a:endParaRPr lang="en-US" sz="2400" b="1" dirty="0"/>
          </a:p>
        </p:txBody>
      </p:sp>
      <p:pic>
        <p:nvPicPr>
          <p:cNvPr id="6" name="Picture 5" descr="C:\Users\alex\Desktop\PICTURES OF PAPAHT\for sir lex\Finishing(final pics)\house 10(Raymond Angeles)\(1)external plastering front and side.jpg"/>
          <p:cNvPicPr/>
          <p:nvPr/>
        </p:nvPicPr>
        <p:blipFill>
          <a:blip r:embed="rId3" cstate="print"/>
          <a:srcRect/>
          <a:stretch>
            <a:fillRect/>
          </a:stretch>
        </p:blipFill>
        <p:spPr bwMode="auto">
          <a:xfrm>
            <a:off x="5638800" y="1905000"/>
            <a:ext cx="2864115" cy="1998920"/>
          </a:xfrm>
          <a:prstGeom prst="rect">
            <a:avLst/>
          </a:prstGeom>
          <a:noFill/>
          <a:ln w="9525">
            <a:noFill/>
            <a:miter lim="800000"/>
            <a:headEnd/>
            <a:tailEnd/>
          </a:ln>
        </p:spPr>
      </p:pic>
      <p:pic>
        <p:nvPicPr>
          <p:cNvPr id="7" name="Picture 6" descr="C:\Users\alex\Desktop\PICTURES OF PAPAHT\for sir lex\Housing\5 Installation of roofing.JPG"/>
          <p:cNvPicPr/>
          <p:nvPr/>
        </p:nvPicPr>
        <p:blipFill>
          <a:blip r:embed="rId4" cstate="print"/>
          <a:srcRect/>
          <a:stretch>
            <a:fillRect/>
          </a:stretch>
        </p:blipFill>
        <p:spPr bwMode="auto">
          <a:xfrm>
            <a:off x="5638800" y="4038600"/>
            <a:ext cx="2895068" cy="2293842"/>
          </a:xfrm>
          <a:prstGeom prst="rect">
            <a:avLst/>
          </a:prstGeom>
          <a:noFill/>
          <a:ln w="9525">
            <a:noFill/>
            <a:miter lim="800000"/>
            <a:headEnd/>
            <a:tailEnd/>
          </a:ln>
        </p:spPr>
      </p:pic>
      <p:sp>
        <p:nvSpPr>
          <p:cNvPr id="8" name="Right Arrow 7"/>
          <p:cNvSpPr/>
          <p:nvPr/>
        </p:nvSpPr>
        <p:spPr>
          <a:xfrm>
            <a:off x="457200" y="4953000"/>
            <a:ext cx="4953000" cy="1371600"/>
          </a:xfrm>
          <a:prstGeom prst="rightArrow">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C00000"/>
                </a:solidFill>
              </a:rPr>
              <a:t>Community “BAYANIHAN” as sweat equity of the beneficiaries</a:t>
            </a:r>
            <a:endParaRPr lang="en-US" b="1" dirty="0">
              <a:solidFill>
                <a:srgbClr val="C00000"/>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762000"/>
          </a:xfrm>
        </p:spPr>
        <p:txBody>
          <a:bodyPr>
            <a:normAutofit fontScale="90000"/>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1"/>
          <p:cNvPicPr>
            <a:picLocks noChangeAspect="1" noChangeArrowheads="1"/>
          </p:cNvPicPr>
          <p:nvPr/>
        </p:nvPicPr>
        <p:blipFill>
          <a:blip r:embed="rId3" cstate="print"/>
          <a:srcRect/>
          <a:stretch>
            <a:fillRect/>
          </a:stretch>
        </p:blipFill>
        <p:spPr bwMode="auto">
          <a:xfrm>
            <a:off x="457201" y="1143001"/>
            <a:ext cx="2514600" cy="2214960"/>
          </a:xfrm>
          <a:prstGeom prst="rect">
            <a:avLst/>
          </a:prstGeom>
          <a:noFill/>
          <a:ln w="9525">
            <a:noFill/>
            <a:round/>
            <a:headEnd/>
            <a:tailEnd/>
          </a:ln>
        </p:spPr>
      </p:pic>
      <p:pic>
        <p:nvPicPr>
          <p:cNvPr id="5" name="Picture 2"/>
          <p:cNvPicPr>
            <a:picLocks noChangeAspect="1" noChangeArrowheads="1"/>
          </p:cNvPicPr>
          <p:nvPr/>
        </p:nvPicPr>
        <p:blipFill>
          <a:blip r:embed="rId4" cstate="print"/>
          <a:srcRect/>
          <a:stretch>
            <a:fillRect/>
          </a:stretch>
        </p:blipFill>
        <p:spPr bwMode="auto">
          <a:xfrm>
            <a:off x="457201" y="3810000"/>
            <a:ext cx="2514600" cy="2368881"/>
          </a:xfrm>
          <a:prstGeom prst="rect">
            <a:avLst/>
          </a:prstGeom>
          <a:noFill/>
          <a:ln w="9525">
            <a:noFill/>
            <a:round/>
            <a:headEnd/>
            <a:tailEnd/>
          </a:ln>
        </p:spPr>
      </p:pic>
      <p:pic>
        <p:nvPicPr>
          <p:cNvPr id="6" name="Picture 3"/>
          <p:cNvPicPr>
            <a:picLocks noChangeAspect="1" noChangeArrowheads="1"/>
          </p:cNvPicPr>
          <p:nvPr/>
        </p:nvPicPr>
        <p:blipFill>
          <a:blip r:embed="rId5" cstate="print"/>
          <a:srcRect/>
          <a:stretch>
            <a:fillRect/>
          </a:stretch>
        </p:blipFill>
        <p:spPr bwMode="auto">
          <a:xfrm>
            <a:off x="6172200" y="3810000"/>
            <a:ext cx="2505038" cy="2057400"/>
          </a:xfrm>
          <a:prstGeom prst="rect">
            <a:avLst/>
          </a:prstGeom>
          <a:noFill/>
          <a:ln w="9525">
            <a:noFill/>
            <a:round/>
            <a:headEnd/>
            <a:tailEnd/>
          </a:ln>
        </p:spPr>
      </p:pic>
      <p:pic>
        <p:nvPicPr>
          <p:cNvPr id="7" name="Picture 4"/>
          <p:cNvPicPr>
            <a:picLocks noChangeAspect="1" noChangeArrowheads="1"/>
          </p:cNvPicPr>
          <p:nvPr/>
        </p:nvPicPr>
        <p:blipFill>
          <a:blip r:embed="rId6" cstate="print"/>
          <a:srcRect/>
          <a:stretch>
            <a:fillRect/>
          </a:stretch>
        </p:blipFill>
        <p:spPr bwMode="auto">
          <a:xfrm>
            <a:off x="3048000" y="1143000"/>
            <a:ext cx="2895600" cy="2124075"/>
          </a:xfrm>
          <a:prstGeom prst="rect">
            <a:avLst/>
          </a:prstGeom>
          <a:noFill/>
          <a:ln w="9525">
            <a:noFill/>
            <a:round/>
            <a:headEnd/>
            <a:tailEnd/>
          </a:ln>
        </p:spPr>
      </p:pic>
      <p:pic>
        <p:nvPicPr>
          <p:cNvPr id="8" name="Picture 5"/>
          <p:cNvPicPr>
            <a:picLocks noChangeAspect="1" noChangeArrowheads="1"/>
          </p:cNvPicPr>
          <p:nvPr/>
        </p:nvPicPr>
        <p:blipFill>
          <a:blip r:embed="rId7" cstate="print"/>
          <a:srcRect/>
          <a:stretch>
            <a:fillRect/>
          </a:stretch>
        </p:blipFill>
        <p:spPr bwMode="auto">
          <a:xfrm>
            <a:off x="3048000" y="3810000"/>
            <a:ext cx="2971800" cy="2304199"/>
          </a:xfrm>
          <a:prstGeom prst="rect">
            <a:avLst/>
          </a:prstGeom>
          <a:noFill/>
          <a:ln w="9525">
            <a:noFill/>
            <a:round/>
            <a:headEnd/>
            <a:tailEnd/>
          </a:ln>
        </p:spPr>
      </p:pic>
      <p:pic>
        <p:nvPicPr>
          <p:cNvPr id="9" name="Picture 6"/>
          <p:cNvPicPr>
            <a:picLocks noChangeAspect="1" noChangeArrowheads="1"/>
          </p:cNvPicPr>
          <p:nvPr/>
        </p:nvPicPr>
        <p:blipFill>
          <a:blip r:embed="rId8" cstate="print"/>
          <a:srcRect/>
          <a:stretch>
            <a:fillRect/>
          </a:stretch>
        </p:blipFill>
        <p:spPr bwMode="auto">
          <a:xfrm>
            <a:off x="6019800" y="1143000"/>
            <a:ext cx="2667000" cy="2481310"/>
          </a:xfrm>
          <a:prstGeom prst="rect">
            <a:avLst/>
          </a:prstGeom>
          <a:noFill/>
          <a:ln w="9525">
            <a:noFill/>
            <a:round/>
            <a:headEnd/>
            <a:tailEnd/>
          </a:ln>
        </p:spPr>
      </p:pic>
      <p:sp>
        <p:nvSpPr>
          <p:cNvPr id="10" name="Rectangle 7"/>
          <p:cNvSpPr txBox="1">
            <a:spLocks noChangeArrowheads="1"/>
          </p:cNvSpPr>
          <p:nvPr/>
        </p:nvSpPr>
        <p:spPr>
          <a:xfrm>
            <a:off x="647700" y="4763"/>
            <a:ext cx="6346825" cy="1558925"/>
          </a:xfrm>
          <a:prstGeom prst="rect">
            <a:avLst/>
          </a:prstGeom>
        </p:spPr>
        <p:txBody>
          <a:bodyPr vert="horz" lIns="0" tIns="39690" rIns="0" bIns="0"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tab pos="723900" algn="l"/>
                <a:tab pos="1447800" algn="l"/>
                <a:tab pos="2171700" algn="l"/>
                <a:tab pos="2895600" algn="l"/>
                <a:tab pos="3619500" algn="l"/>
                <a:tab pos="4343400" algn="l"/>
                <a:tab pos="5067300" algn="l"/>
                <a:tab pos="5791200" algn="l"/>
              </a:tabLst>
              <a:defRPr/>
            </a:pPr>
            <a:endParaRPr kumimoji="0" lang="en-PH" sz="4500" b="0" i="0" u="none" strike="noStrike" kern="1200" cap="none" spc="0" normalizeH="0" baseline="0" noProof="0" dirty="0" smtClean="0">
              <a:ln>
                <a:noFill/>
              </a:ln>
              <a:solidFill>
                <a:srgbClr val="4C1900"/>
              </a:solidFill>
              <a:effectLst/>
              <a:uLnTx/>
              <a:uFillTx/>
              <a:latin typeface="Britannic Bold" pitchFamily="34" charset="0"/>
              <a:ea typeface="+mj-ea"/>
              <a:cs typeface="+mj-cs"/>
            </a:endParaRPr>
          </a:p>
        </p:txBody>
      </p:sp>
      <p:sp>
        <p:nvSpPr>
          <p:cNvPr id="11" name="TextBox 10"/>
          <p:cNvSpPr txBox="1"/>
          <p:nvPr/>
        </p:nvSpPr>
        <p:spPr>
          <a:xfrm>
            <a:off x="457200" y="3352800"/>
            <a:ext cx="2514600"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defRPr/>
            </a:pPr>
            <a:r>
              <a:rPr lang="en-US" dirty="0"/>
              <a:t>ADA, </a:t>
            </a:r>
            <a:r>
              <a:rPr lang="en-US" dirty="0" err="1"/>
              <a:t>Castillejos</a:t>
            </a:r>
            <a:endParaRPr lang="de-AT" dirty="0"/>
          </a:p>
        </p:txBody>
      </p:sp>
      <p:sp>
        <p:nvSpPr>
          <p:cNvPr id="12" name="TextBox 11"/>
          <p:cNvSpPr txBox="1"/>
          <p:nvPr/>
        </p:nvSpPr>
        <p:spPr>
          <a:xfrm>
            <a:off x="609600" y="6019801"/>
            <a:ext cx="2209800" cy="30777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defRPr/>
            </a:pPr>
            <a:r>
              <a:rPr lang="en-US" sz="1400" dirty="0" err="1"/>
              <a:t>Lumibao</a:t>
            </a:r>
            <a:r>
              <a:rPr lang="en-US" sz="1400" dirty="0"/>
              <a:t>, San </a:t>
            </a:r>
            <a:r>
              <a:rPr lang="en-US" sz="1400" dirty="0" err="1"/>
              <a:t>Marcelino</a:t>
            </a:r>
            <a:endParaRPr lang="de-AT" sz="1400" dirty="0"/>
          </a:p>
        </p:txBody>
      </p:sp>
      <p:sp>
        <p:nvSpPr>
          <p:cNvPr id="13" name="TextBox 12"/>
          <p:cNvSpPr txBox="1"/>
          <p:nvPr/>
        </p:nvSpPr>
        <p:spPr>
          <a:xfrm>
            <a:off x="6019800" y="3352800"/>
            <a:ext cx="2686050"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defRPr/>
            </a:pPr>
            <a:r>
              <a:rPr lang="en-US" dirty="0" err="1"/>
              <a:t>Payangan</a:t>
            </a:r>
            <a:r>
              <a:rPr lang="en-US" dirty="0"/>
              <a:t> community</a:t>
            </a:r>
            <a:endParaRPr lang="de-AT" dirty="0"/>
          </a:p>
        </p:txBody>
      </p:sp>
      <p:sp>
        <p:nvSpPr>
          <p:cNvPr id="14" name="TextBox 13"/>
          <p:cNvSpPr txBox="1"/>
          <p:nvPr/>
        </p:nvSpPr>
        <p:spPr>
          <a:xfrm>
            <a:off x="6172200" y="5943600"/>
            <a:ext cx="2533650"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defRPr/>
            </a:pPr>
            <a:r>
              <a:rPr lang="en-US" dirty="0"/>
              <a:t>GALA, Subic</a:t>
            </a:r>
            <a:endParaRPr lang="de-AT" dirty="0"/>
          </a:p>
        </p:txBody>
      </p:sp>
      <p:sp>
        <p:nvSpPr>
          <p:cNvPr id="15" name="TextBox 14"/>
          <p:cNvSpPr txBox="1"/>
          <p:nvPr/>
        </p:nvSpPr>
        <p:spPr>
          <a:xfrm>
            <a:off x="3048000" y="3352800"/>
            <a:ext cx="2895600"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defRPr/>
            </a:pPr>
            <a:r>
              <a:rPr lang="en-US" dirty="0" err="1"/>
              <a:t>Cadmang</a:t>
            </a:r>
            <a:r>
              <a:rPr lang="en-US" dirty="0"/>
              <a:t>, </a:t>
            </a:r>
            <a:r>
              <a:rPr lang="en-US" dirty="0" err="1"/>
              <a:t>Cabangan</a:t>
            </a:r>
            <a:endParaRPr lang="de-AT" dirty="0"/>
          </a:p>
        </p:txBody>
      </p:sp>
      <p:sp>
        <p:nvSpPr>
          <p:cNvPr id="16" name="TextBox 15"/>
          <p:cNvSpPr txBox="1"/>
          <p:nvPr/>
        </p:nvSpPr>
        <p:spPr>
          <a:xfrm>
            <a:off x="3124200" y="5943600"/>
            <a:ext cx="2895600"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defRPr/>
            </a:pPr>
            <a:r>
              <a:rPr lang="en-US" dirty="0"/>
              <a:t>PAPAHT </a:t>
            </a:r>
            <a:r>
              <a:rPr lang="en-US" dirty="0" err="1"/>
              <a:t>Botolan</a:t>
            </a:r>
            <a:endParaRPr lang="de-AT" dirty="0"/>
          </a:p>
        </p:txBody>
      </p:sp>
      <p:sp>
        <p:nvSpPr>
          <p:cNvPr id="17" name="Rectangle 16"/>
          <p:cNvSpPr/>
          <p:nvPr/>
        </p:nvSpPr>
        <p:spPr>
          <a:xfrm>
            <a:off x="457200" y="228600"/>
            <a:ext cx="82296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TREE  PLANTING  IN DIFFERENT COMMUNITIES   WITH   VOLUNTEERS</a:t>
            </a:r>
            <a:endParaRPr lang="en-US" sz="2800" b="1"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219200"/>
          </a:xfrm>
        </p:spPr>
        <p:txBody>
          <a:bodyPr>
            <a:normAutofit fontScale="90000"/>
          </a:bodyPr>
          <a:lstStyle/>
          <a:p>
            <a:pPr lvl="0"/>
            <a:r>
              <a:rPr lang="en-PH" sz="5400" dirty="0" smtClean="0">
                <a:solidFill>
                  <a:srgbClr val="4C1900"/>
                </a:solidFill>
                <a:latin typeface="Britannic Bold" pitchFamily="34" charset="0"/>
              </a:rPr>
              <a:t/>
            </a:r>
            <a:br>
              <a:rPr lang="en-PH" sz="5400" dirty="0" smtClean="0">
                <a:solidFill>
                  <a:srgbClr val="4C1900"/>
                </a:solidFill>
                <a:latin typeface="Britannic Bold" pitchFamily="34" charset="0"/>
              </a:rPr>
            </a:br>
            <a:endParaRPr lang="en-US" dirty="0"/>
          </a:p>
        </p:txBody>
      </p:sp>
      <p:pic>
        <p:nvPicPr>
          <p:cNvPr id="5" name="Picture 3"/>
          <p:cNvPicPr>
            <a:picLocks noChangeAspect="1" noChangeArrowheads="1"/>
          </p:cNvPicPr>
          <p:nvPr/>
        </p:nvPicPr>
        <p:blipFill>
          <a:blip r:embed="rId3" cstate="print"/>
          <a:srcRect/>
          <a:stretch>
            <a:fillRect/>
          </a:stretch>
        </p:blipFill>
        <p:spPr bwMode="auto">
          <a:xfrm>
            <a:off x="3124200" y="1295400"/>
            <a:ext cx="2667000" cy="1981200"/>
          </a:xfrm>
          <a:prstGeom prst="rect">
            <a:avLst/>
          </a:prstGeom>
          <a:noFill/>
          <a:ln w="9525">
            <a:noFill/>
            <a:round/>
            <a:headEnd/>
            <a:tailEnd/>
          </a:ln>
        </p:spPr>
      </p:pic>
      <p:pic>
        <p:nvPicPr>
          <p:cNvPr id="7" name="Picture 5"/>
          <p:cNvPicPr>
            <a:picLocks noChangeAspect="1" noChangeArrowheads="1"/>
          </p:cNvPicPr>
          <p:nvPr/>
        </p:nvPicPr>
        <p:blipFill>
          <a:blip r:embed="rId4" cstate="print"/>
          <a:srcRect/>
          <a:stretch>
            <a:fillRect/>
          </a:stretch>
        </p:blipFill>
        <p:spPr bwMode="auto">
          <a:xfrm>
            <a:off x="685800" y="3962400"/>
            <a:ext cx="2286000" cy="2001837"/>
          </a:xfrm>
          <a:prstGeom prst="rect">
            <a:avLst/>
          </a:prstGeom>
          <a:noFill/>
          <a:ln w="9525">
            <a:noFill/>
            <a:round/>
            <a:headEnd/>
            <a:tailEnd/>
          </a:ln>
        </p:spPr>
      </p:pic>
      <p:pic>
        <p:nvPicPr>
          <p:cNvPr id="8" name="Picture 6"/>
          <p:cNvPicPr>
            <a:picLocks noChangeAspect="1" noChangeArrowheads="1"/>
          </p:cNvPicPr>
          <p:nvPr/>
        </p:nvPicPr>
        <p:blipFill>
          <a:blip r:embed="rId5" cstate="print"/>
          <a:srcRect/>
          <a:stretch>
            <a:fillRect/>
          </a:stretch>
        </p:blipFill>
        <p:spPr bwMode="auto">
          <a:xfrm>
            <a:off x="6096000" y="3810000"/>
            <a:ext cx="2419350" cy="2035205"/>
          </a:xfrm>
          <a:prstGeom prst="rect">
            <a:avLst/>
          </a:prstGeom>
          <a:noFill/>
          <a:ln w="9525">
            <a:noFill/>
            <a:round/>
            <a:headEnd/>
            <a:tailEnd/>
          </a:ln>
        </p:spPr>
      </p:pic>
      <p:pic>
        <p:nvPicPr>
          <p:cNvPr id="9" name="Picture 7"/>
          <p:cNvPicPr>
            <a:picLocks noChangeAspect="1" noChangeArrowheads="1"/>
          </p:cNvPicPr>
          <p:nvPr/>
        </p:nvPicPr>
        <p:blipFill>
          <a:blip r:embed="rId6" cstate="print"/>
          <a:srcRect/>
          <a:stretch>
            <a:fillRect/>
          </a:stretch>
        </p:blipFill>
        <p:spPr bwMode="auto">
          <a:xfrm>
            <a:off x="3200399" y="3810000"/>
            <a:ext cx="2611315" cy="2057400"/>
          </a:xfrm>
          <a:prstGeom prst="rect">
            <a:avLst/>
          </a:prstGeom>
          <a:noFill/>
          <a:ln w="9525">
            <a:noFill/>
            <a:round/>
            <a:headEnd/>
            <a:tailEnd/>
          </a:ln>
        </p:spPr>
      </p:pic>
      <p:sp>
        <p:nvSpPr>
          <p:cNvPr id="11" name="Rectangle 9"/>
          <p:cNvSpPr txBox="1">
            <a:spLocks noChangeArrowheads="1"/>
          </p:cNvSpPr>
          <p:nvPr/>
        </p:nvSpPr>
        <p:spPr>
          <a:xfrm>
            <a:off x="742950" y="-11113"/>
            <a:ext cx="6346825" cy="1558926"/>
          </a:xfrm>
          <a:prstGeom prst="rect">
            <a:avLst/>
          </a:prstGeom>
        </p:spPr>
        <p:txBody>
          <a:bodyPr vert="horz" tIns="39690" anchor="ctr">
            <a:normAutofit/>
          </a:bodyPr>
          <a:lstStyle/>
          <a:p>
            <a:pPr marL="0" marR="0" lvl="0" indent="0" algn="ctr" defTabSz="914400" rtl="0" eaLnBrk="1" fontAlgn="auto" latinLnBrk="0" hangingPunct="1">
              <a:lnSpc>
                <a:spcPct val="100000"/>
              </a:lnSpc>
              <a:spcBef>
                <a:spcPct val="20000"/>
              </a:spcBef>
              <a:spcAft>
                <a:spcPct val="0"/>
              </a:spcAft>
              <a:buClr>
                <a:schemeClr val="accent3"/>
              </a:buClr>
              <a:buSzPct val="95000"/>
              <a:buFont typeface="Wingdings 2"/>
              <a:buChar char=""/>
              <a:tabLst>
                <a:tab pos="723900" algn="l"/>
                <a:tab pos="1447800" algn="l"/>
                <a:tab pos="2171700" algn="l"/>
                <a:tab pos="2895600" algn="l"/>
                <a:tab pos="3619500" algn="l"/>
                <a:tab pos="4343400" algn="l"/>
                <a:tab pos="5067300" algn="l"/>
                <a:tab pos="5791200" algn="l"/>
              </a:tabLst>
              <a:defRPr/>
            </a:pPr>
            <a:endParaRPr kumimoji="0" lang="en-PH" sz="4500" b="0" i="0" u="none" strike="noStrike" kern="1200" cap="none" spc="0" normalizeH="0" baseline="0" noProof="0" dirty="0" smtClean="0">
              <a:ln>
                <a:noFill/>
              </a:ln>
              <a:solidFill>
                <a:srgbClr val="4C1900"/>
              </a:solidFill>
              <a:effectLst/>
              <a:uLnTx/>
              <a:uFillTx/>
              <a:latin typeface="Britannic Bold" pitchFamily="34" charset="0"/>
              <a:ea typeface="+mn-ea"/>
              <a:cs typeface="+mn-cs"/>
            </a:endParaRPr>
          </a:p>
        </p:txBody>
      </p:sp>
      <p:sp>
        <p:nvSpPr>
          <p:cNvPr id="13" name="TextBox 12"/>
          <p:cNvSpPr txBox="1"/>
          <p:nvPr/>
        </p:nvSpPr>
        <p:spPr>
          <a:xfrm>
            <a:off x="754063" y="8529638"/>
            <a:ext cx="5857875" cy="34925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dirty="0"/>
              <a:t>Different vehicle s were  used to deliver the seedlings  </a:t>
            </a:r>
            <a:endParaRPr lang="de-AT" dirty="0"/>
          </a:p>
        </p:txBody>
      </p:sp>
      <p:sp>
        <p:nvSpPr>
          <p:cNvPr id="14" name="Rectangle 13"/>
          <p:cNvSpPr/>
          <p:nvPr/>
        </p:nvSpPr>
        <p:spPr>
          <a:xfrm>
            <a:off x="609600" y="0"/>
            <a:ext cx="81534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Distribution of mango, coffee and coconut seedlings to beneficiaries </a:t>
            </a:r>
            <a:endParaRPr lang="en-US" dirty="0"/>
          </a:p>
        </p:txBody>
      </p:sp>
      <p:sp>
        <p:nvSpPr>
          <p:cNvPr id="15" name="Rectangle 14"/>
          <p:cNvSpPr/>
          <p:nvPr/>
        </p:nvSpPr>
        <p:spPr>
          <a:xfrm>
            <a:off x="914400" y="3352800"/>
            <a:ext cx="2057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Mango </a:t>
            </a:r>
            <a:endParaRPr lang="en-US" dirty="0"/>
          </a:p>
        </p:txBody>
      </p:sp>
      <p:sp>
        <p:nvSpPr>
          <p:cNvPr id="16" name="Content Placeholder 15"/>
          <p:cNvSpPr>
            <a:spLocks noGrp="1"/>
          </p:cNvSpPr>
          <p:nvPr>
            <p:ph idx="1"/>
          </p:nvPr>
        </p:nvSpPr>
        <p:spPr>
          <a:xfrm>
            <a:off x="533400" y="6248400"/>
            <a:ext cx="8229600" cy="76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endParaRPr lang="en-US" dirty="0"/>
          </a:p>
        </p:txBody>
      </p:sp>
      <p:sp>
        <p:nvSpPr>
          <p:cNvPr id="18" name="Rectangle 17"/>
          <p:cNvSpPr/>
          <p:nvPr/>
        </p:nvSpPr>
        <p:spPr>
          <a:xfrm>
            <a:off x="6248400" y="3352800"/>
            <a:ext cx="2057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Coconut </a:t>
            </a:r>
            <a:endParaRPr lang="en-US" dirty="0"/>
          </a:p>
        </p:txBody>
      </p:sp>
      <p:sp>
        <p:nvSpPr>
          <p:cNvPr id="19" name="Rectangle 18"/>
          <p:cNvSpPr/>
          <p:nvPr/>
        </p:nvSpPr>
        <p:spPr>
          <a:xfrm>
            <a:off x="3581400" y="3352800"/>
            <a:ext cx="20574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coffee</a:t>
            </a:r>
            <a:endParaRPr lang="en-US" dirty="0"/>
          </a:p>
        </p:txBody>
      </p:sp>
      <p:pic>
        <p:nvPicPr>
          <p:cNvPr id="112641" name="Picture 1" descr="C:\Users\alex\Desktop\nurserz.jpg"/>
          <p:cNvPicPr>
            <a:picLocks noChangeAspect="1" noChangeArrowheads="1"/>
          </p:cNvPicPr>
          <p:nvPr/>
        </p:nvPicPr>
        <p:blipFill>
          <a:blip r:embed="rId7" cstate="print"/>
          <a:srcRect/>
          <a:stretch>
            <a:fillRect/>
          </a:stretch>
        </p:blipFill>
        <p:spPr bwMode="auto">
          <a:xfrm>
            <a:off x="5835650" y="1295400"/>
            <a:ext cx="2832100" cy="1905000"/>
          </a:xfrm>
          <a:prstGeom prst="rect">
            <a:avLst/>
          </a:prstGeom>
          <a:noFill/>
        </p:spPr>
      </p:pic>
      <p:pic>
        <p:nvPicPr>
          <p:cNvPr id="112642" name="Picture 2" descr="C:\Users\alex\Desktop\seedlings.jpg"/>
          <p:cNvPicPr>
            <a:picLocks noChangeAspect="1" noChangeArrowheads="1"/>
          </p:cNvPicPr>
          <p:nvPr/>
        </p:nvPicPr>
        <p:blipFill>
          <a:blip r:embed="rId8" cstate="print"/>
          <a:srcRect/>
          <a:stretch>
            <a:fillRect/>
          </a:stretch>
        </p:blipFill>
        <p:spPr bwMode="auto">
          <a:xfrm>
            <a:off x="533400" y="1219201"/>
            <a:ext cx="2514600" cy="2057399"/>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sz="3600" b="1" dirty="0"/>
          </a:p>
        </p:txBody>
      </p:sp>
      <p:pic>
        <p:nvPicPr>
          <p:cNvPr id="5" name="Picture 3"/>
          <p:cNvPicPr>
            <a:picLocks noChangeAspect="1" noChangeArrowheads="1"/>
          </p:cNvPicPr>
          <p:nvPr/>
        </p:nvPicPr>
        <p:blipFill>
          <a:blip r:embed="rId2" cstate="print"/>
          <a:srcRect/>
          <a:stretch>
            <a:fillRect/>
          </a:stretch>
        </p:blipFill>
        <p:spPr bwMode="auto">
          <a:xfrm>
            <a:off x="957263" y="6915150"/>
            <a:ext cx="2500312" cy="2789238"/>
          </a:xfrm>
          <a:prstGeom prst="rect">
            <a:avLst/>
          </a:prstGeom>
          <a:noFill/>
          <a:ln w="9525">
            <a:noFill/>
            <a:round/>
            <a:headEnd/>
            <a:tailEnd/>
          </a:ln>
        </p:spPr>
      </p:pic>
      <p:sp>
        <p:nvSpPr>
          <p:cNvPr id="6" name="Rectangle 5"/>
          <p:cNvSpPr/>
          <p:nvPr/>
        </p:nvSpPr>
        <p:spPr>
          <a:xfrm>
            <a:off x="457200" y="457200"/>
            <a:ext cx="822960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Provision of Children’s School Building, Training Hall, clinic for medical mission, etc in one of the communities served</a:t>
            </a:r>
            <a:endParaRPr lang="en-US" sz="2800" dirty="0"/>
          </a:p>
        </p:txBody>
      </p:sp>
      <p:pic>
        <p:nvPicPr>
          <p:cNvPr id="7" name="Picture 6" descr="C:\Users\alex\Desktop\PICTURES OF PAPAHT\for sir lex\Access road\Image2687.jpg"/>
          <p:cNvPicPr/>
          <p:nvPr/>
        </p:nvPicPr>
        <p:blipFill>
          <a:blip r:embed="rId3" cstate="print"/>
          <a:srcRect/>
          <a:stretch>
            <a:fillRect/>
          </a:stretch>
        </p:blipFill>
        <p:spPr bwMode="auto">
          <a:xfrm>
            <a:off x="5029200" y="2209800"/>
            <a:ext cx="3505200" cy="2438400"/>
          </a:xfrm>
          <a:prstGeom prst="rect">
            <a:avLst/>
          </a:prstGeom>
          <a:noFill/>
          <a:ln w="9525">
            <a:noFill/>
            <a:miter lim="800000"/>
            <a:headEnd/>
            <a:tailEnd/>
          </a:ln>
        </p:spPr>
      </p:pic>
      <p:sp>
        <p:nvSpPr>
          <p:cNvPr id="8" name="Rectangle 7"/>
          <p:cNvSpPr/>
          <p:nvPr/>
        </p:nvSpPr>
        <p:spPr>
          <a:xfrm>
            <a:off x="4800600" y="5105400"/>
            <a:ext cx="3810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Road and drainage development </a:t>
            </a:r>
            <a:endParaRPr lang="en-US" sz="2800" b="1" dirty="0"/>
          </a:p>
        </p:txBody>
      </p:sp>
      <p:pic>
        <p:nvPicPr>
          <p:cNvPr id="12" name="Content Placeholder 11" descr="H:\PAPAHT SCHOOL pics\SAM_2372.JPG"/>
          <p:cNvPicPr>
            <a:picLocks noGrp="1"/>
          </p:cNvPicPr>
          <p:nvPr>
            <p:ph idx="1"/>
          </p:nvPr>
        </p:nvPicPr>
        <p:blipFill>
          <a:blip r:embed="rId4" cstate="print"/>
          <a:srcRect/>
          <a:stretch>
            <a:fillRect/>
          </a:stretch>
        </p:blipFill>
        <p:spPr bwMode="auto">
          <a:xfrm>
            <a:off x="457200" y="2057400"/>
            <a:ext cx="4191000" cy="29718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313688"/>
          </a:xfrm>
        </p:spPr>
        <p:txBody>
          <a:bodyPr>
            <a:normAutofit/>
          </a:bodyPr>
          <a:lstStyle/>
          <a:p>
            <a:endParaRPr lang="en-US" dirty="0"/>
          </a:p>
        </p:txBody>
      </p:sp>
      <p:pic>
        <p:nvPicPr>
          <p:cNvPr id="4" name="Picture 1"/>
          <p:cNvPicPr>
            <a:picLocks noGrp="1" noChangeAspect="1" noChangeArrowheads="1"/>
          </p:cNvPicPr>
          <p:nvPr>
            <p:ph idx="1"/>
          </p:nvPr>
        </p:nvPicPr>
        <p:blipFill>
          <a:blip r:embed="rId2" cstate="print"/>
          <a:srcRect/>
          <a:stretch>
            <a:fillRect/>
          </a:stretch>
        </p:blipFill>
        <p:spPr bwMode="auto">
          <a:xfrm>
            <a:off x="3276600" y="2057400"/>
            <a:ext cx="2335876" cy="2664229"/>
          </a:xfrm>
          <a:prstGeom prst="rect">
            <a:avLst/>
          </a:prstGeom>
          <a:noFill/>
          <a:ln w="9525">
            <a:noFill/>
            <a:round/>
            <a:headEnd/>
            <a:tailEnd/>
          </a:ln>
        </p:spPr>
      </p:pic>
      <p:pic>
        <p:nvPicPr>
          <p:cNvPr id="6" name="Picture 5"/>
          <p:cNvPicPr>
            <a:picLocks noChangeAspect="1" noChangeArrowheads="1"/>
          </p:cNvPicPr>
          <p:nvPr/>
        </p:nvPicPr>
        <p:blipFill>
          <a:blip r:embed="rId3" cstate="print"/>
          <a:srcRect/>
          <a:stretch>
            <a:fillRect/>
          </a:stretch>
        </p:blipFill>
        <p:spPr bwMode="auto">
          <a:xfrm>
            <a:off x="5867400" y="2438400"/>
            <a:ext cx="2701925" cy="2006600"/>
          </a:xfrm>
          <a:prstGeom prst="rect">
            <a:avLst/>
          </a:prstGeom>
          <a:noFill/>
          <a:ln w="9525">
            <a:noFill/>
            <a:round/>
            <a:headEnd/>
            <a:tailEnd/>
          </a:ln>
        </p:spPr>
      </p:pic>
      <p:pic>
        <p:nvPicPr>
          <p:cNvPr id="8" name="Picture 3"/>
          <p:cNvPicPr>
            <a:picLocks noChangeAspect="1" noChangeArrowheads="1"/>
          </p:cNvPicPr>
          <p:nvPr/>
        </p:nvPicPr>
        <p:blipFill>
          <a:blip r:embed="rId4" cstate="print"/>
          <a:srcRect/>
          <a:stretch>
            <a:fillRect/>
          </a:stretch>
        </p:blipFill>
        <p:spPr bwMode="auto">
          <a:xfrm>
            <a:off x="457200" y="4114800"/>
            <a:ext cx="2519362" cy="2232025"/>
          </a:xfrm>
          <a:prstGeom prst="rect">
            <a:avLst/>
          </a:prstGeom>
          <a:noFill/>
          <a:ln w="9525">
            <a:noFill/>
            <a:round/>
            <a:headEnd/>
            <a:tailEnd/>
          </a:ln>
        </p:spPr>
      </p:pic>
      <p:pic>
        <p:nvPicPr>
          <p:cNvPr id="10" name="Picture 9"/>
          <p:cNvPicPr>
            <a:picLocks noChangeAspect="1" noChangeArrowheads="1"/>
          </p:cNvPicPr>
          <p:nvPr/>
        </p:nvPicPr>
        <p:blipFill>
          <a:blip r:embed="rId5" cstate="print"/>
          <a:srcRect/>
          <a:stretch>
            <a:fillRect/>
          </a:stretch>
        </p:blipFill>
        <p:spPr bwMode="auto">
          <a:xfrm>
            <a:off x="381000" y="1752600"/>
            <a:ext cx="2771775" cy="2151062"/>
          </a:xfrm>
          <a:prstGeom prst="rect">
            <a:avLst/>
          </a:prstGeom>
          <a:noFill/>
          <a:ln w="9525">
            <a:noFill/>
            <a:round/>
            <a:headEnd/>
            <a:tailEnd/>
          </a:ln>
        </p:spPr>
      </p:pic>
      <p:sp>
        <p:nvSpPr>
          <p:cNvPr id="7" name="Rectangle 6"/>
          <p:cNvSpPr/>
          <p:nvPr/>
        </p:nvSpPr>
        <p:spPr>
          <a:xfrm>
            <a:off x="457200" y="609600"/>
            <a:ext cx="82296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On-going training in natural farming methods </a:t>
            </a:r>
            <a:endParaRPr lang="en-US" sz="2800" b="1" dirty="0"/>
          </a:p>
        </p:txBody>
      </p:sp>
      <p:sp>
        <p:nvSpPr>
          <p:cNvPr id="9" name="Left Arrow 8"/>
          <p:cNvSpPr/>
          <p:nvPr/>
        </p:nvSpPr>
        <p:spPr>
          <a:xfrm>
            <a:off x="3276600" y="5029200"/>
            <a:ext cx="5334000" cy="1219200"/>
          </a:xfrm>
          <a:prstGeom prst="leftArrow">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FF0000"/>
                </a:solidFill>
              </a:rPr>
              <a:t>Composting and </a:t>
            </a:r>
            <a:r>
              <a:rPr lang="en-US" sz="2800" dirty="0" err="1" smtClean="0">
                <a:solidFill>
                  <a:srgbClr val="FF0000"/>
                </a:solidFill>
              </a:rPr>
              <a:t>vermi</a:t>
            </a:r>
            <a:r>
              <a:rPr lang="en-US" sz="2800" dirty="0" smtClean="0">
                <a:solidFill>
                  <a:srgbClr val="FF0000"/>
                </a:solidFill>
              </a:rPr>
              <a:t>-culture </a:t>
            </a:r>
            <a:endParaRPr lang="en-US" sz="2800" dirty="0">
              <a:solidFill>
                <a:srgbClr val="FF0000"/>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idx="1"/>
          </p:nvPr>
        </p:nvSpPr>
        <p:spPr>
          <a:xfrm>
            <a:off x="381000" y="1219200"/>
            <a:ext cx="8229600" cy="438912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US" dirty="0" smtClean="0">
                <a:solidFill>
                  <a:srgbClr val="C00000"/>
                </a:solidFill>
              </a:rPr>
              <a:t>                            </a:t>
            </a:r>
          </a:p>
          <a:p>
            <a:pPr algn="ctr">
              <a:buNone/>
            </a:pPr>
            <a:r>
              <a:rPr lang="en-US" sz="2000" b="1" dirty="0" smtClean="0">
                <a:solidFill>
                  <a:srgbClr val="C00000"/>
                </a:solidFill>
              </a:rPr>
              <a:t>   </a:t>
            </a:r>
            <a:r>
              <a:rPr lang="en-US" sz="3200" b="1" dirty="0" smtClean="0">
                <a:solidFill>
                  <a:srgbClr val="C00000"/>
                </a:solidFill>
              </a:rPr>
              <a:t>FAIRTRADE PRODUCT </a:t>
            </a:r>
          </a:p>
          <a:p>
            <a:pPr algn="ctr">
              <a:buNone/>
            </a:pPr>
            <a:r>
              <a:rPr lang="en-US" sz="3200" b="1" dirty="0" smtClean="0">
                <a:solidFill>
                  <a:srgbClr val="C00000"/>
                </a:solidFill>
              </a:rPr>
              <a:t>IN KOREA</a:t>
            </a:r>
            <a:endParaRPr lang="en-US" sz="3200" b="1" dirty="0">
              <a:solidFill>
                <a:srgbClr val="C00000"/>
              </a:solidFill>
            </a:endParaRPr>
          </a:p>
        </p:txBody>
      </p:sp>
      <p:pic>
        <p:nvPicPr>
          <p:cNvPr id="5" name="Picture 4" descr="preda"/>
          <p:cNvPicPr>
            <a:picLocks noChangeAspect="1" noChangeArrowheads="1"/>
          </p:cNvPicPr>
          <p:nvPr/>
        </p:nvPicPr>
        <p:blipFill>
          <a:blip r:embed="rId2" cstate="print"/>
          <a:srcRect/>
          <a:stretch>
            <a:fillRect/>
          </a:stretch>
        </p:blipFill>
        <p:spPr bwMode="auto">
          <a:xfrm>
            <a:off x="2971800" y="2057400"/>
            <a:ext cx="2743200" cy="66821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4" name="Rectangle 6"/>
          <p:cNvSpPr/>
          <p:nvPr/>
        </p:nvSpPr>
        <p:spPr>
          <a:xfrm>
            <a:off x="457200" y="609600"/>
            <a:ext cx="82296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Fair Trade Dried Mango in Korea</a:t>
            </a:r>
            <a:endParaRPr lang="en-US" sz="2800" b="1" dirty="0"/>
          </a:p>
        </p:txBody>
      </p:sp>
      <p:pic>
        <p:nvPicPr>
          <p:cNvPr id="10" name="Picture 5"/>
          <p:cNvPicPr>
            <a:picLocks noChangeAspect="1" noChangeArrowheads="1"/>
          </p:cNvPicPr>
          <p:nvPr/>
        </p:nvPicPr>
        <p:blipFill>
          <a:blip r:embed="rId2" cstate="print"/>
          <a:srcRect t="18818" r="17054"/>
          <a:stretch>
            <a:fillRect/>
          </a:stretch>
        </p:blipFill>
        <p:spPr bwMode="auto">
          <a:xfrm>
            <a:off x="152400" y="3124200"/>
            <a:ext cx="4842139" cy="3196038"/>
          </a:xfrm>
          <a:prstGeom prst="rect">
            <a:avLst/>
          </a:prstGeom>
          <a:noFill/>
          <a:ln w="9525">
            <a:noFill/>
            <a:miter lim="800000"/>
            <a:headEnd/>
            <a:tailEnd/>
          </a:ln>
        </p:spPr>
      </p:pic>
      <p:pic>
        <p:nvPicPr>
          <p:cNvPr id="99331" name="Picture 3"/>
          <p:cNvPicPr>
            <a:picLocks noChangeAspect="1" noChangeArrowheads="1"/>
          </p:cNvPicPr>
          <p:nvPr/>
        </p:nvPicPr>
        <p:blipFill>
          <a:blip r:embed="rId3" cstate="print"/>
          <a:srcRect t="20137"/>
          <a:stretch>
            <a:fillRect/>
          </a:stretch>
        </p:blipFill>
        <p:spPr bwMode="auto">
          <a:xfrm>
            <a:off x="5105400" y="2057400"/>
            <a:ext cx="3581400" cy="4287851"/>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313688"/>
          </a:xfrm>
        </p:spPr>
        <p:txBody>
          <a:bodyPr>
            <a:normAutofit/>
          </a:bodyPr>
          <a:lstStyle/>
          <a:p>
            <a:endParaRPr lang="en-US" dirty="0"/>
          </a:p>
        </p:txBody>
      </p:sp>
      <p:sp>
        <p:nvSpPr>
          <p:cNvPr id="7" name="Rectangle 6"/>
          <p:cNvSpPr/>
          <p:nvPr/>
        </p:nvSpPr>
        <p:spPr>
          <a:xfrm>
            <a:off x="457200" y="609600"/>
            <a:ext cx="82296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Partnership with Asia </a:t>
            </a:r>
            <a:r>
              <a:rPr lang="en-US" sz="2800" b="1" dirty="0" err="1" smtClean="0"/>
              <a:t>Fairtrade</a:t>
            </a:r>
            <a:r>
              <a:rPr lang="en-US" sz="2800" b="1" dirty="0" smtClean="0"/>
              <a:t> Network </a:t>
            </a:r>
            <a:endParaRPr lang="en-US" sz="2800" b="1" dirty="0"/>
          </a:p>
        </p:txBody>
      </p:sp>
      <p:pic>
        <p:nvPicPr>
          <p:cNvPr id="98306" name="Picture 2" descr="http://img.hani.co.kr/imgdb/resize/2014/1118/1416219994_00518315901_20141118.JPG"/>
          <p:cNvPicPr>
            <a:picLocks noChangeAspect="1" noChangeArrowheads="1"/>
          </p:cNvPicPr>
          <p:nvPr/>
        </p:nvPicPr>
        <p:blipFill>
          <a:blip r:embed="rId2" cstate="print"/>
          <a:srcRect/>
          <a:stretch>
            <a:fillRect/>
          </a:stretch>
        </p:blipFill>
        <p:spPr bwMode="auto">
          <a:xfrm>
            <a:off x="457200" y="2057400"/>
            <a:ext cx="3048000" cy="4067176"/>
          </a:xfrm>
          <a:prstGeom prst="rect">
            <a:avLst/>
          </a:prstGeom>
          <a:noFill/>
        </p:spPr>
      </p:pic>
      <p:pic>
        <p:nvPicPr>
          <p:cNvPr id="98310" name="Picture 6"/>
          <p:cNvPicPr>
            <a:picLocks noChangeAspect="1" noChangeArrowheads="1"/>
          </p:cNvPicPr>
          <p:nvPr/>
        </p:nvPicPr>
        <p:blipFill>
          <a:blip r:embed="rId3" cstate="print"/>
          <a:srcRect/>
          <a:stretch>
            <a:fillRect/>
          </a:stretch>
        </p:blipFill>
        <p:spPr bwMode="auto">
          <a:xfrm>
            <a:off x="3657599" y="2895600"/>
            <a:ext cx="4840269" cy="3212145"/>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내용 개체 틀 2"/>
          <p:cNvSpPr>
            <a:spLocks noGrp="1"/>
          </p:cNvSpPr>
          <p:nvPr>
            <p:ph idx="1"/>
          </p:nvPr>
        </p:nvSpPr>
        <p:spPr/>
        <p:txBody>
          <a:bodyPr/>
          <a:lstStyle/>
          <a:p>
            <a:r>
              <a:rPr lang="en-US" altLang="ko-KR" dirty="0" smtClean="0"/>
              <a:t>www.asiafairtrade.net</a:t>
            </a:r>
            <a:endParaRPr lang="ko-KR" altLang="en-US" dirty="0"/>
          </a:p>
        </p:txBody>
      </p:sp>
      <p:sp>
        <p:nvSpPr>
          <p:cNvPr id="4" name="Rectangle 6"/>
          <p:cNvSpPr/>
          <p:nvPr/>
        </p:nvSpPr>
        <p:spPr>
          <a:xfrm>
            <a:off x="457200" y="609600"/>
            <a:ext cx="82296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Fair Trade Dried Mango in Korea</a:t>
            </a:r>
            <a:endParaRPr lang="en-US" sz="2800" b="1" dirty="0"/>
          </a:p>
        </p:txBody>
      </p:sp>
      <p:pic>
        <p:nvPicPr>
          <p:cNvPr id="99330" name="Picture 2"/>
          <p:cNvPicPr>
            <a:picLocks noChangeAspect="1" noChangeArrowheads="1"/>
          </p:cNvPicPr>
          <p:nvPr/>
        </p:nvPicPr>
        <p:blipFill>
          <a:blip r:embed="rId2" cstate="print"/>
          <a:srcRect l="16666" t="8381" r="15714" b="13905"/>
          <a:stretch>
            <a:fillRect/>
          </a:stretch>
        </p:blipFill>
        <p:spPr bwMode="auto">
          <a:xfrm>
            <a:off x="533400" y="2514600"/>
            <a:ext cx="4879788" cy="3505200"/>
          </a:xfrm>
          <a:prstGeom prst="rect">
            <a:avLst/>
          </a:prstGeom>
          <a:noFill/>
          <a:ln w="9525">
            <a:noFill/>
            <a:miter lim="800000"/>
            <a:headEnd/>
            <a:tailEnd/>
          </a:ln>
        </p:spPr>
      </p:pic>
      <p:sp>
        <p:nvSpPr>
          <p:cNvPr id="8" name="TextBox 7"/>
          <p:cNvSpPr txBox="1"/>
          <p:nvPr/>
        </p:nvSpPr>
        <p:spPr>
          <a:xfrm>
            <a:off x="5562600" y="2057400"/>
            <a:ext cx="2819400" cy="2862322"/>
          </a:xfrm>
          <a:prstGeom prst="rect">
            <a:avLst/>
          </a:prstGeom>
          <a:noFill/>
        </p:spPr>
        <p:txBody>
          <a:bodyPr wrap="square" rtlCol="0">
            <a:spAutoFit/>
          </a:bodyPr>
          <a:lstStyle/>
          <a:p>
            <a:r>
              <a:rPr lang="en-US" altLang="ko-KR" dirty="0" smtClean="0"/>
              <a:t>Where you can buy now: </a:t>
            </a:r>
          </a:p>
          <a:p>
            <a:pPr>
              <a:buFont typeface="Arial" pitchFamily="34" charset="0"/>
              <a:buChar char="•"/>
            </a:pPr>
            <a:r>
              <a:rPr lang="en-US" altLang="ko-KR" dirty="0" smtClean="0"/>
              <a:t> Fair Trade Store in Seoul city hall</a:t>
            </a:r>
          </a:p>
          <a:p>
            <a:pPr>
              <a:buFont typeface="Arial" pitchFamily="34" charset="0"/>
              <a:buChar char="•"/>
            </a:pPr>
            <a:r>
              <a:rPr lang="en-US" altLang="ko-KR" dirty="0" smtClean="0"/>
              <a:t> </a:t>
            </a:r>
            <a:r>
              <a:rPr lang="en-US" altLang="ko-KR" dirty="0" err="1" smtClean="0"/>
              <a:t>Dure</a:t>
            </a:r>
            <a:r>
              <a:rPr lang="en-US" altLang="ko-KR" dirty="0" smtClean="0"/>
              <a:t> Co-op</a:t>
            </a:r>
          </a:p>
          <a:p>
            <a:pPr>
              <a:buFont typeface="Arial" pitchFamily="34" charset="0"/>
              <a:buChar char="•"/>
            </a:pPr>
            <a:r>
              <a:rPr lang="en-US" altLang="ko-KR" dirty="0" smtClean="0"/>
              <a:t> Happy Co-op</a:t>
            </a:r>
          </a:p>
          <a:p>
            <a:pPr>
              <a:buFont typeface="Arial" pitchFamily="34" charset="0"/>
              <a:buChar char="•"/>
            </a:pPr>
            <a:r>
              <a:rPr lang="en-US" altLang="ko-KR" dirty="0" smtClean="0"/>
              <a:t> </a:t>
            </a:r>
            <a:r>
              <a:rPr lang="en-US" altLang="ko-KR" dirty="0" smtClean="0"/>
              <a:t>AFN website </a:t>
            </a:r>
            <a:r>
              <a:rPr lang="en-US" altLang="ko-KR" dirty="0" smtClean="0">
                <a:hlinkClick r:id="rId3"/>
              </a:rPr>
              <a:t>www.asiafairtrade.net</a:t>
            </a:r>
            <a:endParaRPr lang="ko-KR" altLang="en-US" dirty="0" smtClean="0"/>
          </a:p>
          <a:p>
            <a:pPr>
              <a:buFont typeface="Arial" pitchFamily="34" charset="0"/>
              <a:buChar char="•"/>
            </a:pPr>
            <a:r>
              <a:rPr lang="en-US" altLang="ko-KR" dirty="0" smtClean="0"/>
              <a:t> Beautiful Coffee</a:t>
            </a:r>
          </a:p>
          <a:p>
            <a:pPr>
              <a:buFont typeface="Arial" pitchFamily="34" charset="0"/>
              <a:buChar char="•"/>
            </a:pPr>
            <a:r>
              <a:rPr lang="en-US" altLang="ko-KR" dirty="0" smtClean="0"/>
              <a:t> Organic Shop</a:t>
            </a:r>
          </a:p>
          <a:p>
            <a:pPr>
              <a:buFont typeface="Arial" pitchFamily="34" charset="0"/>
              <a:buChar char="•"/>
            </a:pPr>
            <a:r>
              <a:rPr lang="en-US" altLang="ko-KR" dirty="0" smtClean="0"/>
              <a:t> </a:t>
            </a:r>
            <a:r>
              <a:rPr lang="en-US" altLang="ko-KR" dirty="0" smtClean="0"/>
              <a:t>etc</a:t>
            </a:r>
            <a:endParaRPr lang="ko-KR"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95400"/>
          </a:xfrm>
        </p:spPr>
        <p:txBody>
          <a:bodyPr>
            <a:normAutofit/>
          </a:bodyPr>
          <a:lstStyle/>
          <a:p>
            <a:r>
              <a:rPr lang="en-US" sz="1200" dirty="0" err="1" smtClean="0"/>
              <a:t>EmPublic</a:t>
            </a:r>
            <a:r>
              <a:rPr lang="en-US" sz="1200" dirty="0" smtClean="0"/>
              <a:t> Education </a:t>
            </a:r>
            <a:endParaRPr lang="en-US" sz="1200" dirty="0"/>
          </a:p>
        </p:txBody>
      </p:sp>
      <p:sp>
        <p:nvSpPr>
          <p:cNvPr id="3" name="Content Placeholder 2"/>
          <p:cNvSpPr>
            <a:spLocks noGrp="1"/>
          </p:cNvSpPr>
          <p:nvPr>
            <p:ph idx="1"/>
          </p:nvPr>
        </p:nvSpPr>
        <p:spPr/>
        <p:txBody>
          <a:bodyPr/>
          <a:lstStyle/>
          <a:p>
            <a:endParaRPr lang="en-US" dirty="0"/>
          </a:p>
        </p:txBody>
      </p:sp>
      <p:pic>
        <p:nvPicPr>
          <p:cNvPr id="5" name="Picture 11" descr="Picture45"/>
          <p:cNvPicPr>
            <a:picLocks noChangeAspect="1" noChangeArrowheads="1"/>
          </p:cNvPicPr>
          <p:nvPr/>
        </p:nvPicPr>
        <p:blipFill>
          <a:blip r:embed="rId3" cstate="print"/>
          <a:srcRect/>
          <a:stretch>
            <a:fillRect/>
          </a:stretch>
        </p:blipFill>
        <p:spPr bwMode="auto">
          <a:xfrm>
            <a:off x="4800600" y="3809999"/>
            <a:ext cx="3733800" cy="2133601"/>
          </a:xfrm>
          <a:prstGeom prst="rect">
            <a:avLst/>
          </a:prstGeom>
          <a:noFill/>
        </p:spPr>
      </p:pic>
      <p:pic>
        <p:nvPicPr>
          <p:cNvPr id="6" name="Picture 10" descr="img007a"/>
          <p:cNvPicPr>
            <a:picLocks noChangeAspect="1" noChangeArrowheads="1"/>
          </p:cNvPicPr>
          <p:nvPr/>
        </p:nvPicPr>
        <p:blipFill>
          <a:blip r:embed="rId4" cstate="print"/>
          <a:srcRect/>
          <a:stretch>
            <a:fillRect/>
          </a:stretch>
        </p:blipFill>
        <p:spPr bwMode="auto">
          <a:xfrm>
            <a:off x="1295400" y="3886200"/>
            <a:ext cx="3505200" cy="2057400"/>
          </a:xfrm>
          <a:prstGeom prst="rect">
            <a:avLst/>
          </a:prstGeom>
          <a:noFill/>
          <a:ln w="38100">
            <a:solidFill>
              <a:srgbClr val="FFFF00"/>
            </a:solidFill>
            <a:miter lim="800000"/>
            <a:headEnd/>
            <a:tailEnd/>
          </a:ln>
        </p:spPr>
      </p:pic>
      <p:pic>
        <p:nvPicPr>
          <p:cNvPr id="8" name="Picture 6" descr="Picture54"/>
          <p:cNvPicPr>
            <a:picLocks noChangeAspect="1" noChangeArrowheads="1"/>
          </p:cNvPicPr>
          <p:nvPr/>
        </p:nvPicPr>
        <p:blipFill>
          <a:blip r:embed="rId5" cstate="print"/>
          <a:srcRect/>
          <a:stretch>
            <a:fillRect/>
          </a:stretch>
        </p:blipFill>
        <p:spPr bwMode="auto">
          <a:xfrm>
            <a:off x="457200" y="1371600"/>
            <a:ext cx="3962400" cy="1676400"/>
          </a:xfrm>
          <a:prstGeom prst="rect">
            <a:avLst/>
          </a:prstGeom>
          <a:noFill/>
        </p:spPr>
      </p:pic>
      <p:pic>
        <p:nvPicPr>
          <p:cNvPr id="9" name="Picture 6" descr="Picture53"/>
          <p:cNvPicPr>
            <a:picLocks noChangeAspect="1" noChangeArrowheads="1"/>
          </p:cNvPicPr>
          <p:nvPr/>
        </p:nvPicPr>
        <p:blipFill>
          <a:blip r:embed="rId6" cstate="print"/>
          <a:srcRect/>
          <a:stretch>
            <a:fillRect/>
          </a:stretch>
        </p:blipFill>
        <p:spPr bwMode="auto">
          <a:xfrm>
            <a:off x="4724400" y="1295400"/>
            <a:ext cx="4038600" cy="1752600"/>
          </a:xfrm>
          <a:prstGeom prst="rect">
            <a:avLst/>
          </a:prstGeom>
          <a:noFill/>
        </p:spPr>
      </p:pic>
      <p:sp>
        <p:nvSpPr>
          <p:cNvPr id="10" name="Content Placeholder 12"/>
          <p:cNvSpPr txBox="1">
            <a:spLocks/>
          </p:cNvSpPr>
          <p:nvPr/>
        </p:nvSpPr>
        <p:spPr>
          <a:xfrm>
            <a:off x="4419600" y="3048000"/>
            <a:ext cx="4724400" cy="715963"/>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11" name="Rectangle 10"/>
          <p:cNvSpPr/>
          <p:nvPr/>
        </p:nvSpPr>
        <p:spPr>
          <a:xfrm flipH="1">
            <a:off x="152400" y="152400"/>
            <a:ext cx="88392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rPr>
              <a:t> </a:t>
            </a:r>
            <a:r>
              <a:rPr lang="en-US" sz="2400" dirty="0" smtClean="0">
                <a:solidFill>
                  <a:schemeClr val="bg1"/>
                </a:solidFill>
              </a:rPr>
              <a:t>Training of Police, School Teachers &amp; Social Workers on Child Protection.  Seminar for Students on Child Rights     </a:t>
            </a:r>
            <a:endParaRPr lang="en-US" sz="2400" dirty="0">
              <a:solidFill>
                <a:schemeClr val="bg1"/>
              </a:solidFill>
            </a:endParaRPr>
          </a:p>
        </p:txBody>
      </p:sp>
      <p:sp>
        <p:nvSpPr>
          <p:cNvPr id="12" name="Rounded Rectangle 11"/>
          <p:cNvSpPr/>
          <p:nvPr/>
        </p:nvSpPr>
        <p:spPr>
          <a:xfrm>
            <a:off x="4724400" y="3124200"/>
            <a:ext cx="3962400" cy="609600"/>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lvl="0" indent="-274320">
              <a:spcBef>
                <a:spcPct val="20000"/>
              </a:spcBef>
              <a:buClr>
                <a:schemeClr val="accent3"/>
              </a:buClr>
              <a:buSzPct val="95000"/>
              <a:defRPr/>
            </a:pPr>
            <a:r>
              <a:rPr lang="en-US" sz="1200" b="1" dirty="0" smtClean="0">
                <a:solidFill>
                  <a:srgbClr val="C00000"/>
                </a:solidFill>
              </a:rPr>
              <a:t>Community leaders are oriented on the different laws protecting children &amp; women.</a:t>
            </a:r>
          </a:p>
          <a:p>
            <a:pPr marL="274320" lvl="0" indent="-274320">
              <a:spcBef>
                <a:spcPct val="20000"/>
              </a:spcBef>
              <a:buClr>
                <a:schemeClr val="accent3"/>
              </a:buClr>
              <a:buSzPct val="95000"/>
              <a:buFont typeface="Wingdings 2"/>
              <a:buChar char=""/>
              <a:defRPr/>
            </a:pPr>
            <a:endParaRPr lang="en-US" sz="800" dirty="0">
              <a:solidFill>
                <a:schemeClr val="tx1"/>
              </a:solidFill>
            </a:endParaRPr>
          </a:p>
        </p:txBody>
      </p:sp>
      <p:sp>
        <p:nvSpPr>
          <p:cNvPr id="13" name="Rounded Rectangle 12"/>
          <p:cNvSpPr/>
          <p:nvPr/>
        </p:nvSpPr>
        <p:spPr>
          <a:xfrm>
            <a:off x="381000" y="3124200"/>
            <a:ext cx="4114800" cy="68580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rgbClr val="C00000"/>
                </a:solidFill>
              </a:rPr>
              <a:t>training assistance to police officers &amp; social workers on the proper procures in dealing with child abuse cases.</a:t>
            </a:r>
            <a:endParaRPr lang="en-US" sz="1400" b="1" dirty="0">
              <a:solidFill>
                <a:srgbClr val="C00000"/>
              </a:solidFill>
            </a:endParaRPr>
          </a:p>
        </p:txBody>
      </p:sp>
      <p:sp>
        <p:nvSpPr>
          <p:cNvPr id="14" name="Rounded Rectangle 13"/>
          <p:cNvSpPr/>
          <p:nvPr/>
        </p:nvSpPr>
        <p:spPr>
          <a:xfrm>
            <a:off x="533400" y="6172200"/>
            <a:ext cx="8229600" cy="53340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rgbClr val="C00000"/>
                </a:solidFill>
              </a:rPr>
              <a:t>puppet shows &amp; theater play for a fun-filled learning of children about their rights and responsibilities</a:t>
            </a:r>
            <a:endParaRPr lang="en-US" b="1" dirty="0">
              <a:solidFill>
                <a:srgbClr val="C00000"/>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 </a:t>
            </a:r>
            <a:endParaRPr lang="en-US" dirty="0"/>
          </a:p>
        </p:txBody>
      </p:sp>
      <p:sp>
        <p:nvSpPr>
          <p:cNvPr id="6" name="Text Box 3"/>
          <p:cNvSpPr txBox="1">
            <a:spLocks noChangeArrowheads="1"/>
          </p:cNvSpPr>
          <p:nvPr/>
        </p:nvSpPr>
        <p:spPr bwMode="auto">
          <a:xfrm>
            <a:off x="4648200" y="3581400"/>
            <a:ext cx="4039301" cy="2743835"/>
          </a:xfrm>
          <a:prstGeom prst="rect">
            <a:avLst/>
          </a:prstGeom>
          <a:noFill/>
          <a:ln w="9525">
            <a:noFill/>
            <a:round/>
            <a:headEnd/>
            <a:tailEnd/>
          </a:ln>
          <a:effectLst/>
        </p:spPr>
        <p:txBody>
          <a:bodyPr wrap="none" anchor="ctr"/>
          <a:lstStyle/>
          <a:p>
            <a:endParaRPr lang="en-US"/>
          </a:p>
        </p:txBody>
      </p:sp>
      <p:sp>
        <p:nvSpPr>
          <p:cNvPr id="7" name="Oval 6"/>
          <p:cNvSpPr/>
          <p:nvPr/>
        </p:nvSpPr>
        <p:spPr>
          <a:xfrm>
            <a:off x="1143000" y="990600"/>
            <a:ext cx="7086600" cy="4800600"/>
          </a:xfrm>
          <a:prstGeom prst="ellipse">
            <a:avLst/>
          </a:pr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
            </a:r>
            <a:br>
              <a:rPr lang="en-US" sz="4400" dirty="0" smtClean="0"/>
            </a:br>
            <a:r>
              <a:rPr lang="ko-KR" altLang="en-US" sz="4400" dirty="0" smtClean="0"/>
              <a:t>감사합니다</a:t>
            </a:r>
            <a:br>
              <a:rPr lang="ko-KR" altLang="en-US" sz="4400" dirty="0" smtClean="0"/>
            </a:br>
            <a:r>
              <a:rPr lang="en-US" sz="4400" dirty="0" err="1" smtClean="0"/>
              <a:t>gamsahabnida</a:t>
            </a:r>
            <a:endParaRPr lang="en-US" sz="4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1143000"/>
          </a:xfrm>
          <a:solidFill>
            <a:schemeClr val="accent1">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a:noAutofit/>
          </a:bodyPr>
          <a:lstStyle/>
          <a:p>
            <a:r>
              <a:rPr lang="en-PH" sz="3200" b="1" dirty="0" smtClean="0">
                <a:solidFill>
                  <a:schemeClr val="bg1"/>
                </a:solidFill>
              </a:rPr>
              <a:t>        The best product of the                                  </a:t>
            </a:r>
            <a:br>
              <a:rPr lang="en-PH" sz="3200" b="1" dirty="0" smtClean="0">
                <a:solidFill>
                  <a:schemeClr val="bg1"/>
                </a:solidFill>
              </a:rPr>
            </a:br>
            <a:r>
              <a:rPr lang="en-PH" sz="3200" b="1" dirty="0" smtClean="0">
                <a:solidFill>
                  <a:schemeClr val="bg1"/>
                </a:solidFill>
              </a:rPr>
              <a:t>               is the Sweetest Mango in the World</a:t>
            </a:r>
            <a:endParaRPr lang="en-PH" sz="3200" b="1" dirty="0">
              <a:solidFill>
                <a:schemeClr val="bg1"/>
              </a:solidFill>
            </a:endParaRPr>
          </a:p>
        </p:txBody>
      </p:sp>
      <p:sp>
        <p:nvSpPr>
          <p:cNvPr id="5" name="Rectangle 4"/>
          <p:cNvSpPr/>
          <p:nvPr/>
        </p:nvSpPr>
        <p:spPr>
          <a:xfrm>
            <a:off x="685800" y="1676400"/>
            <a:ext cx="7772400" cy="99060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14350" indent="-514350"/>
            <a:r>
              <a:rPr lang="en-PH" b="1" dirty="0" smtClean="0">
                <a:solidFill>
                  <a:schemeClr val="accent1">
                    <a:lumMod val="75000"/>
                  </a:schemeClr>
                </a:solidFill>
              </a:rPr>
              <a:t>	</a:t>
            </a:r>
            <a:r>
              <a:rPr lang="en-PH" sz="2000" b="1" dirty="0" smtClean="0">
                <a:solidFill>
                  <a:schemeClr val="accent2">
                    <a:lumMod val="50000"/>
                  </a:schemeClr>
                </a:solidFill>
              </a:rPr>
              <a:t>Philippines is the 7</a:t>
            </a:r>
            <a:r>
              <a:rPr lang="en-PH" sz="2000" b="1" baseline="30000" dirty="0" smtClean="0">
                <a:solidFill>
                  <a:schemeClr val="accent2">
                    <a:lumMod val="50000"/>
                  </a:schemeClr>
                </a:solidFill>
              </a:rPr>
              <a:t>th</a:t>
            </a:r>
            <a:r>
              <a:rPr lang="en-PH" sz="2000" b="1" dirty="0" smtClean="0">
                <a:solidFill>
                  <a:schemeClr val="accent2">
                    <a:lumMod val="50000"/>
                  </a:schemeClr>
                </a:solidFill>
              </a:rPr>
              <a:t> largest mango producer in the world in 2007. In 2010 it became the 9</a:t>
            </a:r>
            <a:r>
              <a:rPr lang="en-PH" sz="2000" b="1" baseline="30000" dirty="0" smtClean="0">
                <a:solidFill>
                  <a:schemeClr val="accent2">
                    <a:lumMod val="50000"/>
                  </a:schemeClr>
                </a:solidFill>
              </a:rPr>
              <a:t>th</a:t>
            </a:r>
            <a:r>
              <a:rPr lang="en-PH" sz="2000" b="1" dirty="0" smtClean="0">
                <a:solidFill>
                  <a:schemeClr val="accent2">
                    <a:lumMod val="50000"/>
                  </a:schemeClr>
                </a:solidFill>
              </a:rPr>
              <a:t> largest mango producer.</a:t>
            </a:r>
          </a:p>
        </p:txBody>
      </p:sp>
      <p:sp>
        <p:nvSpPr>
          <p:cNvPr id="6" name="Rectangle 5"/>
          <p:cNvSpPr/>
          <p:nvPr/>
        </p:nvSpPr>
        <p:spPr>
          <a:xfrm>
            <a:off x="685800" y="2895600"/>
            <a:ext cx="7772400" cy="91440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PH" sz="2400" b="1" dirty="0" smtClean="0">
                <a:solidFill>
                  <a:schemeClr val="accent2">
                    <a:lumMod val="50000"/>
                  </a:schemeClr>
                </a:solidFill>
              </a:rPr>
              <a:t>production reached 967 thousand metric tons 95% of which is domestically consumed. </a:t>
            </a:r>
          </a:p>
        </p:txBody>
      </p:sp>
      <p:sp>
        <p:nvSpPr>
          <p:cNvPr id="7" name="Rectangle 6"/>
          <p:cNvSpPr/>
          <p:nvPr/>
        </p:nvSpPr>
        <p:spPr>
          <a:xfrm>
            <a:off x="685800" y="4114800"/>
            <a:ext cx="7772400" cy="91440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PH" sz="2800" b="1" dirty="0" smtClean="0">
                <a:solidFill>
                  <a:schemeClr val="accent2">
                    <a:lumMod val="50000"/>
                  </a:schemeClr>
                </a:solidFill>
              </a:rPr>
              <a:t>          </a:t>
            </a:r>
            <a:r>
              <a:rPr lang="en-PH" sz="2400" b="1" dirty="0" smtClean="0">
                <a:solidFill>
                  <a:schemeClr val="accent2">
                    <a:lumMod val="50000"/>
                  </a:schemeClr>
                </a:solidFill>
              </a:rPr>
              <a:t>¾ of total production is exported and 	consumed as fresh fruits</a:t>
            </a:r>
          </a:p>
        </p:txBody>
      </p:sp>
      <p:sp>
        <p:nvSpPr>
          <p:cNvPr id="8" name="Rectangle 7"/>
          <p:cNvSpPr/>
          <p:nvPr/>
        </p:nvSpPr>
        <p:spPr>
          <a:xfrm>
            <a:off x="685800" y="5257800"/>
            <a:ext cx="7772400" cy="91440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PH" sz="2400" b="1" dirty="0" smtClean="0">
                <a:solidFill>
                  <a:schemeClr val="accent2">
                    <a:lumMod val="50000"/>
                  </a:schemeClr>
                </a:solidFill>
              </a:rPr>
              <a:t>         the rest is processed into various forms, including dried mango, syrup, jam and juice</a:t>
            </a:r>
            <a:r>
              <a:rPr lang="en-PH" sz="2800" b="1" dirty="0" smtClean="0">
                <a:solidFill>
                  <a:schemeClr val="accent2">
                    <a:lumMod val="50000"/>
                  </a:schemeClr>
                </a:solidFill>
              </a:rPr>
              <a:t>. </a:t>
            </a:r>
            <a:endParaRPr lang="en-PH" sz="2800" b="1" dirty="0">
              <a:solidFill>
                <a:schemeClr val="accent2">
                  <a:lumMod val="50000"/>
                </a:schemeClr>
              </a:solidFill>
            </a:endParaRPr>
          </a:p>
        </p:txBody>
      </p:sp>
      <p:pic>
        <p:nvPicPr>
          <p:cNvPr id="9" name="Picture 9" descr="preda"/>
          <p:cNvPicPr>
            <a:picLocks noChangeAspect="1" noChangeArrowheads="1"/>
          </p:cNvPicPr>
          <p:nvPr/>
        </p:nvPicPr>
        <p:blipFill>
          <a:blip r:embed="rId3" cstate="print"/>
          <a:srcRect/>
          <a:stretch>
            <a:fillRect/>
          </a:stretch>
        </p:blipFill>
        <p:spPr bwMode="auto">
          <a:xfrm>
            <a:off x="8318500" y="6477000"/>
            <a:ext cx="825500" cy="381000"/>
          </a:xfrm>
          <a:prstGeom prst="rect">
            <a:avLst/>
          </a:prstGeom>
          <a:noFill/>
          <a:ln w="9525">
            <a:noFill/>
            <a:miter lim="800000"/>
            <a:headEnd/>
            <a:tailEnd/>
          </a:ln>
        </p:spPr>
      </p:pic>
      <p:sp>
        <p:nvSpPr>
          <p:cNvPr id="11" name="Rectangle 10"/>
          <p:cNvSpPr/>
          <p:nvPr/>
        </p:nvSpPr>
        <p:spPr>
          <a:xfrm>
            <a:off x="5410200" y="228600"/>
            <a:ext cx="27432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2000" b="1" dirty="0" smtClean="0">
                <a:solidFill>
                  <a:srgbClr val="FF0000"/>
                </a:solidFill>
              </a:rPr>
              <a:t>               Fair Trade </a:t>
            </a:r>
            <a:endParaRPr lang="en-US" sz="2000" b="1" dirty="0"/>
          </a:p>
        </p:txBody>
      </p:sp>
      <p:pic>
        <p:nvPicPr>
          <p:cNvPr id="12" name="Picture 11" descr="preda"/>
          <p:cNvPicPr>
            <a:picLocks noChangeAspect="1" noChangeArrowheads="1"/>
          </p:cNvPicPr>
          <p:nvPr/>
        </p:nvPicPr>
        <p:blipFill>
          <a:blip r:embed="rId3" cstate="print"/>
          <a:srcRect/>
          <a:stretch>
            <a:fillRect/>
          </a:stretch>
        </p:blipFill>
        <p:spPr bwMode="auto">
          <a:xfrm>
            <a:off x="5562600" y="304800"/>
            <a:ext cx="9906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609600"/>
          </a:xfrm>
        </p:spPr>
        <p:txBody>
          <a:bodyPr>
            <a:normAutofit fontScale="90000"/>
          </a:bodyPr>
          <a:lstStyle/>
          <a:p>
            <a:pPr algn="ctr"/>
            <a:endParaRPr lang="en-US" dirty="0">
              <a:solidFill>
                <a:srgbClr val="00B050"/>
              </a:solidFill>
            </a:endParaRPr>
          </a:p>
        </p:txBody>
      </p:sp>
      <p:sp>
        <p:nvSpPr>
          <p:cNvPr id="3" name="Content Placeholder 2"/>
          <p:cNvSpPr>
            <a:spLocks noGrp="1"/>
          </p:cNvSpPr>
          <p:nvPr>
            <p:ph idx="1"/>
          </p:nvPr>
        </p:nvSpPr>
        <p:spPr/>
        <p:txBody>
          <a:bodyPr>
            <a:normAutofit/>
          </a:bodyPr>
          <a:lstStyle/>
          <a:p>
            <a:pPr>
              <a:buNone/>
            </a:pPr>
            <a:endParaRPr lang="en-PH" b="1" dirty="0" smtClean="0"/>
          </a:p>
          <a:p>
            <a:pPr>
              <a:buNone/>
            </a:pPr>
            <a:r>
              <a:rPr lang="en-PH" b="1" dirty="0" smtClean="0"/>
              <a:t>	</a:t>
            </a:r>
            <a:endParaRPr lang="en-US" dirty="0"/>
          </a:p>
        </p:txBody>
      </p:sp>
      <p:sp>
        <p:nvSpPr>
          <p:cNvPr id="4" name="Rectangle 3"/>
          <p:cNvSpPr/>
          <p:nvPr/>
        </p:nvSpPr>
        <p:spPr>
          <a:xfrm>
            <a:off x="457200" y="152400"/>
            <a:ext cx="82296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600" dirty="0" smtClean="0">
                <a:solidFill>
                  <a:schemeClr val="bg1"/>
                </a:solidFill>
              </a:rPr>
              <a:t>Challenges of conventional</a:t>
            </a:r>
            <a:br>
              <a:rPr lang="en-PH" sz="3600" dirty="0" smtClean="0">
                <a:solidFill>
                  <a:schemeClr val="bg1"/>
                </a:solidFill>
              </a:rPr>
            </a:br>
            <a:r>
              <a:rPr lang="en-PH" sz="3600" dirty="0" smtClean="0">
                <a:solidFill>
                  <a:schemeClr val="bg1"/>
                </a:solidFill>
              </a:rPr>
              <a:t>mango growing</a:t>
            </a:r>
            <a:endParaRPr lang="en-US" sz="3600" dirty="0">
              <a:solidFill>
                <a:schemeClr val="bg1"/>
              </a:solidFill>
            </a:endParaRPr>
          </a:p>
        </p:txBody>
      </p:sp>
      <p:sp>
        <p:nvSpPr>
          <p:cNvPr id="5" name="Rounded Rectangle 4"/>
          <p:cNvSpPr/>
          <p:nvPr/>
        </p:nvSpPr>
        <p:spPr>
          <a:xfrm>
            <a:off x="609600" y="4572000"/>
            <a:ext cx="8001000" cy="190500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Tx/>
              <a:buChar char="-"/>
            </a:pPr>
            <a:r>
              <a:rPr lang="en-PH" sz="2400" b="1" dirty="0" smtClean="0">
                <a:solidFill>
                  <a:schemeClr val="tx2">
                    <a:lumMod val="50000"/>
                  </a:schemeClr>
                </a:solidFill>
              </a:rPr>
              <a:t>High cost of Input</a:t>
            </a:r>
          </a:p>
          <a:p>
            <a:pPr>
              <a:buFontTx/>
              <a:buChar char="-"/>
            </a:pPr>
            <a:r>
              <a:rPr lang="en-PH" sz="2400" b="1" dirty="0" smtClean="0">
                <a:solidFill>
                  <a:schemeClr val="tx2">
                    <a:lumMod val="50000"/>
                  </a:schemeClr>
                </a:solidFill>
              </a:rPr>
              <a:t> Unfair system in contract growing </a:t>
            </a:r>
          </a:p>
          <a:p>
            <a:pPr>
              <a:buNone/>
            </a:pPr>
            <a:r>
              <a:rPr lang="en-PH" sz="2400" b="1" dirty="0" smtClean="0">
                <a:solidFill>
                  <a:schemeClr val="tx2">
                    <a:lumMod val="50000"/>
                  </a:schemeClr>
                </a:solidFill>
              </a:rPr>
              <a:t>- Losses resulting from climatic condition</a:t>
            </a:r>
          </a:p>
          <a:p>
            <a:pPr>
              <a:buNone/>
            </a:pPr>
            <a:r>
              <a:rPr lang="en-PH" sz="2400" b="1" dirty="0" smtClean="0">
                <a:solidFill>
                  <a:schemeClr val="tx2">
                    <a:lumMod val="50000"/>
                  </a:schemeClr>
                </a:solidFill>
              </a:rPr>
              <a:t>- Health consideration because of the use of Toxic chemicals in fertilization and pests control.</a:t>
            </a:r>
          </a:p>
        </p:txBody>
      </p:sp>
      <p:sp>
        <p:nvSpPr>
          <p:cNvPr id="6" name="Oval 5"/>
          <p:cNvSpPr/>
          <p:nvPr/>
        </p:nvSpPr>
        <p:spPr>
          <a:xfrm>
            <a:off x="609600" y="1524000"/>
            <a:ext cx="8077200" cy="1981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n-PH" sz="2000" b="1" dirty="0" smtClean="0">
                <a:solidFill>
                  <a:srgbClr val="C00000"/>
                </a:solidFill>
              </a:rPr>
              <a:t>Conventional growers are generally threatened by:  </a:t>
            </a:r>
          </a:p>
          <a:p>
            <a:pPr algn="ctr">
              <a:buNone/>
            </a:pPr>
            <a:r>
              <a:rPr lang="en-PH" sz="2000" b="1" dirty="0" smtClean="0">
                <a:solidFill>
                  <a:srgbClr val="C00000"/>
                </a:solidFill>
              </a:rPr>
              <a:t>climate change, environmental and health issues and the resulting high economic costs </a:t>
            </a:r>
          </a:p>
          <a:p>
            <a:pPr algn="ctr">
              <a:buNone/>
            </a:pPr>
            <a:r>
              <a:rPr lang="en-PH" sz="2000" b="1" dirty="0" smtClean="0">
                <a:solidFill>
                  <a:srgbClr val="C00000"/>
                </a:solidFill>
              </a:rPr>
              <a:t>of farm input </a:t>
            </a:r>
          </a:p>
        </p:txBody>
      </p:sp>
      <p:sp>
        <p:nvSpPr>
          <p:cNvPr id="7" name="Pentagon 6"/>
          <p:cNvSpPr/>
          <p:nvPr/>
        </p:nvSpPr>
        <p:spPr>
          <a:xfrm>
            <a:off x="609600" y="3657600"/>
            <a:ext cx="7924800" cy="609600"/>
          </a:xfrm>
          <a:prstGeom prst="homePlat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PH" b="1" dirty="0" smtClean="0">
                <a:solidFill>
                  <a:schemeClr val="bg1"/>
                </a:solidFill>
              </a:rPr>
              <a:t>      COMPELLING MOTIVATION TO GO ORGANIC and FAIR TRADE</a:t>
            </a:r>
            <a:r>
              <a:rPr lang="en-PH" dirty="0" smtClean="0">
                <a:solidFill>
                  <a:schemeClr val="bg1"/>
                </a:solidFill>
              </a:rPr>
              <a:t> </a:t>
            </a:r>
            <a:endParaRPr lang="en-US" dirty="0">
              <a:solidFill>
                <a:schemeClr val="bg1"/>
              </a:solidFill>
            </a:endParaRPr>
          </a:p>
        </p:txBody>
      </p:sp>
      <p:pic>
        <p:nvPicPr>
          <p:cNvPr id="8" name="Picture 9" descr="preda"/>
          <p:cNvPicPr>
            <a:picLocks noChangeAspect="1" noChangeArrowheads="1"/>
          </p:cNvPicPr>
          <p:nvPr/>
        </p:nvPicPr>
        <p:blipFill>
          <a:blip r:embed="rId3"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Autofit/>
          </a:bodyPr>
          <a:lstStyle/>
          <a:p>
            <a:endParaRPr lang="en-US" sz="3600" dirty="0"/>
          </a:p>
        </p:txBody>
      </p:sp>
      <p:sp>
        <p:nvSpPr>
          <p:cNvPr id="4" name="Rectangle 3"/>
          <p:cNvSpPr/>
          <p:nvPr/>
        </p:nvSpPr>
        <p:spPr>
          <a:xfrm>
            <a:off x="457200" y="228600"/>
            <a:ext cx="83058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Preda response: Assistance to small family-based mango growers are the target of the Preda Fair Trade Initiative.</a:t>
            </a:r>
            <a:endParaRPr lang="en-US" sz="2400" b="1" dirty="0"/>
          </a:p>
        </p:txBody>
      </p:sp>
      <p:sp>
        <p:nvSpPr>
          <p:cNvPr id="6" name="Pentagon 5"/>
          <p:cNvSpPr/>
          <p:nvPr/>
        </p:nvSpPr>
        <p:spPr>
          <a:xfrm>
            <a:off x="914400" y="5105400"/>
            <a:ext cx="7391400" cy="1219200"/>
          </a:xfrm>
          <a:prstGeom prst="homePlat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The beneficiaries belong to the poor sector of Philippine Society who have opportunity to improve  their socio-economic life  if appropriate assistance is provided. </a:t>
            </a:r>
            <a:endParaRPr lang="en-US" sz="2000" b="1" dirty="0">
              <a:solidFill>
                <a:schemeClr val="tx1"/>
              </a:solidFill>
            </a:endParaRPr>
          </a:p>
        </p:txBody>
      </p:sp>
      <p:sp>
        <p:nvSpPr>
          <p:cNvPr id="8" name="Content Placeholder 7"/>
          <p:cNvSpPr>
            <a:spLocks noGrp="1"/>
          </p:cNvSpPr>
          <p:nvPr>
            <p:ph idx="1"/>
          </p:nvPr>
        </p:nvSpPr>
        <p:spPr>
          <a:xfrm>
            <a:off x="1066800" y="1676400"/>
            <a:ext cx="7010400" cy="32004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a:buFont typeface="Wingdings" pitchFamily="2" charset="2"/>
              <a:buChar char="ü"/>
            </a:pPr>
            <a:r>
              <a:rPr lang="en-US" sz="2000" dirty="0" smtClean="0">
                <a:solidFill>
                  <a:srgbClr val="C00000"/>
                </a:solidFill>
              </a:rPr>
              <a:t>Individual  families  who has mango trees  in their own farm land</a:t>
            </a:r>
          </a:p>
          <a:p>
            <a:pPr>
              <a:buFont typeface="Wingdings" pitchFamily="2" charset="2"/>
              <a:buChar char="ü"/>
            </a:pPr>
            <a:r>
              <a:rPr lang="en-US" sz="2000" dirty="0" smtClean="0">
                <a:solidFill>
                  <a:srgbClr val="C00000"/>
                </a:solidFill>
              </a:rPr>
              <a:t>Tenants taking care of mango trees in private land</a:t>
            </a:r>
          </a:p>
          <a:p>
            <a:pPr>
              <a:buFont typeface="Wingdings" pitchFamily="2" charset="2"/>
              <a:buChar char="ü"/>
            </a:pPr>
            <a:r>
              <a:rPr lang="en-US" sz="2000" dirty="0" smtClean="0">
                <a:solidFill>
                  <a:srgbClr val="C00000"/>
                </a:solidFill>
              </a:rPr>
              <a:t>Forest occupants who are caring for mango fruit trees within their ancestral domain</a:t>
            </a:r>
          </a:p>
          <a:p>
            <a:pPr>
              <a:buFont typeface="Wingdings" pitchFamily="2" charset="2"/>
              <a:buChar char="ü"/>
            </a:pPr>
            <a:r>
              <a:rPr lang="en-US" sz="2000" dirty="0" smtClean="0">
                <a:solidFill>
                  <a:srgbClr val="C00000"/>
                </a:solidFill>
              </a:rPr>
              <a:t>Mango pickers who are occasional farm workers</a:t>
            </a:r>
            <a:endParaRPr lang="en-US" sz="2000" dirty="0">
              <a:solidFill>
                <a:srgbClr val="C00000"/>
              </a:solidFill>
            </a:endParaRPr>
          </a:p>
        </p:txBody>
      </p:sp>
      <p:pic>
        <p:nvPicPr>
          <p:cNvPr id="7" name="Picture 9" descr="preda"/>
          <p:cNvPicPr>
            <a:picLocks noChangeAspect="1" noChangeArrowheads="1"/>
          </p:cNvPicPr>
          <p:nvPr/>
        </p:nvPicPr>
        <p:blipFill>
          <a:blip r:embed="rId3"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229600" cy="1905000"/>
          </a:xfrm>
        </p:spPr>
        <p:txBody>
          <a:bodyPr>
            <a:normAutofit fontScale="90000"/>
          </a:bodyPr>
          <a:lstStyle/>
          <a:p>
            <a:r>
              <a:rPr lang="en-PH" sz="2200" b="1" dirty="0" smtClean="0"/>
              <a:t>	</a:t>
            </a:r>
            <a:br>
              <a:rPr lang="en-PH" sz="2200" b="1" dirty="0" smtClean="0"/>
            </a:br>
            <a:r>
              <a:rPr lang="en-PH" sz="2200" b="1" dirty="0" smtClean="0"/>
              <a:t/>
            </a:r>
            <a:br>
              <a:rPr lang="en-PH" sz="2200" b="1" dirty="0" smtClean="0"/>
            </a:br>
            <a:r>
              <a:rPr lang="en-PH" sz="2200" b="1" dirty="0" smtClean="0"/>
              <a:t/>
            </a:r>
            <a:br>
              <a:rPr lang="en-PH" sz="2200" b="1" dirty="0" smtClean="0"/>
            </a:br>
            <a:r>
              <a:rPr lang="en-PH" sz="2200" b="1" dirty="0" smtClean="0"/>
              <a:t/>
            </a:r>
            <a:br>
              <a:rPr lang="en-PH" sz="2200" b="1" dirty="0" smtClean="0"/>
            </a:br>
            <a:r>
              <a:rPr lang="en-PH" sz="2200" b="1" dirty="0" smtClean="0"/>
              <a:t/>
            </a:r>
            <a:br>
              <a:rPr lang="en-PH" sz="2200" b="1" dirty="0" smtClean="0"/>
            </a:br>
            <a:r>
              <a:rPr lang="en-PH" b="1" dirty="0" smtClean="0"/>
              <a:t/>
            </a:r>
            <a:br>
              <a:rPr lang="en-PH" b="1" dirty="0" smtClean="0"/>
            </a:br>
            <a:endParaRPr lang="en-US" dirty="0"/>
          </a:p>
        </p:txBody>
      </p:sp>
      <p:sp>
        <p:nvSpPr>
          <p:cNvPr id="3" name="Content Placeholder 2"/>
          <p:cNvSpPr>
            <a:spLocks noGrp="1"/>
          </p:cNvSpPr>
          <p:nvPr>
            <p:ph idx="1"/>
          </p:nvPr>
        </p:nvSpPr>
        <p:spPr>
          <a:xfrm>
            <a:off x="457200" y="3276600"/>
            <a:ext cx="8229600" cy="3048000"/>
          </a:xfrm>
        </p:spPr>
        <p:txBody>
          <a:bodyPr/>
          <a:lstStyle/>
          <a:p>
            <a:pPr lvl="0"/>
            <a:endParaRPr lang="en-PH" sz="3600" b="1" dirty="0" smtClean="0"/>
          </a:p>
          <a:p>
            <a:pPr lvl="0"/>
            <a:endParaRPr lang="en-PH" b="1" dirty="0" smtClean="0"/>
          </a:p>
          <a:p>
            <a:pPr lvl="0"/>
            <a:endParaRPr lang="en-PH" b="1" dirty="0" smtClean="0"/>
          </a:p>
        </p:txBody>
      </p:sp>
      <p:sp>
        <p:nvSpPr>
          <p:cNvPr id="4" name=" 3"/>
          <p:cNvSpPr/>
          <p:nvPr/>
        </p:nvSpPr>
        <p:spPr>
          <a:xfrm>
            <a:off x="1066800" y="3200400"/>
            <a:ext cx="7086600" cy="3048000"/>
          </a:xfrm>
          <a:prstGeom prst="swooshArrow">
            <a:avLst>
              <a:gd name="adj1" fmla="val 25000"/>
              <a:gd name="adj2" fmla="val 25000"/>
            </a:avLst>
          </a:prstGeom>
          <a:solidFill>
            <a:schemeClr val="tx2"/>
          </a:solidFill>
        </p:spPr>
        <p:style>
          <a:lnRef idx="0">
            <a:schemeClr val="accent4">
              <a:hueOff val="0"/>
              <a:satOff val="0"/>
              <a:lumOff val="0"/>
              <a:alphaOff val="0"/>
            </a:schemeClr>
          </a:lnRef>
          <a:fillRef idx="1">
            <a:schemeClr val="accent4">
              <a:tint val="40000"/>
              <a:hueOff val="0"/>
              <a:satOff val="0"/>
              <a:lumOff val="0"/>
              <a:alphaOff val="0"/>
            </a:schemeClr>
          </a:fillRef>
          <a:effectRef idx="0">
            <a:schemeClr val="accent4">
              <a:tint val="40000"/>
              <a:hueOff val="0"/>
              <a:satOff val="0"/>
              <a:lumOff val="0"/>
              <a:alphaOff val="0"/>
            </a:schemeClr>
          </a:effectRef>
          <a:fontRef idx="minor">
            <a:schemeClr val="dk1">
              <a:hueOff val="0"/>
              <a:satOff val="0"/>
              <a:lumOff val="0"/>
              <a:alphaOff val="0"/>
            </a:schemeClr>
          </a:fontRef>
        </p:style>
      </p:sp>
      <p:sp>
        <p:nvSpPr>
          <p:cNvPr id="5" name="Rectangle 4"/>
          <p:cNvSpPr/>
          <p:nvPr/>
        </p:nvSpPr>
        <p:spPr>
          <a:xfrm>
            <a:off x="2133600" y="5410200"/>
            <a:ext cx="2047355" cy="369332"/>
          </a:xfrm>
          <a:prstGeom prst="rect">
            <a:avLst/>
          </a:prstGeom>
          <a:solidFill>
            <a:srgbClr val="FFFF00"/>
          </a:solidFill>
        </p:spPr>
        <p:txBody>
          <a:bodyPr wrap="none">
            <a:spAutoFit/>
          </a:bodyPr>
          <a:lstStyle/>
          <a:p>
            <a:pPr lvl="0"/>
            <a:r>
              <a:rPr lang="en-PH" b="1" dirty="0" smtClean="0"/>
              <a:t>TRANSPARENCY </a:t>
            </a:r>
            <a:endParaRPr lang="en-PH" b="1" dirty="0"/>
          </a:p>
        </p:txBody>
      </p:sp>
      <p:sp>
        <p:nvSpPr>
          <p:cNvPr id="6" name="Rectangle 5"/>
          <p:cNvSpPr/>
          <p:nvPr/>
        </p:nvSpPr>
        <p:spPr>
          <a:xfrm>
            <a:off x="4419600" y="4800600"/>
            <a:ext cx="1653401" cy="646331"/>
          </a:xfrm>
          <a:prstGeom prst="rect">
            <a:avLst/>
          </a:prstGeom>
          <a:solidFill>
            <a:srgbClr val="FFFF00"/>
          </a:solidFill>
        </p:spPr>
        <p:txBody>
          <a:bodyPr wrap="square">
            <a:spAutoFit/>
          </a:bodyPr>
          <a:lstStyle/>
          <a:p>
            <a:pPr lvl="0"/>
            <a:r>
              <a:rPr lang="en-PH" b="1" dirty="0" smtClean="0"/>
              <a:t>MUTUAL RESPECT </a:t>
            </a:r>
            <a:endParaRPr lang="en-PH" b="1" dirty="0"/>
          </a:p>
        </p:txBody>
      </p:sp>
      <p:sp>
        <p:nvSpPr>
          <p:cNvPr id="7" name="Rectangle 6"/>
          <p:cNvSpPr/>
          <p:nvPr/>
        </p:nvSpPr>
        <p:spPr>
          <a:xfrm>
            <a:off x="6172200" y="4419600"/>
            <a:ext cx="1473865" cy="369332"/>
          </a:xfrm>
          <a:prstGeom prst="rect">
            <a:avLst/>
          </a:prstGeom>
          <a:solidFill>
            <a:srgbClr val="FFFF00"/>
          </a:solidFill>
        </p:spPr>
        <p:txBody>
          <a:bodyPr wrap="none">
            <a:spAutoFit/>
          </a:bodyPr>
          <a:lstStyle/>
          <a:p>
            <a:pPr lvl="0"/>
            <a:r>
              <a:rPr lang="en-PH" b="1" dirty="0" smtClean="0"/>
              <a:t>DIALOGUE </a:t>
            </a:r>
            <a:endParaRPr lang="en-PH" b="1" dirty="0"/>
          </a:p>
        </p:txBody>
      </p:sp>
      <p:sp>
        <p:nvSpPr>
          <p:cNvPr id="8" name="Oval 7"/>
          <p:cNvSpPr/>
          <p:nvPr/>
        </p:nvSpPr>
        <p:spPr>
          <a:xfrm>
            <a:off x="2286000" y="5181600"/>
            <a:ext cx="223195" cy="223195"/>
          </a:xfrm>
          <a:prstGeom prst="ellipse">
            <a:avLst/>
          </a:prstGeom>
        </p:spPr>
        <p:style>
          <a:lnRef idx="2">
            <a:schemeClr val="accent4">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9" name="Oval 8"/>
          <p:cNvSpPr/>
          <p:nvPr/>
        </p:nvSpPr>
        <p:spPr>
          <a:xfrm>
            <a:off x="4191000" y="4267200"/>
            <a:ext cx="457200" cy="451795"/>
          </a:xfrm>
          <a:prstGeom prst="ellipse">
            <a:avLst/>
          </a:prstGeom>
        </p:spPr>
        <p:style>
          <a:lnRef idx="2">
            <a:schemeClr val="accent4">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0" name="Oval 9"/>
          <p:cNvSpPr/>
          <p:nvPr/>
        </p:nvSpPr>
        <p:spPr>
          <a:xfrm>
            <a:off x="6172200" y="3810000"/>
            <a:ext cx="533400" cy="527995"/>
          </a:xfrm>
          <a:prstGeom prst="ellipse">
            <a:avLst/>
          </a:prstGeom>
        </p:spPr>
        <p:style>
          <a:lnRef idx="2">
            <a:schemeClr val="accent4">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1" name="Rectangle 10"/>
          <p:cNvSpPr/>
          <p:nvPr/>
        </p:nvSpPr>
        <p:spPr>
          <a:xfrm>
            <a:off x="381000" y="381000"/>
            <a:ext cx="8382000"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2400" b="1" dirty="0" smtClean="0">
                <a:solidFill>
                  <a:schemeClr val="bg1"/>
                </a:solidFill>
              </a:rPr>
              <a:t>Poverty alleviation through the creation of responsible business practice.</a:t>
            </a:r>
            <a:br>
              <a:rPr lang="en-PH" sz="2400" b="1" dirty="0" smtClean="0">
                <a:solidFill>
                  <a:schemeClr val="bg1"/>
                </a:solidFill>
              </a:rPr>
            </a:br>
            <a:r>
              <a:rPr lang="en-PH" sz="2400" b="1" dirty="0" smtClean="0">
                <a:solidFill>
                  <a:schemeClr val="bg1"/>
                </a:solidFill>
              </a:rPr>
              <a:t>	Fair Trade as Sustainable development ensuring social, economic and environmental development</a:t>
            </a:r>
            <a:endParaRPr lang="en-US" sz="2400" dirty="0">
              <a:solidFill>
                <a:schemeClr val="bg1"/>
              </a:solidFill>
            </a:endParaRPr>
          </a:p>
        </p:txBody>
      </p:sp>
      <p:sp>
        <p:nvSpPr>
          <p:cNvPr id="12" name="Right Arrow 11"/>
          <p:cNvSpPr/>
          <p:nvPr/>
        </p:nvSpPr>
        <p:spPr>
          <a:xfrm>
            <a:off x="381000" y="2819400"/>
            <a:ext cx="4876800" cy="1066800"/>
          </a:xfrm>
          <a:prstGeom prst="rightArrow">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C00000"/>
                </a:solidFill>
              </a:rPr>
              <a:t>Characterized by </a:t>
            </a:r>
            <a:endParaRPr lang="en-US" sz="2800" b="1" dirty="0">
              <a:solidFill>
                <a:srgbClr val="C00000"/>
              </a:solidFill>
            </a:endParaRPr>
          </a:p>
        </p:txBody>
      </p:sp>
      <p:pic>
        <p:nvPicPr>
          <p:cNvPr id="13" name="Picture 9" descr="preda"/>
          <p:cNvPicPr>
            <a:picLocks noChangeAspect="1" noChangeArrowheads="1"/>
          </p:cNvPicPr>
          <p:nvPr/>
        </p:nvPicPr>
        <p:blipFill>
          <a:blip r:embed="rId3" cstate="print"/>
          <a:srcRect/>
          <a:stretch>
            <a:fillRect/>
          </a:stretch>
        </p:blipFill>
        <p:spPr bwMode="auto">
          <a:xfrm>
            <a:off x="8318500" y="6477000"/>
            <a:ext cx="825500" cy="38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4004</TotalTime>
  <Words>3812</Words>
  <Application>Microsoft Office PowerPoint</Application>
  <PresentationFormat>화면 슬라이드 쇼(4:3)</PresentationFormat>
  <Paragraphs>425</Paragraphs>
  <Slides>50</Slides>
  <Notes>38</Notes>
  <HiddenSlides>0</HiddenSlides>
  <MMClips>0</MMClips>
  <ScaleCrop>false</ScaleCrop>
  <HeadingPairs>
    <vt:vector size="6" baseType="variant">
      <vt:variant>
        <vt:lpstr>테마</vt:lpstr>
      </vt:variant>
      <vt:variant>
        <vt:i4>1</vt:i4>
      </vt:variant>
      <vt:variant>
        <vt:lpstr>포함된 OLE 서버</vt:lpstr>
      </vt:variant>
      <vt:variant>
        <vt:i4>1</vt:i4>
      </vt:variant>
      <vt:variant>
        <vt:lpstr>슬라이드 제목</vt:lpstr>
      </vt:variant>
      <vt:variant>
        <vt:i4>50</vt:i4>
      </vt:variant>
    </vt:vector>
  </HeadingPairs>
  <TitlesOfParts>
    <vt:vector size="52" baseType="lpstr">
      <vt:lpstr>Flow</vt:lpstr>
      <vt:lpstr>Photo Editor Photo</vt:lpstr>
      <vt:lpstr>                        "                </vt:lpstr>
      <vt:lpstr>슬라이드 2</vt:lpstr>
      <vt:lpstr>슬라이드 3</vt:lpstr>
      <vt:lpstr>슬라이드 4</vt:lpstr>
      <vt:lpstr>EmPublic Education </vt:lpstr>
      <vt:lpstr>        The best product of the                                                  is the Sweetest Mango in the World</vt:lpstr>
      <vt:lpstr>슬라이드 7</vt:lpstr>
      <vt:lpstr>슬라이드 8</vt:lpstr>
      <vt:lpstr>       </vt:lpstr>
      <vt:lpstr>슬라이드 10</vt:lpstr>
      <vt:lpstr>슬라이드 11</vt:lpstr>
      <vt:lpstr>슬라이드 12</vt:lpstr>
      <vt:lpstr>슬라이드 13</vt:lpstr>
      <vt:lpstr> Farmer’s/Producer Organizing </vt:lpstr>
      <vt:lpstr>슬라이드 15</vt:lpstr>
      <vt:lpstr>슬라이드 16</vt:lpstr>
      <vt:lpstr>슬라이드 17</vt:lpstr>
      <vt:lpstr>슬라이드 18</vt:lpstr>
      <vt:lpstr>슬라이드 19</vt:lpstr>
      <vt:lpstr>슬라이드 20</vt:lpstr>
      <vt:lpstr>슬라이드 21</vt:lpstr>
      <vt:lpstr>슬라이드 22</vt:lpstr>
      <vt:lpstr>슬라이드 23</vt:lpstr>
      <vt:lpstr>슬라이드 24</vt:lpstr>
      <vt:lpstr>슬라이드 25</vt:lpstr>
      <vt:lpstr>슬라이드 26</vt:lpstr>
      <vt:lpstr>슬라이드 27</vt:lpstr>
      <vt:lpstr>슬라이드 28</vt:lpstr>
      <vt:lpstr>슬라이드 29</vt:lpstr>
      <vt:lpstr>슬라이드 30</vt:lpstr>
      <vt:lpstr>oduction</vt:lpstr>
      <vt:lpstr> fairtrade partnership</vt:lpstr>
      <vt:lpstr>슬라이드 33</vt:lpstr>
      <vt:lpstr>슬라이드 34</vt:lpstr>
      <vt:lpstr>슬라이드 35</vt:lpstr>
      <vt:lpstr>슬라이드 36</vt:lpstr>
      <vt:lpstr>슬라이드 37</vt:lpstr>
      <vt:lpstr>슬라이드 38</vt:lpstr>
      <vt:lpstr>슬라이드 39</vt:lpstr>
      <vt:lpstr>슬라이드 40</vt:lpstr>
      <vt:lpstr>슬라이드 41</vt:lpstr>
      <vt:lpstr>슬라이드 42</vt:lpstr>
      <vt:lpstr> </vt:lpstr>
      <vt:lpstr>슬라이드 44</vt:lpstr>
      <vt:lpstr>슬라이드 45</vt:lpstr>
      <vt:lpstr>슬라이드 46</vt:lpstr>
      <vt:lpstr>슬라이드 47</vt:lpstr>
      <vt:lpstr>슬라이드 48</vt:lpstr>
      <vt:lpstr>슬라이드 49</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 organic market</dc:title>
  <dc:creator>Alex Corpus Hermoso</dc:creator>
  <cp:lastModifiedBy>user</cp:lastModifiedBy>
  <cp:revision>414</cp:revision>
  <dcterms:created xsi:type="dcterms:W3CDTF">2013-01-19T05:59:00Z</dcterms:created>
  <dcterms:modified xsi:type="dcterms:W3CDTF">2014-11-18T01:49:08Z</dcterms:modified>
</cp:coreProperties>
</file>