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9"/>
  </p:notesMasterIdLst>
  <p:handoutMasterIdLst>
    <p:handoutMasterId r:id="rId10"/>
  </p:handoutMasterIdLst>
  <p:sldIdLst>
    <p:sldId id="256" r:id="rId4"/>
    <p:sldId id="257" r:id="rId5"/>
    <p:sldId id="258" r:id="rId6"/>
    <p:sldId id="264" r:id="rId7"/>
    <p:sldId id="262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EAAA2-2660-4478-9A1B-C15436273D74}" type="datetimeFigureOut">
              <a:rPr lang="fi-FI" smtClean="0"/>
              <a:pPr/>
              <a:t>11.11.2014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8D9171-4CDF-4CE4-A5F5-B4BB4E6E53AF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="" xmlns:p14="http://schemas.microsoft.com/office/powerpoint/2010/main" val="4019009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7050E-CF00-4946-9E09-B7DACFD99069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FBA23-A55B-4ED3-8465-4EE411D19A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75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eruskalvopohja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301038" y="6589713"/>
            <a:ext cx="46355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9pPr>
          </a:lstStyle>
          <a:p>
            <a:pPr algn="r" eaLnBrk="1" hangingPunct="1">
              <a:defRPr/>
            </a:pPr>
            <a:fld id="{6AA60483-2606-41DA-88F9-E3F1636F1C8C}" type="slidenum">
              <a:rPr lang="fi-FI" altLang="en-US" sz="1400" b="1" smtClean="0">
                <a:solidFill>
                  <a:schemeClr val="bg1"/>
                </a:solidFill>
              </a:rPr>
              <a:pPr algn="r" eaLnBrk="1" hangingPunct="1">
                <a:defRPr/>
              </a:pPr>
              <a:t>‹#›</a:t>
            </a:fld>
            <a:endParaRPr lang="fi-FI" altLang="en-US" b="1" smtClean="0"/>
          </a:p>
        </p:txBody>
      </p:sp>
      <p:pic>
        <p:nvPicPr>
          <p:cNvPr id="6" name="Picture 8" descr="Alep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980113"/>
            <a:ext cx="9001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Prism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6021388"/>
            <a:ext cx="15636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 descr="ABC-MARK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805488"/>
            <a:ext cx="9890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5876925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5929313"/>
            <a:ext cx="17843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Kuva 14" descr="Sa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6021388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08125" y="2349500"/>
            <a:ext cx="7456488" cy="1470025"/>
          </a:xfrm>
        </p:spPr>
        <p:txBody>
          <a:bodyPr tIns="45720" bIns="45720"/>
          <a:lstStyle>
            <a:lvl1pPr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4473575"/>
            <a:ext cx="7345362" cy="684213"/>
          </a:xfrm>
        </p:spPr>
        <p:txBody>
          <a:bodyPr/>
          <a:lstStyle>
            <a:lvl1pPr marL="0" indent="0">
              <a:buFont typeface="Arial" charset="0"/>
              <a:buNone/>
              <a:defRPr sz="2400" i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575425"/>
            <a:ext cx="1774825" cy="476250"/>
          </a:xfrm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821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111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913563" y="115888"/>
            <a:ext cx="1979612" cy="62658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971550" y="115888"/>
            <a:ext cx="5789613" cy="62658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671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Otsikko, teksti ja 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84213" y="-98425"/>
            <a:ext cx="7993062" cy="935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Kaavion paikkamerkki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fi-FI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9468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212C2-0490-40DD-B130-4FA6E2C7C3D7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845759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83394" y="188640"/>
            <a:ext cx="7993062" cy="935038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0C1BC-6233-4C60-860C-60BF23133FD3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400003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B75B5-0FCB-45B7-A044-85C8AA9CA453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064918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BCF52-4956-41D0-9C0A-D64BC278436D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184626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65C17-B353-4CD0-8792-7148DF875634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353429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EBE7B-A5B5-4EC5-8989-E66AC730E895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746214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A10A1-DE9E-4AFD-9E52-382DEF12BE7C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34671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3541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A898-F422-4327-B97F-59CF6CF43FE6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952292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C8055-03C7-4FB4-8ED6-834AA26C1298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986604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75E93-5426-4D25-8C4A-C1DF74E39E36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7237351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-98425"/>
            <a:ext cx="2057400" cy="6224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-98425"/>
            <a:ext cx="6019800" cy="6224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04348-E515-4004-A8FF-D32A152D02A3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621376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9467CD43-2E9E-46DE-9EC2-97110C176747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0532729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83394" y="188640"/>
            <a:ext cx="7993062" cy="935038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05B9A963-7CB6-436C-96DC-37A108F5C723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0271433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D1575198-E461-4F64-A105-A17952700399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354593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A274BEC0-1DE3-4D08-BDF5-F18C3D6E6E09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40412237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5ABE19A1-C0E2-42C3-9945-C0510D519B46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32020194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D382476B-A08D-4243-91CA-F2F8677CDA50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612080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19657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69FFED1D-2B28-4E12-B15A-604C1738C5F7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1412706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C03AF429-C833-4899-94ED-9610935C10A0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6174626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1715FB02-1701-48AB-8508-10601E24C26C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12850282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8A0B63BD-A207-4705-9291-C4C3C10644D2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7250759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-98425"/>
            <a:ext cx="2057400" cy="6224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-98425"/>
            <a:ext cx="6019800" cy="62245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fld id="{452C7D76-7C36-4C01-A078-C04DA0F3A065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Geneva" pitchFamily="123" charset="-128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  <p:extLst>
      <p:ext uri="{BB962C8B-B14F-4D97-AF65-F5344CB8AC3E}">
        <p14:creationId xmlns="" xmlns:p14="http://schemas.microsoft.com/office/powerpoint/2010/main" val="280612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971550" y="1341438"/>
            <a:ext cx="3865563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989513" y="1341438"/>
            <a:ext cx="386715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72423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2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231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04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519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700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ruskalvopohja_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82663" y="115888"/>
            <a:ext cx="791051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0800" rIns="9144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341438"/>
            <a:ext cx="7885113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en-US" smtClean="0"/>
              <a:t>Muokkaa tekstin perustyylejä napsauttamalla</a:t>
            </a:r>
          </a:p>
          <a:p>
            <a:pPr lvl="1"/>
            <a:r>
              <a:rPr lang="fi-FI" altLang="en-US" smtClean="0"/>
              <a:t>toinen taso</a:t>
            </a:r>
          </a:p>
          <a:p>
            <a:pPr lvl="2"/>
            <a:r>
              <a:rPr lang="fi-FI" altLang="en-US" smtClean="0"/>
              <a:t>kolmas taso</a:t>
            </a:r>
          </a:p>
          <a:p>
            <a:pPr lvl="3"/>
            <a:r>
              <a:rPr lang="fi-FI" altLang="en-US" smtClean="0"/>
              <a:t>neljäs taso</a:t>
            </a:r>
          </a:p>
          <a:p>
            <a:pPr lvl="4"/>
            <a:r>
              <a:rPr lang="fi-FI" altLang="en-US" smtClean="0"/>
              <a:t>viides taso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301038" y="6589713"/>
            <a:ext cx="46355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9pPr>
          </a:lstStyle>
          <a:p>
            <a:pPr algn="r" eaLnBrk="1" hangingPunct="1">
              <a:defRPr/>
            </a:pPr>
            <a:fld id="{77D0C3BD-3520-4F5C-8E9D-CC9E312A864D}" type="slidenum">
              <a:rPr lang="fi-FI" altLang="en-US" sz="1400" b="1" smtClean="0">
                <a:solidFill>
                  <a:schemeClr val="bg1"/>
                </a:solidFill>
              </a:rPr>
              <a:pPr algn="r" eaLnBrk="1" hangingPunct="1">
                <a:defRPr/>
              </a:pPr>
              <a:t>‹#›</a:t>
            </a:fld>
            <a:endParaRPr lang="fi-FI" altLang="en-US" b="1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75425"/>
            <a:ext cx="1593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DA0B5764-9C2A-4F6B-84A7-8BA3A48F8020}" type="datetimeFigureOut">
              <a:rPr lang="en-US" smtClean="0"/>
              <a:pPr/>
              <a:t>11/11/2014</a:t>
            </a:fld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6575425"/>
            <a:ext cx="4430713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Geneva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rgbClr val="004A93"/>
          </a:solidFill>
          <a:latin typeface="+mn-lt"/>
          <a:ea typeface="Geneva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004A93"/>
          </a:solidFill>
          <a:latin typeface="+mn-lt"/>
          <a:ea typeface="Geneva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004A93"/>
          </a:solidFill>
          <a:latin typeface="+mn-lt"/>
          <a:ea typeface="Geneva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  <a:ea typeface="Geneva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  <a:ea typeface="Geneva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aulukkopohj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-98425"/>
            <a:ext cx="7993062" cy="935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10800" rIns="9144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301038" y="6584950"/>
            <a:ext cx="4635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9pPr>
          </a:lstStyle>
          <a:p>
            <a:pPr algn="r" eaLnBrk="1" hangingPunct="1">
              <a:defRPr/>
            </a:pPr>
            <a:fld id="{236B5368-985C-4A65-A70C-E2B9B2BAD85A}" type="slidenum">
              <a:rPr lang="fi-FI" altLang="en-US" sz="1400" b="1" smtClean="0">
                <a:solidFill>
                  <a:schemeClr val="bg1"/>
                </a:solidFill>
              </a:rPr>
              <a:pPr algn="r" eaLnBrk="1" hangingPunct="1">
                <a:defRPr/>
              </a:pPr>
              <a:t>‹#›</a:t>
            </a:fld>
            <a:endParaRPr lang="fi-FI" altLang="en-US" smtClean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75425"/>
            <a:ext cx="1666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27BC6F8-0814-420D-8CAE-F2A8B85F24B0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8388" y="6561138"/>
            <a:ext cx="4429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Geneva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3200">
          <a:solidFill>
            <a:srgbClr val="004A93"/>
          </a:solidFill>
          <a:latin typeface="+mn-lt"/>
          <a:ea typeface="Geneva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rgbClr val="004A93"/>
          </a:solidFill>
          <a:latin typeface="+mn-lt"/>
          <a:ea typeface="Geneva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004A93"/>
          </a:solidFill>
          <a:latin typeface="+mn-lt"/>
          <a:ea typeface="Geneva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  <a:ea typeface="Geneva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  <a:ea typeface="Geneva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aulukkopohj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-98425"/>
            <a:ext cx="7993062" cy="935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10800" rIns="9144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301038" y="6584950"/>
            <a:ext cx="4635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pitchFamily="123" charset="-128"/>
              </a:defRPr>
            </a:lvl9pPr>
          </a:lstStyle>
          <a:p>
            <a:pPr algn="r" eaLnBrk="1" hangingPunct="1">
              <a:defRPr/>
            </a:pPr>
            <a:fld id="{2DE433A7-0CCF-4695-9485-37B58A0DBE99}" type="slidenum">
              <a:rPr lang="fi-FI" altLang="en-US" sz="1400" b="1" smtClean="0">
                <a:solidFill>
                  <a:srgbClr val="FFFFFF"/>
                </a:solidFill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fi-FI" altLang="en-US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75425"/>
            <a:ext cx="1666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400317D-6365-4B39-B86D-1AD30AF8205D}" type="datetime1">
              <a:rPr lang="fi-FI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8388" y="6561138"/>
            <a:ext cx="4429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fi-FI"/>
              <a:t>Päivittäistavarakaupan ketjuohjaus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i="1">
          <a:solidFill>
            <a:srgbClr val="004A93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3200">
          <a:solidFill>
            <a:srgbClr val="004A9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rgbClr val="004A93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004A93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004A93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4A93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Fair Trade Products in S-Group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Situation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 20.10.2014</a:t>
            </a:r>
          </a:p>
          <a:p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Anne Santamäki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http://3.bp.blogspot.com/-QJeFX8ooNlU/Tqp7LVxdjVI/AAAAAAAAASw/3ZznSOQp46M/s400/banaaniterttu_lo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4"/>
            <a:ext cx="2646234" cy="19648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565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Sales</a:t>
            </a:r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i-FI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Trade Products 10/2013 – 09/2014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53135"/>
          </a:xfrm>
        </p:spPr>
        <p:txBody>
          <a:bodyPr/>
          <a:lstStyle/>
          <a:p>
            <a:pPr marL="0" indent="0">
              <a:buNone/>
            </a:pP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   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Sales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Trade products is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growing</a:t>
            </a:r>
            <a:endParaRPr lang="fi-FI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Sales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index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compared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last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year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is 124%</a:t>
            </a:r>
          </a:p>
          <a:p>
            <a:pPr>
              <a:buFontTx/>
              <a:buChar char="-"/>
            </a:pP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Over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200 products (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flowers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food)</a:t>
            </a:r>
          </a:p>
          <a:p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trade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products  </a:t>
            </a:r>
          </a:p>
          <a:p>
            <a:pPr lvl="1"/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Tea (65 products)</a:t>
            </a:r>
          </a:p>
          <a:p>
            <a:pPr lvl="1"/>
            <a:r>
              <a:rPr lang="fi-FI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Coffee</a:t>
            </a:r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(35 products)</a:t>
            </a:r>
          </a:p>
          <a:p>
            <a:pPr lvl="1"/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Sweets/chockolate(21 products)</a:t>
            </a:r>
          </a:p>
          <a:p>
            <a:pPr lvl="1"/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Ice </a:t>
            </a:r>
            <a:r>
              <a:rPr lang="fi-FI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Cream</a:t>
            </a:r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(20 )</a:t>
            </a:r>
          </a:p>
          <a:p>
            <a:pPr lvl="1"/>
            <a:r>
              <a:rPr lang="fi-FI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Fruits</a:t>
            </a:r>
            <a:r>
              <a:rPr lang="fi-FI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(12 )</a:t>
            </a:r>
          </a:p>
          <a:p>
            <a:pPr lvl="1"/>
            <a:endParaRPr lang="fi-FI" sz="20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BEBE7B-A5B5-4EC5-8989-E66AC730E895}" type="datetime1">
              <a:rPr lang="fi-FI" smtClean="0"/>
              <a:pPr>
                <a:defRPr/>
              </a:pPr>
              <a:t>11.11.2014</a:t>
            </a:fld>
            <a:endParaRPr lang="fi-FI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41898"/>
            <a:ext cx="2690627" cy="1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533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Fair </a:t>
            </a:r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Trade </a:t>
            </a:r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products—market share in product group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Flowers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21%</a:t>
            </a:r>
          </a:p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Bananas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12%</a:t>
            </a:r>
          </a:p>
          <a:p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Tea		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4%</a:t>
            </a:r>
          </a:p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Sweetening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prod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fi-FI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fi-FI" b="1" dirty="0">
                <a:latin typeface="Calibri" panose="020F0502020204030204" pitchFamily="34" charset="0"/>
                <a:cs typeface="Calibri" panose="020F0502020204030204" pitchFamily="34" charset="0"/>
              </a:rPr>
              <a:t>4%</a:t>
            </a:r>
          </a:p>
          <a:p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Ice </a:t>
            </a:r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Cream</a:t>
            </a:r>
            <a:r>
              <a:rPr lang="fi-FI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4%</a:t>
            </a:r>
            <a:endParaRPr lang="fi-FI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Coffee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2%</a:t>
            </a:r>
          </a:p>
          <a:p>
            <a:r>
              <a:rPr lang="fi-FI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Cacao</a:t>
            </a:r>
            <a:r>
              <a:rPr lang="fi-FI" dirty="0" smtClean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fi-FI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2%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F0C1BC-6233-4C60-860C-60BF23133FD3}" type="datetime1">
              <a:rPr lang="fi-FI" smtClean="0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6" name="TextBox 5"/>
          <p:cNvSpPr txBox="1"/>
          <p:nvPr/>
        </p:nvSpPr>
        <p:spPr>
          <a:xfrm>
            <a:off x="6084168" y="6304917"/>
            <a:ext cx="28083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00" dirty="0" smtClean="0"/>
              <a:t>Lähde: SOK Tahti-raportointi</a:t>
            </a:r>
            <a:endParaRPr lang="en-US" sz="1000" dirty="0"/>
          </a:p>
        </p:txBody>
      </p:sp>
      <p:pic>
        <p:nvPicPr>
          <p:cNvPr id="1026" name="Picture 2" descr="http://www.reilukauppa.fi/typo3temp/pics/54b39b28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23570"/>
            <a:ext cx="3810053" cy="2501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4871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93062" cy="935038"/>
          </a:xfrm>
        </p:spPr>
        <p:txBody>
          <a:bodyPr/>
          <a:lstStyle/>
          <a:p>
            <a:r>
              <a:rPr lang="fi-FI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top </a:t>
            </a:r>
            <a:r>
              <a:rPr lang="fi-FI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fi-FI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Fair Trade Product</a:t>
            </a:r>
            <a:br>
              <a:rPr lang="fi-FI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10/2013 </a:t>
            </a:r>
            <a:r>
              <a:rPr lang="fi-FI" sz="2000" dirty="0">
                <a:latin typeface="Calibri" panose="020F0502020204030204" pitchFamily="34" charset="0"/>
                <a:cs typeface="Calibri" panose="020F0502020204030204" pitchFamily="34" charset="0"/>
              </a:rPr>
              <a:t>– 9/2014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BEBE7B-A5B5-4EC5-8989-E66AC730E895}" type="datetime1">
              <a:rPr lang="fi-FI" smtClean="0"/>
              <a:pPr>
                <a:defRPr/>
              </a:pPr>
              <a:t>11.11.2014</a:t>
            </a:fld>
            <a:endParaRPr lang="fi-FI"/>
          </a:p>
        </p:txBody>
      </p:sp>
      <p:sp>
        <p:nvSpPr>
          <p:cNvPr id="9" name="TextBox 8"/>
          <p:cNvSpPr txBox="1"/>
          <p:nvPr/>
        </p:nvSpPr>
        <p:spPr>
          <a:xfrm>
            <a:off x="6084168" y="6304917"/>
            <a:ext cx="28083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00" dirty="0" smtClean="0"/>
              <a:t>Lähde: SOK Tahti-raportointi</a:t>
            </a:r>
            <a:endParaRPr lang="en-US" sz="1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4172079"/>
              </p:ext>
            </p:extLst>
          </p:nvPr>
        </p:nvGraphicFramePr>
        <p:xfrm>
          <a:off x="1326106" y="1700808"/>
          <a:ext cx="6389166" cy="3728455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634040"/>
                <a:gridCol w="1105452"/>
                <a:gridCol w="1649674"/>
              </a:tblGrid>
              <a:tr h="64744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TOP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 of Marketing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€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My € </a:t>
                      </a:r>
                      <a:b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sis. </a:t>
                      </a:r>
                      <a:r>
                        <a:rPr lang="en-US" sz="12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alv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Contribution to Fair Trade Total Sales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</a:rPr>
                        <a:t>Organic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Banana</a:t>
                      </a:r>
                      <a:r>
                        <a:rPr lang="en-US" sz="1200" u="none" strike="noStrike" dirty="0" smtClean="0">
                          <a:effectLst/>
                        </a:rPr>
                        <a:t> </a:t>
                      </a:r>
                      <a:r>
                        <a:rPr lang="en-US" sz="1200" u="none" strike="noStrike" dirty="0">
                          <a:effectLst/>
                        </a:rPr>
                        <a:t>KG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6 186 211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28 %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</a:rPr>
                        <a:t>Fair Trade Rose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3 477 260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BEN &amp; JERRY'S COOKIE DOUGH 500ML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1 079 407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CLASSIC REKO </a:t>
                      </a:r>
                      <a:r>
                        <a:rPr lang="en-US" sz="1200" u="none" strike="noStrike" dirty="0" smtClean="0">
                          <a:effectLst/>
                        </a:rPr>
                        <a:t>Organic </a:t>
                      </a:r>
                      <a:r>
                        <a:rPr lang="en-US" sz="1200" u="none" strike="noStrike" dirty="0">
                          <a:effectLst/>
                        </a:rPr>
                        <a:t>500G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917 566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BEN &amp; JERRY'S CHOCOLATE FUDGE 500ML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564 084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</a:rPr>
                        <a:t>Fair Trade Organic Cashew nut </a:t>
                      </a:r>
                      <a:r>
                        <a:rPr lang="en-US" sz="1200" u="none" strike="noStrike" dirty="0">
                          <a:effectLst/>
                        </a:rPr>
                        <a:t>250G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460 342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MUNDO </a:t>
                      </a:r>
                      <a:r>
                        <a:rPr lang="en-US" sz="1200" u="none" strike="noStrike" dirty="0" smtClean="0">
                          <a:effectLst/>
                        </a:rPr>
                        <a:t>SJ </a:t>
                      </a:r>
                      <a:r>
                        <a:rPr lang="en-US" sz="1200" u="none" strike="noStrike" dirty="0">
                          <a:effectLst/>
                        </a:rPr>
                        <a:t>RK </a:t>
                      </a:r>
                      <a:r>
                        <a:rPr lang="en-US" sz="1200" u="none" strike="noStrike" dirty="0" smtClean="0">
                          <a:effectLst/>
                        </a:rPr>
                        <a:t>Organic Coffee </a:t>
                      </a:r>
                      <a:r>
                        <a:rPr lang="en-US" sz="1200" u="none" strike="noStrike" dirty="0">
                          <a:effectLst/>
                        </a:rPr>
                        <a:t>500G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455 962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BEN &amp; JERRY'S HALF BAKED 500ML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381 607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BEN &amp; JERRY'S BLONDIE BROWNIE 500ML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360 782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BEN &amp; JERRY'S KARAMEL SUTRA 500ML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360 167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2 %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  <a:tr h="2800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Top 10 Total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14 243 388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65 %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48209" marR="48209" marT="48209" marB="48209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18617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993062" cy="935038"/>
          </a:xfrm>
        </p:spPr>
        <p:txBody>
          <a:bodyPr/>
          <a:lstStyle/>
          <a:p>
            <a:r>
              <a:rPr lang="fi-FI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Trade and </a:t>
            </a:r>
            <a:r>
              <a:rPr lang="fi-FI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Organic</a:t>
            </a:r>
            <a:r>
              <a:rPr lang="fi-FI" sz="2800" b="1" smtClean="0">
                <a:latin typeface="Calibri" panose="020F0502020204030204" pitchFamily="34" charset="0"/>
                <a:cs typeface="Calibri" panose="020F0502020204030204" pitchFamily="34" charset="0"/>
              </a:rPr>
              <a:t>  food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over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200 </a:t>
            </a:r>
            <a:r>
              <a:rPr lang="fi-FI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trade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products 114 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also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organic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food</a:t>
            </a:r>
          </a:p>
          <a:p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sales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Fair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trade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products 56% </a:t>
            </a:r>
            <a:endParaRPr lang="fi-FI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and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volym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76%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fi-FI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i-FI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organic</a:t>
            </a:r>
            <a:endParaRPr lang="fi-FI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i-FI" sz="2000" dirty="0" smtClean="0"/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F0C1BC-6233-4C60-860C-60BF23133FD3}" type="datetime1">
              <a:rPr lang="fi-FI" smtClean="0"/>
              <a:pPr>
                <a:defRPr/>
              </a:pPr>
              <a:t>11.11.2014</a:t>
            </a:fld>
            <a:endParaRPr lang="fi-FI"/>
          </a:p>
        </p:txBody>
      </p:sp>
      <p:pic>
        <p:nvPicPr>
          <p:cNvPr id="2050" name="Picture 2" descr="http://3.bp.blogspot.com/-QJeFX8ooNlU/Tqp7LVxdjVI/AAAAAAAAASw/3ZznSOQp46M/s400/banaaniterttu_lo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40968"/>
            <a:ext cx="4294902" cy="3188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7685586"/>
      </p:ext>
    </p:extLst>
  </p:cSld>
  <p:clrMapOvr>
    <a:masterClrMapping/>
  </p:clrMapOvr>
</p:sld>
</file>

<file path=ppt/theme/theme1.xml><?xml version="1.0" encoding="utf-8"?>
<a:theme xmlns:a="http://schemas.openxmlformats.org/drawingml/2006/main" name="SOK2">
  <a:themeElements>
    <a:clrScheme name="0_MKO_peruskalvo+taulukkopohja2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_MKO_peruskalvo+taulukkopohja2 (2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_MKO_peruskalvo+taulukkopohja2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MKO_peruskalvo+taulukkopohja2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MKO_peruskalvo+taulukkopohja2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MKO_peruskalvo+taulukkopohja2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MKO_peruskalvo+taulukkopohja2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MKO_peruskalvo+taulukkopohja2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_MKO_peruskalvo+taulukkopohja2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ja">
  <a:themeElements>
    <a:clrScheme name="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ja">
  <a:themeElements>
    <a:clrScheme name="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SOK2</Template>
  <TotalTime>421</TotalTime>
  <Words>242</Words>
  <Application>Microsoft Office PowerPoint</Application>
  <PresentationFormat>화면 슬라이드 쇼(4:3)</PresentationFormat>
  <Paragraphs>68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SOK2</vt:lpstr>
      <vt:lpstr>ja</vt:lpstr>
      <vt:lpstr>1_ja</vt:lpstr>
      <vt:lpstr>Fair Trade Products in S-Group</vt:lpstr>
      <vt:lpstr>Sales of Fair Trade Products 10/2013 – 09/2014</vt:lpstr>
      <vt:lpstr>Fair Trade products—market share in product group</vt:lpstr>
      <vt:lpstr>top 10  Fair Trade Product 10/2013 – 9/2014</vt:lpstr>
      <vt:lpstr>Fair Trade and Organic  food</vt:lpstr>
    </vt:vector>
  </TitlesOfParts>
  <Company>S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Reilu kauppa</dc:title>
  <dc:creator>launole</dc:creator>
  <cp:lastModifiedBy>Windows User</cp:lastModifiedBy>
  <cp:revision>51</cp:revision>
  <cp:lastPrinted>2014-11-10T09:16:34Z</cp:lastPrinted>
  <dcterms:created xsi:type="dcterms:W3CDTF">2014-10-20T09:02:58Z</dcterms:created>
  <dcterms:modified xsi:type="dcterms:W3CDTF">2014-11-11T08:05:52Z</dcterms:modified>
</cp:coreProperties>
</file>