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4" r:id="rId3"/>
    <p:sldId id="301" r:id="rId4"/>
    <p:sldId id="299" r:id="rId5"/>
    <p:sldId id="261" r:id="rId6"/>
    <p:sldId id="258" r:id="rId7"/>
    <p:sldId id="300" r:id="rId8"/>
    <p:sldId id="259" r:id="rId9"/>
    <p:sldId id="257" r:id="rId10"/>
    <p:sldId id="303" r:id="rId11"/>
    <p:sldId id="302" r:id="rId12"/>
    <p:sldId id="265" r:id="rId13"/>
    <p:sldId id="305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clrMru>
    <a:srgbClr val="547EAE"/>
    <a:srgbClr val="CC3399"/>
    <a:srgbClr val="2823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F720267-61CD-427A-A858-6C5CB15670DA}" type="datetimeFigureOut">
              <a:rPr lang="en-US"/>
              <a:pPr>
                <a:defRPr/>
              </a:pPr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9048321-D324-42AA-AAFE-5D151DE696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560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8C04706-6B92-4C38-8E74-8602180AB9CA}" type="datetimeFigureOut">
              <a:rPr lang="en-GB"/>
              <a:pPr>
                <a:defRPr/>
              </a:pPr>
              <a:t>04/11/2014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C15786C-ED19-4DCE-B8E7-4E92D60B4C8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04492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2DFAF83-1257-4F0A-9099-832603A2B670}" type="slidenum">
              <a:rPr lang="en-GB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GB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1617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DD64613-71BA-4AB2-86D0-E78E950634AD}" type="slidenum">
              <a:rPr lang="en-GB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7</a:t>
            </a:fld>
            <a:endParaRPr lang="en-GB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634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5" descr="botto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Co-opCollege jpeg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 descr="top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8" descr="coop_white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840" y="1988840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805644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botto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Co-opCollege jpeg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top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coop_white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720080"/>
          </a:xfrm>
          <a:prstGeom prst="rect">
            <a:avLst/>
          </a:prstGeom>
        </p:spPr>
        <p:txBody>
          <a:bodyPr/>
          <a:lstStyle>
            <a:lvl1pPr algn="l"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A7AD7B-E294-4F1E-9531-6D50EBF7F94E}" type="datetimeFigureOut">
              <a:rPr lang="en-GB"/>
              <a:pPr>
                <a:defRPr/>
              </a:pPr>
              <a:t>04/11/2014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0A66F3-9861-47D2-88BB-2FC1970F213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091157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5" descr="bottom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9" descr="Co-opCollege jpeg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 descr="top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coop_white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8"/>
          <p:cNvSpPr txBox="1">
            <a:spLocks noGrp="1"/>
          </p:cNvSpPr>
          <p:nvPr>
            <p:ph type="title"/>
          </p:nvPr>
        </p:nvSpPr>
        <p:spPr>
          <a:xfrm>
            <a:off x="457200" y="1196752"/>
            <a:ext cx="6995120" cy="4392488"/>
          </a:xfrm>
          <a:prstGeom prst="roundRect">
            <a:avLst>
              <a:gd name="adj" fmla="val 4738"/>
            </a:avLst>
          </a:prstGeom>
          <a:solidFill>
            <a:srgbClr val="547EAE">
              <a:alpha val="40000"/>
            </a:srgbClr>
          </a:solidFill>
        </p:spPr>
        <p:txBody>
          <a:bodyPr rtlCol="0" anchor="t">
            <a:noAutofit/>
          </a:bodyPr>
          <a:lstStyle>
            <a:lvl1pPr algn="l">
              <a:defRPr sz="2400" b="1">
                <a:solidFill>
                  <a:srgbClr val="547EAE"/>
                </a:solidFill>
                <a:latin typeface="Myriad Pro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9977C2-D578-4657-B43B-05510031B32E}" type="datetimeFigureOut">
              <a:rPr lang="en-GB"/>
              <a:pPr>
                <a:defRPr/>
              </a:pPr>
              <a:t>04/11/2014</a:t>
            </a:fld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ACE185-BCE8-4D2E-ABB5-BC725284733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170089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78AD53E-19A3-4DDE-ACCD-33B471D4319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7075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5" descr="bottom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70550"/>
            <a:ext cx="9144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68313" y="11255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7740650" y="0"/>
            <a:ext cx="935038" cy="3333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000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41048E1-4F92-4229-86F5-ACAD75F93699}" type="datetimeFigureOut">
              <a:rPr lang="en-GB"/>
              <a:pPr>
                <a:defRPr/>
              </a:pPr>
              <a:t>04/11/2014</a:t>
            </a:fld>
            <a:endParaRPr lang="en-GB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825" y="6356350"/>
            <a:ext cx="6697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rgbClr val="000066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713" y="0"/>
            <a:ext cx="395287" cy="3333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000" b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327B5C6-0496-47AF-93C3-8E4B6341C2E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1031" name="Picture 9" descr="Co-opCollege jpeg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60350"/>
            <a:ext cx="16113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17" descr="top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18" descr="coop_white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1" r:id="rId4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MS PGothic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presentation cove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5"/>
          <p:cNvSpPr>
            <a:spLocks noChangeArrowheads="1"/>
          </p:cNvSpPr>
          <p:nvPr/>
        </p:nvSpPr>
        <p:spPr bwMode="auto">
          <a:xfrm>
            <a:off x="1979712" y="1556792"/>
            <a:ext cx="4464050" cy="3311525"/>
          </a:xfrm>
          <a:prstGeom prst="roundRect">
            <a:avLst>
              <a:gd name="adj" fmla="val 4736"/>
            </a:avLst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defRPr/>
            </a:pPr>
            <a:r>
              <a:rPr lang="en-GB" sz="3600" b="1" dirty="0" smtClean="0">
                <a:solidFill>
                  <a:srgbClr val="282365"/>
                </a:solidFill>
                <a:latin typeface="+mn-lt"/>
              </a:rPr>
              <a:t>The </a:t>
            </a:r>
            <a:r>
              <a:rPr lang="en-US" sz="3600" b="1" dirty="0" smtClean="0">
                <a:solidFill>
                  <a:srgbClr val="282365"/>
                </a:solidFill>
                <a:latin typeface="+mn-lt"/>
              </a:rPr>
              <a:t>Co-operative College</a:t>
            </a:r>
          </a:p>
          <a:p>
            <a:pPr algn="ctr" eaLnBrk="1" hangingPunct="1">
              <a:defRPr/>
            </a:pPr>
            <a:r>
              <a:rPr lang="en-US" b="1" dirty="0" smtClean="0">
                <a:solidFill>
                  <a:srgbClr val="282365"/>
                </a:solidFill>
                <a:latin typeface="+mn-lt"/>
              </a:rPr>
              <a:t/>
            </a:r>
            <a:br>
              <a:rPr lang="en-US" b="1" dirty="0" smtClean="0">
                <a:solidFill>
                  <a:srgbClr val="282365"/>
                </a:solidFill>
                <a:latin typeface="+mn-lt"/>
              </a:rPr>
            </a:br>
            <a:r>
              <a:rPr lang="en-US" b="1" dirty="0" err="1" smtClean="0">
                <a:solidFill>
                  <a:srgbClr val="282365"/>
                </a:solidFill>
                <a:latin typeface="+mn-lt"/>
              </a:rPr>
              <a:t>Dr</a:t>
            </a:r>
            <a:r>
              <a:rPr lang="en-US" b="1" dirty="0" smtClean="0">
                <a:solidFill>
                  <a:srgbClr val="282365"/>
                </a:solidFill>
                <a:latin typeface="+mn-lt"/>
              </a:rPr>
              <a:t> Linda Shaw</a:t>
            </a:r>
          </a:p>
          <a:p>
            <a:pPr algn="ctr" eaLnBrk="1" hangingPunct="1">
              <a:defRPr/>
            </a:pPr>
            <a:r>
              <a:rPr lang="en-US" b="1" dirty="0" smtClean="0">
                <a:solidFill>
                  <a:srgbClr val="282365"/>
                </a:solidFill>
                <a:latin typeface="+mn-lt"/>
              </a:rPr>
              <a:t>Vice Principal </a:t>
            </a:r>
            <a:endParaRPr lang="en-GB" sz="3600" b="1" dirty="0" smtClean="0">
              <a:solidFill>
                <a:srgbClr val="547EAE"/>
              </a:solidFill>
              <a:latin typeface="+mn-lt"/>
            </a:endParaRPr>
          </a:p>
        </p:txBody>
      </p:sp>
      <p:pic>
        <p:nvPicPr>
          <p:cNvPr id="9220" name="Picture 7" descr="coop_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092825"/>
            <a:ext cx="144145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7" descr="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15888"/>
            <a:ext cx="9151938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276607" y="2148452"/>
            <a:ext cx="6202363" cy="3296772"/>
          </a:xfrm>
          <a:prstGeom prst="roundRect">
            <a:avLst>
              <a:gd name="adj" fmla="val 4738"/>
            </a:avLst>
          </a:prstGeom>
          <a:solidFill>
            <a:schemeClr val="bg1">
              <a:alpha val="70000"/>
            </a:schemeClr>
          </a:solidFill>
        </p:spPr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000" i="1" dirty="0" smtClean="0"/>
              <a:t>Our </a:t>
            </a:r>
            <a:r>
              <a:rPr lang="en-GB" sz="2000" i="1" dirty="0"/>
              <a:t>courses and programmes are designed for leaders in governance as well as staff and management from </a:t>
            </a:r>
            <a:r>
              <a:rPr lang="en-GB" sz="2000" i="1" dirty="0" smtClean="0"/>
              <a:t/>
            </a:r>
            <a:br>
              <a:rPr lang="en-GB" sz="2000" i="1" dirty="0" smtClean="0"/>
            </a:br>
            <a:r>
              <a:rPr lang="en-GB" sz="2000" i="1" dirty="0" smtClean="0"/>
              <a:t>co-operatives </a:t>
            </a:r>
            <a:r>
              <a:rPr lang="en-GB" sz="2000" i="1" dirty="0"/>
              <a:t>who want </a:t>
            </a:r>
            <a:r>
              <a:rPr lang="en-GB" sz="2000" i="1" dirty="0" smtClean="0"/>
              <a:t>to </a:t>
            </a:r>
            <a:r>
              <a:rPr lang="en-GB" sz="2000" i="1" dirty="0"/>
              <a:t>broaden their knowledge and build capacity. </a:t>
            </a:r>
            <a:r>
              <a:rPr lang="en-GB" sz="2000" i="1" dirty="0" smtClean="0"/>
              <a:t/>
            </a:r>
            <a:br>
              <a:rPr lang="en-GB" sz="2000" i="1" dirty="0" smtClean="0"/>
            </a:br>
            <a:r>
              <a:rPr lang="en-GB" sz="1200" i="1" dirty="0"/>
              <a:t/>
            </a:r>
            <a:br>
              <a:rPr lang="en-GB" sz="1200" i="1" dirty="0"/>
            </a:br>
            <a:r>
              <a:rPr lang="en-GB" sz="2000" dirty="0" smtClean="0"/>
              <a:t>The College delivers a </a:t>
            </a:r>
            <a:r>
              <a:rPr lang="en-GB" sz="2000" dirty="0"/>
              <a:t>range of standardised educational </a:t>
            </a:r>
            <a:r>
              <a:rPr lang="en-GB" sz="2000" dirty="0" smtClean="0"/>
              <a:t>programmes, and also offers </a:t>
            </a:r>
            <a:r>
              <a:rPr lang="en-GB" sz="2000" dirty="0"/>
              <a:t>customised courses and study </a:t>
            </a:r>
            <a:r>
              <a:rPr lang="en-GB" sz="2000" dirty="0" smtClean="0"/>
              <a:t>visits. </a:t>
            </a:r>
            <a:br>
              <a:rPr lang="en-GB" sz="2000" dirty="0" smtClean="0"/>
            </a:br>
            <a:r>
              <a:rPr lang="en-GB" sz="1200" dirty="0"/>
              <a:t/>
            </a:r>
            <a:br>
              <a:rPr lang="en-GB" sz="1200" dirty="0"/>
            </a:br>
            <a:r>
              <a:rPr lang="en-GB" sz="2000" dirty="0"/>
              <a:t>These include </a:t>
            </a:r>
            <a:r>
              <a:rPr lang="en-GB" sz="2000" dirty="0" smtClean="0"/>
              <a:t>face-to-face, online, </a:t>
            </a:r>
            <a:r>
              <a:rPr lang="en-GB" sz="2000" dirty="0"/>
              <a:t>and distance learning </a:t>
            </a:r>
            <a:r>
              <a:rPr lang="en-GB" sz="2000" dirty="0" smtClean="0"/>
              <a:t>programmes.</a:t>
            </a:r>
            <a:r>
              <a:rPr lang="en-GB" sz="2000" dirty="0"/>
              <a:t/>
            </a:r>
            <a:br>
              <a:rPr lang="en-GB" sz="2000" dirty="0"/>
            </a:br>
            <a:endParaRPr lang="en-GB" sz="2000" dirty="0" smtClean="0">
              <a:latin typeface="Myriad Pro" pitchFamily="34" charset="0"/>
              <a:ea typeface="+mj-ea"/>
              <a:cs typeface="+mj-cs"/>
            </a:endParaRPr>
          </a:p>
        </p:txBody>
      </p:sp>
      <p:grpSp>
        <p:nvGrpSpPr>
          <p:cNvPr id="26629" name="Group 18"/>
          <p:cNvGrpSpPr>
            <a:grpSpLocks/>
          </p:cNvGrpSpPr>
          <p:nvPr/>
        </p:nvGrpSpPr>
        <p:grpSpPr bwMode="auto">
          <a:xfrm>
            <a:off x="6516688" y="4868863"/>
            <a:ext cx="2346325" cy="1471612"/>
            <a:chOff x="5436096" y="4221088"/>
            <a:chExt cx="2920580" cy="1831499"/>
          </a:xfrm>
        </p:grpSpPr>
        <p:pic>
          <p:nvPicPr>
            <p:cNvPr id="26630" name="Picture 15" descr="Cover GG-individual-activities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92805">
              <a:off x="5436096" y="4365104"/>
              <a:ext cx="1192945" cy="1687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Picture 17" descr="Cover WC_Resources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0066">
              <a:off x="7163329" y="4315268"/>
              <a:ext cx="1193347" cy="1687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2" name="Picture 16" descr="Cover ME_Facilitator's_Guide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2144">
              <a:off x="6804248" y="4365104"/>
              <a:ext cx="1193456" cy="1687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Picture 14" descr="Cover from VP_Resource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4221088"/>
              <a:ext cx="1192945" cy="1687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41735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05" y="980728"/>
            <a:ext cx="6992718" cy="439559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1196752"/>
            <a:ext cx="6838528" cy="555847"/>
          </a:xfrm>
        </p:spPr>
        <p:txBody>
          <a:bodyPr/>
          <a:lstStyle/>
          <a:p>
            <a:pPr algn="l"/>
            <a:r>
              <a:rPr lang="en-US" sz="2400" b="1" dirty="0">
                <a:solidFill>
                  <a:srgbClr val="547EAE"/>
                </a:solidFill>
              </a:rPr>
              <a:t>College programmes on </a:t>
            </a:r>
            <a:r>
              <a:rPr lang="en-US" sz="2400" b="1" dirty="0" err="1">
                <a:solidFill>
                  <a:srgbClr val="547EAE"/>
                </a:solidFill>
              </a:rPr>
              <a:t>co-operative</a:t>
            </a:r>
            <a:r>
              <a:rPr lang="en-US" sz="2400" b="1" dirty="0">
                <a:solidFill>
                  <a:srgbClr val="547EAE"/>
                </a:solidFill>
              </a:rPr>
              <a:t> identity, values and governance are designed</a:t>
            </a:r>
            <a:r>
              <a:rPr lang="en-US" sz="2400" b="1" dirty="0" smtClean="0">
                <a:solidFill>
                  <a:srgbClr val="547EAE"/>
                </a:solidFill>
              </a:rPr>
              <a:t>:</a:t>
            </a:r>
            <a:endParaRPr lang="en-GB" dirty="0">
              <a:solidFill>
                <a:srgbClr val="547EAE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827584" y="1988840"/>
            <a:ext cx="7056784" cy="3096344"/>
          </a:xfrm>
        </p:spPr>
        <p:txBody>
          <a:bodyPr/>
          <a:lstStyle/>
          <a:p>
            <a:pPr lvl="0"/>
            <a:r>
              <a:rPr lang="en-US" sz="2400" dirty="0" smtClean="0">
                <a:solidFill>
                  <a:srgbClr val="547EAE"/>
                </a:solidFill>
              </a:rPr>
              <a:t>for </a:t>
            </a:r>
            <a:r>
              <a:rPr lang="en-US" sz="2400" dirty="0">
                <a:solidFill>
                  <a:srgbClr val="547EAE"/>
                </a:solidFill>
              </a:rPr>
              <a:t>elected members in consumer co-operatives </a:t>
            </a:r>
            <a:endParaRPr lang="en-GB" sz="2400" dirty="0">
              <a:solidFill>
                <a:srgbClr val="547EAE"/>
              </a:solidFill>
            </a:endParaRPr>
          </a:p>
          <a:p>
            <a:pPr lvl="0"/>
            <a:r>
              <a:rPr lang="en-US" sz="2400" dirty="0">
                <a:solidFill>
                  <a:srgbClr val="547EAE"/>
                </a:solidFill>
              </a:rPr>
              <a:t>for </a:t>
            </a:r>
            <a:r>
              <a:rPr lang="en-US" sz="2400" dirty="0" err="1">
                <a:solidFill>
                  <a:srgbClr val="547EAE"/>
                </a:solidFill>
              </a:rPr>
              <a:t>co-operative</a:t>
            </a:r>
            <a:r>
              <a:rPr lang="en-US" sz="2400" dirty="0">
                <a:solidFill>
                  <a:srgbClr val="547EAE"/>
                </a:solidFill>
              </a:rPr>
              <a:t> schools </a:t>
            </a:r>
            <a:endParaRPr lang="en-GB" sz="2400" dirty="0">
              <a:solidFill>
                <a:srgbClr val="547EAE"/>
              </a:solidFill>
            </a:endParaRPr>
          </a:p>
          <a:p>
            <a:pPr lvl="0"/>
            <a:r>
              <a:rPr lang="en-US" sz="2400" dirty="0">
                <a:solidFill>
                  <a:srgbClr val="547EAE"/>
                </a:solidFill>
              </a:rPr>
              <a:t>for public sector </a:t>
            </a:r>
            <a:r>
              <a:rPr lang="en-US" sz="2400" dirty="0" err="1">
                <a:solidFill>
                  <a:srgbClr val="547EAE"/>
                </a:solidFill>
              </a:rPr>
              <a:t>mutuals</a:t>
            </a:r>
            <a:r>
              <a:rPr lang="en-US" sz="2400" dirty="0">
                <a:solidFill>
                  <a:srgbClr val="547EAE"/>
                </a:solidFill>
              </a:rPr>
              <a:t> </a:t>
            </a:r>
            <a:endParaRPr lang="en-GB" sz="2400" dirty="0">
              <a:solidFill>
                <a:srgbClr val="547EAE"/>
              </a:solidFill>
            </a:endParaRPr>
          </a:p>
          <a:p>
            <a:pPr lvl="0"/>
            <a:r>
              <a:rPr lang="en-US" sz="2400" dirty="0">
                <a:solidFill>
                  <a:srgbClr val="547EAE"/>
                </a:solidFill>
              </a:rPr>
              <a:t>for trade unions </a:t>
            </a:r>
            <a:endParaRPr lang="en-GB" sz="2400" dirty="0">
              <a:solidFill>
                <a:srgbClr val="547EAE"/>
              </a:solidFill>
            </a:endParaRPr>
          </a:p>
          <a:p>
            <a:pPr lvl="0"/>
            <a:r>
              <a:rPr lang="en-US" sz="2400" dirty="0">
                <a:solidFill>
                  <a:srgbClr val="547EAE"/>
                </a:solidFill>
              </a:rPr>
              <a:t>for employees in co-operatives</a:t>
            </a:r>
            <a:endParaRPr lang="en-GB" sz="2400" dirty="0">
              <a:solidFill>
                <a:srgbClr val="547EAE"/>
              </a:solidFill>
            </a:endParaRPr>
          </a:p>
          <a:p>
            <a:pPr lvl="0"/>
            <a:r>
              <a:rPr lang="en-US" sz="2400" dirty="0">
                <a:solidFill>
                  <a:srgbClr val="547EAE"/>
                </a:solidFill>
              </a:rPr>
              <a:t>for worker co-operatives</a:t>
            </a:r>
            <a:endParaRPr lang="en-GB" sz="2400" dirty="0">
              <a:solidFill>
                <a:srgbClr val="547EAE"/>
              </a:solidFill>
            </a:endParaRPr>
          </a:p>
          <a:p>
            <a:pPr marL="0" indent="0">
              <a:buNone/>
            </a:pPr>
            <a:r>
              <a:rPr lang="en-US" sz="2400" dirty="0">
                <a:solidFill>
                  <a:srgbClr val="547EAE"/>
                </a:solidFill>
              </a:rPr>
              <a:t>and many </a:t>
            </a:r>
            <a:r>
              <a:rPr lang="en-US" sz="2400" dirty="0" smtClean="0">
                <a:solidFill>
                  <a:srgbClr val="547EAE"/>
                </a:solidFill>
              </a:rPr>
              <a:t>others.</a:t>
            </a:r>
            <a:endParaRPr lang="en-GB" sz="2400" dirty="0">
              <a:solidFill>
                <a:srgbClr val="547EAE"/>
              </a:solidFill>
            </a:endParaRP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286000" y="17208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dirty="0" smtClean="0"/>
              <a:t>.</a:t>
            </a:r>
            <a:endParaRPr lang="en-GB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2428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144000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457200" y="2564904"/>
            <a:ext cx="5122863" cy="2808312"/>
          </a:xfrm>
          <a:prstGeom prst="roundRect">
            <a:avLst>
              <a:gd name="adj" fmla="val 4738"/>
            </a:avLst>
          </a:prstGeom>
          <a:solidFill>
            <a:schemeClr val="bg1">
              <a:alpha val="70000"/>
            </a:schemeClr>
          </a:solidFill>
        </p:spPr>
        <p:txBody>
          <a:bodyPr rtlCol="0"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2400" dirty="0" smtClean="0">
                <a:solidFill>
                  <a:schemeClr val="accent6"/>
                </a:solidFill>
                <a:ea typeface="+mj-ea"/>
                <a:cs typeface="+mj-cs"/>
                <a:sym typeface="Wingdings 2"/>
              </a:rPr>
              <a:t>Taking a</a:t>
            </a:r>
            <a:r>
              <a:rPr lang="en-GB" sz="2400" b="1" i="1" dirty="0" smtClean="0">
                <a:solidFill>
                  <a:schemeClr val="accent6"/>
                </a:solidFill>
                <a:ea typeface="+mj-ea"/>
                <a:cs typeface="+mj-cs"/>
                <a:sym typeface="Wingdings 2"/>
              </a:rPr>
              <a:t> co-operative  </a:t>
            </a:r>
            <a:r>
              <a:rPr lang="en-GB" sz="2400" dirty="0" smtClean="0">
                <a:solidFill>
                  <a:schemeClr val="accent6"/>
                </a:solidFill>
                <a:ea typeface="+mj-ea"/>
                <a:cs typeface="+mj-cs"/>
                <a:sym typeface="Wingdings 2"/>
              </a:rPr>
              <a:t>approach to l</a:t>
            </a:r>
            <a:r>
              <a:rPr lang="en-GB" sz="2400" b="1" dirty="0" smtClean="0">
                <a:solidFill>
                  <a:schemeClr val="accent6"/>
                </a:solidFill>
                <a:ea typeface="+mj-ea"/>
                <a:cs typeface="+mj-cs"/>
              </a:rPr>
              <a:t>earning and development</a:t>
            </a:r>
            <a:r>
              <a:rPr lang="en-GB" sz="24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  <a:t/>
            </a:r>
            <a:br>
              <a:rPr lang="en-GB" sz="24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</a:br>
            <a:r>
              <a:rPr lang="en-GB" sz="24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  <a:t/>
            </a:r>
            <a:br>
              <a:rPr lang="en-GB" sz="24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</a:br>
            <a:r>
              <a:rPr lang="en-GB" sz="24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  <a:t/>
            </a:r>
            <a:br>
              <a:rPr lang="en-GB" sz="24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</a:br>
            <a:endParaRPr lang="en-GB" sz="2400" dirty="0" smtClean="0">
              <a:latin typeface="Myriad Pro" pitchFamily="34" charset="0"/>
              <a:ea typeface="+mj-ea"/>
              <a:cs typeface="+mj-cs"/>
            </a:endParaRPr>
          </a:p>
        </p:txBody>
      </p:sp>
      <p:sp>
        <p:nvSpPr>
          <p:cNvPr id="27652" name="TextBox 12"/>
          <p:cNvSpPr txBox="1">
            <a:spLocks noChangeArrowheads="1"/>
          </p:cNvSpPr>
          <p:nvPr/>
        </p:nvSpPr>
        <p:spPr bwMode="auto">
          <a:xfrm>
            <a:off x="548149" y="3596654"/>
            <a:ext cx="4752975" cy="1704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673100" indent="-215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en-GB" sz="1800" dirty="0" smtClean="0">
                <a:latin typeface="Calibri" panose="020F0502020204030204" pitchFamily="34" charset="0"/>
              </a:rPr>
              <a:t>We use co-operative and participatory methodologies across all our programmes.</a:t>
            </a:r>
          </a:p>
          <a:p>
            <a:pPr eaLnBrk="1" hangingPunct="1"/>
            <a:endParaRPr lang="en-GB" sz="1200" dirty="0">
              <a:latin typeface="Calibri" panose="020F0502020204030204" pitchFamily="34" charset="0"/>
            </a:endParaRPr>
          </a:p>
          <a:p>
            <a:pPr eaLnBrk="1" hangingPunct="1"/>
            <a:r>
              <a:rPr lang="en-GB" sz="1800" dirty="0" smtClean="0">
                <a:latin typeface="Calibri" panose="020F0502020204030204" pitchFamily="34" charset="0"/>
              </a:rPr>
              <a:t>We also provide a range of resources and toolkits using active learning methods </a:t>
            </a:r>
            <a:r>
              <a:rPr lang="en-GB" sz="1800" dirty="0" err="1" smtClean="0">
                <a:latin typeface="Calibri" panose="020F0502020204030204" pitchFamily="34" charset="0"/>
              </a:rPr>
              <a:t>eg</a:t>
            </a:r>
            <a:r>
              <a:rPr lang="en-GB" sz="1800" dirty="0" smtClean="0">
                <a:latin typeface="Calibri" panose="020F0502020204030204" pitchFamily="34" charset="0"/>
              </a:rPr>
              <a:t> 5</a:t>
            </a:r>
            <a:r>
              <a:rPr lang="en-GB" sz="1800" baseline="30000" dirty="0" smtClean="0">
                <a:latin typeface="Calibri" panose="020F0502020204030204" pitchFamily="34" charset="0"/>
              </a:rPr>
              <a:t>th</a:t>
            </a:r>
            <a:r>
              <a:rPr lang="en-GB" sz="1800" dirty="0" smtClean="0">
                <a:latin typeface="Calibri" panose="020F0502020204030204" pitchFamily="34" charset="0"/>
              </a:rPr>
              <a:t> Principle Toolkit.  </a:t>
            </a:r>
            <a:endParaRPr lang="en-GB" sz="1800" b="1" dirty="0">
              <a:latin typeface="Calibri" panose="020F0502020204030204" pitchFamily="34" charset="0"/>
            </a:endParaRPr>
          </a:p>
          <a:p>
            <a:pPr eaLnBrk="1" hangingPunct="1"/>
            <a:endParaRPr lang="en-GB" sz="1800" b="1" dirty="0" smtClean="0">
              <a:latin typeface="Calibri" panose="020F0502020204030204" pitchFamily="34" charset="0"/>
            </a:endParaRPr>
          </a:p>
          <a:p>
            <a:pPr eaLnBrk="1" hangingPunct="1"/>
            <a:r>
              <a:rPr lang="en-GB" sz="1800" b="1" dirty="0" smtClean="0">
                <a:latin typeface="Calibri" panose="020F0502020204030204" pitchFamily="34" charset="0"/>
              </a:rPr>
              <a:t> </a:t>
            </a:r>
            <a:endParaRPr lang="en-GB" sz="1800" b="1" dirty="0">
              <a:latin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GB" sz="1800" b="1" dirty="0">
              <a:latin typeface="Calibri" panose="020F0502020204030204" pitchFamily="34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GB" sz="1800" dirty="0">
              <a:latin typeface="Calibri" panose="020F0502020204030204" pitchFamily="34" charset="0"/>
            </a:endParaRPr>
          </a:p>
        </p:txBody>
      </p:sp>
      <p:grpSp>
        <p:nvGrpSpPr>
          <p:cNvPr id="27653" name="Group 18"/>
          <p:cNvGrpSpPr>
            <a:grpSpLocks/>
          </p:cNvGrpSpPr>
          <p:nvPr/>
        </p:nvGrpSpPr>
        <p:grpSpPr bwMode="auto">
          <a:xfrm>
            <a:off x="6516688" y="4868863"/>
            <a:ext cx="2346325" cy="1471612"/>
            <a:chOff x="5436096" y="4221088"/>
            <a:chExt cx="2920580" cy="1831499"/>
          </a:xfrm>
        </p:grpSpPr>
        <p:pic>
          <p:nvPicPr>
            <p:cNvPr id="27654" name="Picture 15" descr="Cover GG-individual-activities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92805">
              <a:off x="5436096" y="4365104"/>
              <a:ext cx="1192945" cy="1687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5" name="Picture 17" descr="Cover WC_Resources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0066">
              <a:off x="7163329" y="4315268"/>
              <a:ext cx="1193347" cy="1687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6" name="Picture 16" descr="Cover ME_Facilitator's_Guide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2144">
              <a:off x="6804248" y="4365104"/>
              <a:ext cx="1193456" cy="1687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57" name="Picture 14" descr="Cover from VP_Resource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4221088"/>
              <a:ext cx="1192945" cy="1687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05" y="980728"/>
            <a:ext cx="6992718" cy="4395597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1196752"/>
            <a:ext cx="6838528" cy="555847"/>
          </a:xfrm>
        </p:spPr>
        <p:txBody>
          <a:bodyPr/>
          <a:lstStyle/>
          <a:p>
            <a:pPr algn="l"/>
            <a:r>
              <a:rPr lang="en-GB" sz="2800" b="1" dirty="0">
                <a:solidFill>
                  <a:srgbClr val="547EAE"/>
                </a:solidFill>
              </a:rPr>
              <a:t>Raising the profile of co-operative </a:t>
            </a:r>
            <a:r>
              <a:rPr lang="en-GB" sz="2800" b="1" dirty="0" smtClean="0">
                <a:solidFill>
                  <a:srgbClr val="547EAE"/>
                </a:solidFill>
              </a:rPr>
              <a:t>education</a:t>
            </a:r>
            <a:endParaRPr lang="en-GB" sz="4800" b="1" dirty="0">
              <a:solidFill>
                <a:srgbClr val="547EAE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827584" y="1988840"/>
            <a:ext cx="6480720" cy="3096344"/>
          </a:xfrm>
        </p:spPr>
        <p:txBody>
          <a:bodyPr/>
          <a:lstStyle/>
          <a:p>
            <a:pPr lvl="0"/>
            <a:r>
              <a:rPr lang="en-GB" sz="2400" dirty="0">
                <a:solidFill>
                  <a:srgbClr val="547EAE"/>
                </a:solidFill>
              </a:rPr>
              <a:t>We believe that education is the driver of </a:t>
            </a:r>
            <a:r>
              <a:rPr lang="en-GB" sz="2400" dirty="0" smtClean="0">
                <a:solidFill>
                  <a:srgbClr val="547EAE"/>
                </a:solidFill>
              </a:rPr>
              <a:t/>
            </a:r>
            <a:br>
              <a:rPr lang="en-GB" sz="2400" dirty="0" smtClean="0">
                <a:solidFill>
                  <a:srgbClr val="547EAE"/>
                </a:solidFill>
              </a:rPr>
            </a:br>
            <a:r>
              <a:rPr lang="en-GB" sz="2400" dirty="0" smtClean="0">
                <a:solidFill>
                  <a:srgbClr val="547EAE"/>
                </a:solidFill>
              </a:rPr>
              <a:t>co-operative development. </a:t>
            </a:r>
          </a:p>
          <a:p>
            <a:pPr lvl="0"/>
            <a:r>
              <a:rPr lang="en-GB" sz="2400" dirty="0" smtClean="0">
                <a:solidFill>
                  <a:srgbClr val="547EAE"/>
                </a:solidFill>
              </a:rPr>
              <a:t>Co-operatives </a:t>
            </a:r>
            <a:r>
              <a:rPr lang="en-GB" sz="2400" dirty="0">
                <a:solidFill>
                  <a:srgbClr val="547EAE"/>
                </a:solidFill>
              </a:rPr>
              <a:t>will benefit from spending more resources on </a:t>
            </a:r>
            <a:r>
              <a:rPr lang="en-GB" sz="2400" dirty="0" smtClean="0">
                <a:solidFill>
                  <a:srgbClr val="547EAE"/>
                </a:solidFill>
              </a:rPr>
              <a:t>education.</a:t>
            </a:r>
          </a:p>
          <a:p>
            <a:pPr lvl="0"/>
            <a:r>
              <a:rPr lang="en-GB" sz="2400" dirty="0" smtClean="0">
                <a:solidFill>
                  <a:srgbClr val="547EAE"/>
                </a:solidFill>
              </a:rPr>
              <a:t>The </a:t>
            </a:r>
            <a:r>
              <a:rPr lang="en-GB" sz="2400" dirty="0">
                <a:solidFill>
                  <a:srgbClr val="547EAE"/>
                </a:solidFill>
              </a:rPr>
              <a:t>movement will benefit from a greater focus on </a:t>
            </a:r>
            <a:r>
              <a:rPr lang="en-GB" sz="2400" dirty="0" smtClean="0">
                <a:solidFill>
                  <a:srgbClr val="547EAE"/>
                </a:solidFill>
              </a:rPr>
              <a:t>education.</a:t>
            </a:r>
          </a:p>
          <a:p>
            <a:pPr lvl="0"/>
            <a:r>
              <a:rPr lang="en-GB" sz="2400" dirty="0" smtClean="0">
                <a:solidFill>
                  <a:srgbClr val="547EAE"/>
                </a:solidFill>
              </a:rPr>
              <a:t>Education </a:t>
            </a:r>
            <a:r>
              <a:rPr lang="en-GB" sz="2400" dirty="0">
                <a:solidFill>
                  <a:srgbClr val="547EAE"/>
                </a:solidFill>
              </a:rPr>
              <a:t>for co-operatives needs to be truly co-operative in content and </a:t>
            </a:r>
            <a:r>
              <a:rPr lang="en-GB" sz="2400" dirty="0" smtClean="0">
                <a:solidFill>
                  <a:srgbClr val="547EAE"/>
                </a:solidFill>
              </a:rPr>
              <a:t>pedagogy.</a:t>
            </a:r>
            <a:endParaRPr lang="en-GB" dirty="0">
              <a:solidFill>
                <a:srgbClr val="547EAE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17208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dirty="0" smtClean="0"/>
              <a:t>.</a:t>
            </a:r>
            <a:endParaRPr lang="en-GB" dirty="0"/>
          </a:p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5948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/>
          <p:cNvSpPr>
            <a:spLocks noGrp="1"/>
          </p:cNvSpPr>
          <p:nvPr>
            <p:ph type="title"/>
          </p:nvPr>
        </p:nvSpPr>
        <p:spPr>
          <a:xfrm>
            <a:off x="395288" y="765175"/>
            <a:ext cx="3889375" cy="4608513"/>
          </a:xfrm>
          <a:prstGeom prst="roundRect">
            <a:avLst>
              <a:gd name="adj" fmla="val 4736"/>
            </a:avLst>
          </a:prstGeom>
          <a:solidFill>
            <a:srgbClr val="547EAE">
              <a:alpha val="39999"/>
            </a:srgbClr>
          </a:solidFill>
        </p:spPr>
        <p:txBody>
          <a:bodyPr anchor="ctr"/>
          <a:lstStyle/>
          <a:p>
            <a:pPr algn="ctr" eaLnBrk="1" hangingPunct="1">
              <a:defRPr/>
            </a:pPr>
            <a:r>
              <a:rPr lang="en-GB" sz="3200" b="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>MISSION</a:t>
            </a:r>
            <a:r>
              <a:rPr lang="en-GB" sz="3200" b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>:</a:t>
            </a:r>
            <a:br>
              <a:rPr lang="en-GB" sz="3200" b="0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</a:br>
            <a:r>
              <a:rPr lang="en-GB" sz="3200" b="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/>
            </a:r>
            <a:br>
              <a:rPr lang="en-GB" sz="3200" b="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</a:br>
            <a: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>To put education </a:t>
            </a:r>
            <a:b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</a:br>
            <a: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>at the heart of </a:t>
            </a:r>
            <a:b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</a:br>
            <a: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>co-operation</a:t>
            </a:r>
            <a:b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</a:br>
            <a: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> and co-operation </a:t>
            </a:r>
            <a:b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</a:br>
            <a:r>
              <a:rPr lang="en-GB" sz="3200" dirty="0">
                <a:solidFill>
                  <a:schemeClr val="tx2">
                    <a:lumMod val="75000"/>
                  </a:schemeClr>
                </a:solidFill>
                <a:latin typeface="+mj-lt"/>
                <a:ea typeface="ＭＳ Ｐゴシック" charset="0"/>
                <a:cs typeface="+mj-cs"/>
              </a:rPr>
              <a:t>at the heart of education</a:t>
            </a:r>
          </a:p>
        </p:txBody>
      </p:sp>
      <p:pic>
        <p:nvPicPr>
          <p:cNvPr id="1126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475" y="1166813"/>
            <a:ext cx="4454525" cy="569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/>
              <a:t>The College is an autonomous agency closely connected with the co-operative movement which was established in 1919 to provide education and carry out </a:t>
            </a:r>
            <a:r>
              <a:rPr lang="en-GB" dirty="0" smtClean="0"/>
              <a:t>research.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3816424" cy="609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917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3"/>
          <p:cNvSpPr>
            <a:spLocks noGrp="1"/>
          </p:cNvSpPr>
          <p:nvPr>
            <p:ph type="title"/>
          </p:nvPr>
        </p:nvSpPr>
        <p:spPr>
          <a:xfrm>
            <a:off x="395288" y="908050"/>
            <a:ext cx="8229600" cy="720725"/>
          </a:xfrm>
        </p:spPr>
        <p:txBody>
          <a:bodyPr/>
          <a:lstStyle/>
          <a:p>
            <a:r>
              <a:rPr lang="en-GB" b="1" dirty="0" smtClean="0">
                <a:solidFill>
                  <a:srgbClr val="547EAE"/>
                </a:solidFill>
                <a:latin typeface="Myriad Pro" pitchFamily="34" charset="0"/>
                <a:sym typeface="Wingdings 2" panose="05020102010507070707" pitchFamily="18" charset="2"/>
              </a:rPr>
              <a:t> </a:t>
            </a:r>
            <a:r>
              <a:rPr lang="en-GB" b="1" dirty="0" smtClean="0">
                <a:solidFill>
                  <a:srgbClr val="547EAE"/>
                </a:solidFill>
              </a:rPr>
              <a:t>Co-operative College</a:t>
            </a:r>
            <a:endParaRPr lang="en-GB" dirty="0" smtClean="0">
              <a:solidFill>
                <a:srgbClr val="547EAE"/>
              </a:solidFill>
            </a:endParaRPr>
          </a:p>
        </p:txBody>
      </p:sp>
      <p:sp>
        <p:nvSpPr>
          <p:cNvPr id="10243" name="Rectangle 11"/>
          <p:cNvSpPr txBox="1">
            <a:spLocks noChangeArrowheads="1"/>
          </p:cNvSpPr>
          <p:nvPr/>
        </p:nvSpPr>
        <p:spPr bwMode="auto">
          <a:xfrm>
            <a:off x="685800" y="1895475"/>
            <a:ext cx="38100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Times" panose="02020603050405020304" pitchFamily="18" charset="0"/>
              <a:buChar char="•"/>
            </a:pPr>
            <a:r>
              <a:rPr lang="en-GB" dirty="0" smtClean="0">
                <a:latin typeface="+mj-lt"/>
                <a:cs typeface="Arial" panose="020B0604020202020204" pitchFamily="34" charset="0"/>
              </a:rPr>
              <a:t>Training </a:t>
            </a:r>
            <a:r>
              <a:rPr lang="en-GB" dirty="0">
                <a:latin typeface="+mj-lt"/>
                <a:cs typeface="Arial" panose="020B0604020202020204" pitchFamily="34" charset="0"/>
              </a:rPr>
              <a:t>members and managers</a:t>
            </a: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+mj-lt"/>
                <a:cs typeface="Arial" panose="020B0604020202020204" pitchFamily="34" charset="0"/>
              </a:rPr>
              <a:t>Looking after our heritage </a:t>
            </a:r>
            <a:endParaRPr lang="en-US" dirty="0">
              <a:latin typeface="+mj-lt"/>
              <a:cs typeface="Arial" panose="020B060402020202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800" dirty="0">
              <a:latin typeface="Calibri" panose="020F0502020204030204" pitchFamily="34" charset="0"/>
            </a:endParaRPr>
          </a:p>
        </p:txBody>
      </p:sp>
      <p:pic>
        <p:nvPicPr>
          <p:cNvPr id="10244" name="Picture 5" descr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82" y="3573016"/>
            <a:ext cx="8482012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Rectangle 12"/>
          <p:cNvSpPr>
            <a:spLocks noChangeArrowheads="1"/>
          </p:cNvSpPr>
          <p:nvPr/>
        </p:nvSpPr>
        <p:spPr bwMode="auto">
          <a:xfrm>
            <a:off x="4648200" y="1844675"/>
            <a:ext cx="38100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10000"/>
              </a:lnSpc>
              <a:buFontTx/>
              <a:buChar char="•"/>
            </a:pPr>
            <a:r>
              <a:rPr lang="en-GB" dirty="0">
                <a:latin typeface="+mj-lt"/>
              </a:rPr>
              <a:t>International work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GB" dirty="0">
                <a:latin typeface="+mj-lt"/>
              </a:rPr>
              <a:t>Research 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GB" dirty="0">
                <a:latin typeface="+mj-lt"/>
              </a:rPr>
              <a:t>Schools and young people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503642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 descr="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34938"/>
            <a:ext cx="9151938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itle 8"/>
          <p:cNvSpPr>
            <a:spLocks noGrp="1"/>
          </p:cNvSpPr>
          <p:nvPr>
            <p:ph type="title"/>
          </p:nvPr>
        </p:nvSpPr>
        <p:spPr>
          <a:xfrm>
            <a:off x="1619672" y="2099296"/>
            <a:ext cx="5903912" cy="3633960"/>
          </a:xfrm>
          <a:prstGeom prst="roundRect">
            <a:avLst>
              <a:gd name="adj" fmla="val 4736"/>
            </a:avLst>
          </a:prstGeom>
          <a:solidFill>
            <a:schemeClr val="bg1">
              <a:alpha val="70195"/>
            </a:schemeClr>
          </a:solidFill>
        </p:spPr>
        <p:txBody>
          <a:bodyPr anchor="t"/>
          <a:lstStyle/>
          <a:p>
            <a:pPr eaLnBrk="1" hangingPunct="1"/>
            <a:r>
              <a:rPr lang="en-GB" sz="2400" b="1" dirty="0">
                <a:solidFill>
                  <a:srgbClr val="CC3399"/>
                </a:solidFill>
                <a:latin typeface="Myriad Pro" pitchFamily="2" charset="0"/>
                <a:sym typeface="Wingdings 2" panose="05020102010507070707" pitchFamily="18" charset="2"/>
              </a:rPr>
              <a:t></a:t>
            </a:r>
            <a:r>
              <a:rPr lang="en-GB" sz="2400" b="1" dirty="0">
                <a:solidFill>
                  <a:srgbClr val="92D050"/>
                </a:solidFill>
                <a:latin typeface="Myriad Pro" pitchFamily="2" charset="0"/>
                <a:sym typeface="Wingdings 2" panose="05020102010507070707" pitchFamily="18" charset="2"/>
              </a:rPr>
              <a:t> </a:t>
            </a:r>
            <a:r>
              <a:rPr lang="en-GB" sz="2400" b="1" dirty="0" smtClean="0">
                <a:solidFill>
                  <a:srgbClr val="CC3399"/>
                </a:solidFill>
              </a:rPr>
              <a:t>Research </a:t>
            </a:r>
          </a:p>
        </p:txBody>
      </p:sp>
      <p:sp>
        <p:nvSpPr>
          <p:cNvPr id="18435" name="TextBox 12"/>
          <p:cNvSpPr txBox="1">
            <a:spLocks noChangeArrowheads="1"/>
          </p:cNvSpPr>
          <p:nvPr/>
        </p:nvSpPr>
        <p:spPr bwMode="auto">
          <a:xfrm>
            <a:off x="1763688" y="2564904"/>
            <a:ext cx="5746517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673100" indent="-215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GB" sz="1800" dirty="0" smtClean="0">
                <a:latin typeface="+mj-lt"/>
              </a:rPr>
              <a:t>Research is a core activity of the College – there is a small research team.</a:t>
            </a:r>
          </a:p>
          <a:p>
            <a:pPr marL="0" indent="0" eaLnBrk="1" hangingPunct="1">
              <a:defRPr/>
            </a:pPr>
            <a:r>
              <a:rPr lang="en-GB" sz="1200" dirty="0" smtClean="0">
                <a:latin typeface="+mj-lt"/>
              </a:rPr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GB" sz="1800" dirty="0" smtClean="0">
                <a:latin typeface="+mj-lt"/>
              </a:rPr>
              <a:t>Important to generate more research and evidence about co-operatives as perceptions of co-operatives often outdated and ill informed.</a:t>
            </a:r>
            <a:r>
              <a:rPr lang="en-GB" sz="1800" dirty="0"/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GB" sz="1200" dirty="0" smtClean="0">
              <a:latin typeface="+mj-lt"/>
            </a:endParaRP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GB" sz="1800" dirty="0" smtClean="0">
                <a:latin typeface="+mj-lt"/>
              </a:rPr>
              <a:t>Dissemination and information sharing equally important. </a:t>
            </a:r>
            <a:r>
              <a:rPr lang="en-GB" sz="1800" dirty="0"/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endParaRPr lang="en-GB" sz="1200" dirty="0" smtClean="0">
              <a:latin typeface="+mj-lt"/>
            </a:endParaRP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en-GB" sz="1800" dirty="0" smtClean="0">
                <a:latin typeface="+mj-lt"/>
              </a:rPr>
              <a:t>Strategy to build research partnerships with universities and to use research findings to inform our teaching. </a:t>
            </a:r>
            <a:endParaRPr lang="en-GB" sz="1800" dirty="0"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34938"/>
            <a:ext cx="9151938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8"/>
          <p:cNvSpPr>
            <a:spLocks noGrp="1"/>
          </p:cNvSpPr>
          <p:nvPr>
            <p:ph type="title"/>
          </p:nvPr>
        </p:nvSpPr>
        <p:spPr>
          <a:xfrm>
            <a:off x="3419872" y="980728"/>
            <a:ext cx="5267325" cy="2952328"/>
          </a:xfrm>
          <a:prstGeom prst="roundRect">
            <a:avLst>
              <a:gd name="adj" fmla="val 4736"/>
            </a:avLst>
          </a:prstGeom>
          <a:solidFill>
            <a:schemeClr val="bg1">
              <a:alpha val="70195"/>
            </a:schemeClr>
          </a:solidFill>
        </p:spPr>
        <p:txBody>
          <a:bodyPr anchor="t"/>
          <a:lstStyle/>
          <a:p>
            <a:pPr eaLnBrk="1" hangingPunct="1"/>
            <a:r>
              <a:rPr lang="en-GB" sz="2400" b="1" dirty="0" smtClean="0">
                <a:solidFill>
                  <a:srgbClr val="92D050"/>
                </a:solidFill>
                <a:latin typeface="Myriad Pro"/>
                <a:sym typeface="Wingdings 2" panose="05020102010507070707" pitchFamily="18" charset="2"/>
              </a:rPr>
              <a:t> </a:t>
            </a:r>
            <a:r>
              <a:rPr lang="en-GB" sz="2400" b="1" dirty="0" smtClean="0">
                <a:solidFill>
                  <a:srgbClr val="92D050"/>
                </a:solidFill>
                <a:latin typeface="Myriad Pro"/>
              </a:rPr>
              <a:t>International Programmes</a:t>
            </a:r>
            <a:endParaRPr lang="en-GB" sz="2400" dirty="0" smtClean="0">
              <a:solidFill>
                <a:srgbClr val="92D050"/>
              </a:solidFill>
              <a:latin typeface="Myriad Pro"/>
            </a:endParaRPr>
          </a:p>
        </p:txBody>
      </p:sp>
      <p:sp>
        <p:nvSpPr>
          <p:cNvPr id="21507" name="TextBox 12"/>
          <p:cNvSpPr txBox="1">
            <a:spLocks noChangeArrowheads="1"/>
          </p:cNvSpPr>
          <p:nvPr/>
        </p:nvSpPr>
        <p:spPr bwMode="auto">
          <a:xfrm>
            <a:off x="3563888" y="1633202"/>
            <a:ext cx="4691509" cy="215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342900" indent="-342900" eaLnBrk="1" hangingPunct="1">
              <a:buFont typeface="Arial"/>
              <a:buChar char="•"/>
              <a:defRPr/>
            </a:pPr>
            <a:r>
              <a:rPr lang="en-GB" sz="1800" dirty="0">
                <a:latin typeface="Calibri" charset="0"/>
                <a:ea typeface="MS PGothic" charset="0"/>
                <a:cs typeface="MS PGothic" charset="0"/>
              </a:rPr>
              <a:t>Our focus is primarily education, curriculum development and capacity </a:t>
            </a:r>
            <a:r>
              <a:rPr lang="en-GB" sz="1800" dirty="0" smtClean="0">
                <a:latin typeface="Calibri" charset="0"/>
                <a:ea typeface="MS PGothic" charset="0"/>
                <a:cs typeface="MS PGothic" charset="0"/>
              </a:rPr>
              <a:t>building. </a:t>
            </a:r>
            <a:br>
              <a:rPr lang="en-GB" sz="1800" dirty="0" smtClean="0">
                <a:latin typeface="Calibri" charset="0"/>
                <a:ea typeface="MS PGothic" charset="0"/>
                <a:cs typeface="MS PGothic" charset="0"/>
              </a:rPr>
            </a:br>
            <a:endParaRPr lang="en-GB" sz="1000" dirty="0">
              <a:latin typeface="Calibri" charset="0"/>
              <a:ea typeface="MS PGothic" charset="0"/>
              <a:cs typeface="MS PGothic" charset="0"/>
            </a:endParaRPr>
          </a:p>
          <a:p>
            <a:pPr marL="342900" indent="-342900" eaLnBrk="1" hangingPunct="1">
              <a:buFont typeface="Arial"/>
              <a:buChar char="•"/>
              <a:defRPr/>
            </a:pPr>
            <a:r>
              <a:rPr lang="en-GB" sz="1800" dirty="0">
                <a:latin typeface="Calibri" charset="0"/>
                <a:ea typeface="MS PGothic" charset="0"/>
                <a:cs typeface="MS PGothic" charset="0"/>
              </a:rPr>
              <a:t>We work with a range of partners including other co-operatives, UN agencies and </a:t>
            </a:r>
            <a:r>
              <a:rPr lang="en-GB" sz="1800" dirty="0" smtClean="0">
                <a:latin typeface="Calibri" charset="0"/>
                <a:ea typeface="MS PGothic" charset="0"/>
                <a:cs typeface="MS PGothic" charset="0"/>
              </a:rPr>
              <a:t>NGOs.</a:t>
            </a:r>
          </a:p>
          <a:p>
            <a:pPr marL="342900" indent="-342900" eaLnBrk="1" hangingPunct="1">
              <a:buFont typeface="Arial"/>
              <a:buChar char="•"/>
              <a:defRPr/>
            </a:pPr>
            <a:endParaRPr lang="en-GB" sz="1050" dirty="0">
              <a:latin typeface="Calibri" charset="0"/>
              <a:ea typeface="MS PGothic" charset="0"/>
              <a:cs typeface="MS PGothic" charset="0"/>
            </a:endParaRPr>
          </a:p>
          <a:p>
            <a:pPr marL="342900" indent="-342900" eaLnBrk="1" hangingPunct="1">
              <a:buFont typeface="Arial"/>
              <a:buChar char="•"/>
              <a:defRPr/>
            </a:pPr>
            <a:r>
              <a:rPr lang="en-GB" sz="1800" dirty="0" smtClean="0">
                <a:latin typeface="Calibri" charset="0"/>
                <a:ea typeface="MS PGothic" charset="0"/>
                <a:cs typeface="MS PGothic" charset="0"/>
              </a:rPr>
              <a:t>We also work to influence development policy on co-operatives. </a:t>
            </a:r>
            <a:endParaRPr lang="en-GB" sz="1800" dirty="0">
              <a:latin typeface="Calibri" charset="0"/>
              <a:ea typeface="MS PGothic" charset="0"/>
              <a:cs typeface="MS PGothic" charset="0"/>
            </a:endParaRP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endParaRPr lang="en-GB" sz="1800" dirty="0" smtClean="0">
              <a:latin typeface="Calibri" panose="020F0502020204030204" pitchFamily="34" charset="0"/>
            </a:endParaRPr>
          </a:p>
          <a:p>
            <a:pPr eaLnBrk="1" hangingPunct="1">
              <a:buFont typeface="Wingdings" panose="05000000000000000000" pitchFamily="2" charset="2"/>
              <a:buChar char="Ø"/>
              <a:defRPr/>
            </a:pPr>
            <a:endParaRPr lang="en-GB" sz="1800" dirty="0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7" descr="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20638"/>
            <a:ext cx="9151938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Title 8"/>
          <p:cNvSpPr>
            <a:spLocks noGrp="1"/>
          </p:cNvSpPr>
          <p:nvPr>
            <p:ph type="title"/>
          </p:nvPr>
        </p:nvSpPr>
        <p:spPr>
          <a:xfrm>
            <a:off x="539552" y="3140969"/>
            <a:ext cx="6634162" cy="2304256"/>
          </a:xfrm>
          <a:prstGeom prst="roundRect">
            <a:avLst>
              <a:gd name="adj" fmla="val 4736"/>
            </a:avLst>
          </a:prstGeom>
          <a:solidFill>
            <a:schemeClr val="bg1">
              <a:alpha val="70195"/>
            </a:schemeClr>
          </a:solidFill>
        </p:spPr>
        <p:txBody>
          <a:bodyPr anchor="t"/>
          <a:lstStyle/>
          <a:p>
            <a:pPr eaLnBrk="1" hangingPunct="1"/>
            <a:r>
              <a:rPr lang="en-GB" sz="2400" b="1" dirty="0" smtClean="0">
                <a:solidFill>
                  <a:srgbClr val="282365"/>
                </a:solidFill>
                <a:latin typeface="Myriad Pro"/>
                <a:sym typeface="Wingdings 2" panose="05020102010507070707" pitchFamily="18" charset="2"/>
              </a:rPr>
              <a:t> </a:t>
            </a:r>
            <a:r>
              <a:rPr lang="en-GB" sz="2400" b="1" dirty="0" smtClean="0">
                <a:solidFill>
                  <a:srgbClr val="282365"/>
                </a:solidFill>
                <a:latin typeface="Myriad Pro"/>
              </a:rPr>
              <a:t>Co-operative Heritage</a:t>
            </a:r>
            <a:endParaRPr lang="en-GB" sz="2400" dirty="0" smtClean="0">
              <a:solidFill>
                <a:srgbClr val="282365"/>
              </a:solidFill>
              <a:latin typeface="Myriad Pro"/>
            </a:endParaRPr>
          </a:p>
        </p:txBody>
      </p:sp>
      <p:sp>
        <p:nvSpPr>
          <p:cNvPr id="41988" name="TextBox 12"/>
          <p:cNvSpPr txBox="1">
            <a:spLocks noChangeArrowheads="1"/>
          </p:cNvSpPr>
          <p:nvPr/>
        </p:nvSpPr>
        <p:spPr bwMode="auto">
          <a:xfrm>
            <a:off x="683569" y="3647009"/>
            <a:ext cx="6490146" cy="1568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Calibri" panose="020F0502020204030204" pitchFamily="34" charset="0"/>
              </a:rPr>
              <a:t>We manage the national co-operative archive  which contains </a:t>
            </a:r>
            <a:r>
              <a:rPr lang="en-GB" sz="1800" dirty="0">
                <a:latin typeface="Calibri" panose="020F0502020204030204" pitchFamily="34" charset="0"/>
              </a:rPr>
              <a:t>200 years of historical documents about co-operatives and is open to all </a:t>
            </a:r>
            <a:r>
              <a:rPr lang="en-GB" sz="1800" dirty="0" smtClean="0">
                <a:latin typeface="Calibri" panose="020F0502020204030204" pitchFamily="34" charset="0"/>
              </a:rPr>
              <a:t>researchers.</a:t>
            </a:r>
            <a:br>
              <a:rPr lang="en-GB" sz="1800" dirty="0" smtClean="0">
                <a:latin typeface="Calibri" panose="020F0502020204030204" pitchFamily="34" charset="0"/>
              </a:rPr>
            </a:br>
            <a:endParaRPr lang="en-GB" sz="1200" dirty="0">
              <a:latin typeface="Calibri" panose="020F0502020204030204" pitchFamily="34" charset="0"/>
            </a:endParaRP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Calibri" panose="020F0502020204030204" pitchFamily="34" charset="0"/>
              </a:rPr>
              <a:t>We also manage the Rochdale Pioneers Museum where the modern co-operative movement started in 1844.</a:t>
            </a:r>
            <a:endParaRPr lang="en-GB" sz="1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54053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7" descr="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34938"/>
            <a:ext cx="9151938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itle 8"/>
          <p:cNvSpPr>
            <a:spLocks noGrp="1"/>
          </p:cNvSpPr>
          <p:nvPr>
            <p:ph type="title"/>
          </p:nvPr>
        </p:nvSpPr>
        <p:spPr>
          <a:xfrm>
            <a:off x="457200" y="1196975"/>
            <a:ext cx="6994525" cy="4392613"/>
          </a:xfrm>
          <a:prstGeom prst="roundRect">
            <a:avLst>
              <a:gd name="adj" fmla="val 4736"/>
            </a:avLst>
          </a:prstGeom>
          <a:solidFill>
            <a:schemeClr val="bg1">
              <a:alpha val="70195"/>
            </a:schemeClr>
          </a:solidFill>
        </p:spPr>
        <p:txBody>
          <a:bodyPr anchor="t"/>
          <a:lstStyle/>
          <a:p>
            <a:pPr eaLnBrk="1" hangingPunct="1"/>
            <a:r>
              <a:rPr lang="en-GB" sz="2400" b="1" dirty="0" smtClean="0">
                <a:solidFill>
                  <a:srgbClr val="C00000"/>
                </a:solidFill>
                <a:latin typeface="Myriad Pro"/>
                <a:sym typeface="Wingdings 2" panose="05020102010507070707" pitchFamily="18" charset="2"/>
              </a:rPr>
              <a:t> Schools and Young People</a:t>
            </a:r>
            <a:endParaRPr lang="en-GB" sz="2400" dirty="0" smtClean="0">
              <a:solidFill>
                <a:srgbClr val="C00000"/>
              </a:solidFill>
              <a:latin typeface="Myriad Pro"/>
            </a:endParaRPr>
          </a:p>
        </p:txBody>
      </p:sp>
      <p:sp>
        <p:nvSpPr>
          <p:cNvPr id="32772" name="TextBox 12"/>
          <p:cNvSpPr txBox="1">
            <a:spLocks noChangeArrowheads="1"/>
          </p:cNvSpPr>
          <p:nvPr/>
        </p:nvSpPr>
        <p:spPr bwMode="auto">
          <a:xfrm>
            <a:off x="611188" y="1904271"/>
            <a:ext cx="3529012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15900" indent="-215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Calibri" panose="020F0502020204030204" pitchFamily="34" charset="0"/>
              </a:rPr>
              <a:t>We work with the growing number of co-operative trust schools (over 800).</a:t>
            </a:r>
            <a:br>
              <a:rPr lang="en-GB" sz="1800" dirty="0" smtClean="0">
                <a:latin typeface="Calibri" panose="020F0502020204030204" pitchFamily="34" charset="0"/>
              </a:rPr>
            </a:br>
            <a:endParaRPr lang="en-GB" sz="1800" dirty="0" smtClean="0">
              <a:latin typeface="Calibri" panose="020F050202020403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Calibri" panose="020F0502020204030204" pitchFamily="34" charset="0"/>
              </a:rPr>
              <a:t>We provide support to assist with conversion to co-operative mode.</a:t>
            </a:r>
            <a:br>
              <a:rPr lang="en-GB" sz="1800" dirty="0" smtClean="0">
                <a:latin typeface="Calibri" panose="020F0502020204030204" pitchFamily="34" charset="0"/>
              </a:rPr>
            </a:br>
            <a:endParaRPr lang="en-GB" sz="1800" dirty="0" smtClean="0">
              <a:latin typeface="Calibri" panose="020F050202020403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Calibri" panose="020F0502020204030204" pitchFamily="34" charset="0"/>
              </a:rPr>
              <a:t>We also provide curriculum resources for new co-operative schools. 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en-GB" sz="1800" dirty="0" smtClean="0">
              <a:latin typeface="Calibri" panose="020F050202020403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GB" sz="1800" dirty="0" smtClean="0">
                <a:latin typeface="Calibri" panose="020F0502020204030204" pitchFamily="34" charset="0"/>
              </a:rPr>
              <a:t>We also deliver values and  governance related programmes.</a:t>
            </a:r>
            <a:endParaRPr lang="en-GB" sz="1800" dirty="0">
              <a:latin typeface="Calibri" panose="020F0502020204030204" pitchFamily="34" charset="0"/>
            </a:endParaRPr>
          </a:p>
        </p:txBody>
      </p:sp>
      <p:pic>
        <p:nvPicPr>
          <p:cNvPr id="32773" name="Picture 1" descr="image0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844675"/>
            <a:ext cx="3030538" cy="3389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" descr="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115888"/>
            <a:ext cx="9151938" cy="6462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 txBox="1">
            <a:spLocks noGrp="1"/>
          </p:cNvSpPr>
          <p:nvPr>
            <p:ph type="title"/>
          </p:nvPr>
        </p:nvSpPr>
        <p:spPr>
          <a:xfrm>
            <a:off x="574547" y="2132857"/>
            <a:ext cx="5832921" cy="3489628"/>
          </a:xfrm>
          <a:prstGeom prst="roundRect">
            <a:avLst>
              <a:gd name="adj" fmla="val 4738"/>
            </a:avLst>
          </a:prstGeom>
          <a:solidFill>
            <a:schemeClr val="bg1">
              <a:alpha val="70000"/>
            </a:schemeClr>
          </a:solidFill>
        </p:spPr>
        <p:txBody>
          <a:bodyPr rtlCol="0" anchor="t">
            <a:normAutofit fontScale="90000"/>
          </a:bodyPr>
          <a:lstStyle/>
          <a:p>
            <a:pPr lvl="0"/>
            <a:r>
              <a:rPr lang="en-GB" sz="27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  <a:sym typeface="Wingdings 2"/>
              </a:rPr>
              <a:t> Our offer</a:t>
            </a:r>
            <a:r>
              <a:rPr lang="en-GB" sz="20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  <a:sym typeface="Wingdings 2"/>
              </a:rPr>
              <a:t/>
            </a:r>
            <a:br>
              <a:rPr lang="en-GB" sz="20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  <a:sym typeface="Wingdings 2"/>
              </a:rPr>
            </a:br>
            <a:r>
              <a:rPr lang="en-GB" sz="13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  <a:sym typeface="Wingdings 2"/>
              </a:rPr>
              <a:t/>
            </a:r>
            <a:br>
              <a:rPr lang="en-GB" sz="13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  <a:sym typeface="Wingdings 2"/>
              </a:rPr>
            </a:br>
            <a:r>
              <a:rPr lang="en-GB" sz="2000" dirty="0" smtClean="0">
                <a:latin typeface="+mn-lt"/>
              </a:rPr>
              <a:t>The </a:t>
            </a:r>
            <a:r>
              <a:rPr lang="en-GB" sz="2000" dirty="0">
                <a:latin typeface="+mn-lt"/>
              </a:rPr>
              <a:t>College offers education programmes, resources, consultancy services, events, and conferences which cover a wide range of topics but all involve a focus on </a:t>
            </a:r>
            <a:r>
              <a:rPr lang="en-GB" sz="2000" dirty="0" smtClean="0">
                <a:latin typeface="+mn-lt"/>
              </a:rPr>
              <a:t/>
            </a:r>
            <a:br>
              <a:rPr lang="en-GB" sz="2000" dirty="0" smtClean="0">
                <a:latin typeface="+mn-lt"/>
              </a:rPr>
            </a:br>
            <a:r>
              <a:rPr lang="en-GB" sz="2000" dirty="0" smtClean="0">
                <a:latin typeface="+mn-lt"/>
              </a:rPr>
              <a:t>co-operative </a:t>
            </a:r>
            <a:r>
              <a:rPr lang="en-GB" sz="2000" dirty="0">
                <a:latin typeface="+mn-lt"/>
              </a:rPr>
              <a:t>values, governance and identity. </a:t>
            </a:r>
            <a:r>
              <a:rPr lang="en-GB" sz="2000" i="1" dirty="0">
                <a:latin typeface="+mn-lt"/>
              </a:rPr>
              <a:t>All aim to help to promote a thriving co-operative and mutual sector in the UK and internationally.</a:t>
            </a:r>
            <a:r>
              <a:rPr lang="en-GB" sz="2000" dirty="0">
                <a:latin typeface="+mn-lt"/>
              </a:rPr>
              <a:t/>
            </a:r>
            <a:br>
              <a:rPr lang="en-GB" sz="2000" dirty="0">
                <a:latin typeface="+mn-lt"/>
              </a:rPr>
            </a:br>
            <a:r>
              <a:rPr lang="en-GB" sz="1300" dirty="0" smtClean="0">
                <a:latin typeface="+mn-lt"/>
              </a:rPr>
              <a:t/>
            </a:r>
            <a:br>
              <a:rPr lang="en-GB" sz="1300" dirty="0" smtClean="0">
                <a:latin typeface="+mn-lt"/>
              </a:rPr>
            </a:br>
            <a:r>
              <a:rPr lang="en-GB" sz="2000" dirty="0">
                <a:latin typeface="+mn-lt"/>
              </a:rPr>
              <a:t>O</a:t>
            </a:r>
            <a:r>
              <a:rPr lang="en-GB" sz="2000" dirty="0" smtClean="0">
                <a:latin typeface="+mn-lt"/>
              </a:rPr>
              <a:t>ur </a:t>
            </a:r>
            <a:r>
              <a:rPr lang="en-GB" sz="2000" dirty="0">
                <a:latin typeface="+mn-lt"/>
              </a:rPr>
              <a:t>unique expertise in teaching and learning about </a:t>
            </a:r>
            <a:r>
              <a:rPr lang="en-GB" sz="2000" dirty="0" smtClean="0">
                <a:latin typeface="+mn-lt"/>
              </a:rPr>
              <a:t/>
            </a:r>
            <a:br>
              <a:rPr lang="en-GB" sz="2000" dirty="0" smtClean="0">
                <a:latin typeface="+mn-lt"/>
              </a:rPr>
            </a:br>
            <a:r>
              <a:rPr lang="en-GB" sz="2000" dirty="0" smtClean="0">
                <a:latin typeface="+mn-lt"/>
              </a:rPr>
              <a:t>co-operative </a:t>
            </a:r>
            <a:r>
              <a:rPr lang="en-GB" sz="2000" dirty="0">
                <a:latin typeface="+mn-lt"/>
              </a:rPr>
              <a:t>identity and values comes from almost a century of </a:t>
            </a:r>
            <a:r>
              <a:rPr lang="en-GB" sz="2000" dirty="0" smtClean="0">
                <a:latin typeface="+mn-lt"/>
              </a:rPr>
              <a:t>experience. </a:t>
            </a:r>
            <a:r>
              <a:rPr lang="en-GB" sz="1800" dirty="0"/>
              <a:t/>
            </a:r>
            <a:br>
              <a:rPr lang="en-GB" sz="1800" dirty="0"/>
            </a:br>
            <a:r>
              <a:rPr lang="en-GB" sz="2000" dirty="0"/>
              <a:t/>
            </a:r>
            <a:br>
              <a:rPr lang="en-GB" sz="2000" dirty="0"/>
            </a:br>
            <a:r>
              <a:rPr lang="en-GB" sz="2000" dirty="0">
                <a:latin typeface="Calibri" panose="020F0502020204030204" pitchFamily="34" charset="0"/>
              </a:rPr>
              <a:t/>
            </a:r>
            <a:br>
              <a:rPr lang="en-GB" sz="2000" dirty="0">
                <a:latin typeface="Calibri" panose="020F0502020204030204" pitchFamily="34" charset="0"/>
              </a:rPr>
            </a:br>
            <a:r>
              <a:rPr lang="en-GB" sz="20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  <a:sym typeface="Wingdings 2"/>
              </a:rPr>
              <a:t> </a:t>
            </a:r>
            <a:r>
              <a:rPr lang="en-GB" sz="20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  <a:t/>
            </a:r>
            <a:br>
              <a:rPr lang="en-GB" sz="20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</a:br>
            <a:r>
              <a:rPr lang="en-GB" sz="20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  <a:t/>
            </a:r>
            <a:br>
              <a:rPr lang="en-GB" sz="2000" b="1" dirty="0" smtClean="0">
                <a:solidFill>
                  <a:schemeClr val="accent6"/>
                </a:solidFill>
                <a:latin typeface="Myriad Pro" pitchFamily="34" charset="0"/>
                <a:ea typeface="+mj-ea"/>
                <a:cs typeface="+mj-cs"/>
              </a:rPr>
            </a:br>
            <a:endParaRPr lang="en-GB" sz="2000" dirty="0" smtClean="0">
              <a:latin typeface="Myriad Pro" pitchFamily="34" charset="0"/>
              <a:ea typeface="+mj-ea"/>
              <a:cs typeface="+mj-cs"/>
            </a:endParaRPr>
          </a:p>
        </p:txBody>
      </p:sp>
      <p:grpSp>
        <p:nvGrpSpPr>
          <p:cNvPr id="25605" name="Group 18"/>
          <p:cNvGrpSpPr>
            <a:grpSpLocks/>
          </p:cNvGrpSpPr>
          <p:nvPr/>
        </p:nvGrpSpPr>
        <p:grpSpPr bwMode="auto">
          <a:xfrm>
            <a:off x="6516688" y="4868863"/>
            <a:ext cx="2346325" cy="1471612"/>
            <a:chOff x="5436096" y="4221088"/>
            <a:chExt cx="2920580" cy="1831499"/>
          </a:xfrm>
        </p:grpSpPr>
        <p:pic>
          <p:nvPicPr>
            <p:cNvPr id="25606" name="Picture 15" descr="Cover GG-individual-activities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592805">
              <a:off x="5436096" y="4365104"/>
              <a:ext cx="1192945" cy="1687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7" name="Picture 17" descr="Cover WC_Resources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0066">
              <a:off x="7163329" y="4315268"/>
              <a:ext cx="1193347" cy="1687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8" name="Picture 16" descr="Cover ME_Facilitator's_Guide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22144">
              <a:off x="6804248" y="4365104"/>
              <a:ext cx="1193456" cy="1687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9" name="Picture 14" descr="Cover from VP_Resource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4221088"/>
              <a:ext cx="1192945" cy="1687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</TotalTime>
  <Words>284</Words>
  <Application>Microsoft Office PowerPoint</Application>
  <PresentationFormat>On-screen Show (4:3)</PresentationFormat>
  <Paragraphs>59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ＭＳ Ｐゴシック</vt:lpstr>
      <vt:lpstr>ＭＳ Ｐゴシック</vt:lpstr>
      <vt:lpstr>Arial</vt:lpstr>
      <vt:lpstr>Calibri</vt:lpstr>
      <vt:lpstr>Myriad Pro</vt:lpstr>
      <vt:lpstr>Times</vt:lpstr>
      <vt:lpstr>Wingdings</vt:lpstr>
      <vt:lpstr>Wingdings 2</vt:lpstr>
      <vt:lpstr>Office Theme</vt:lpstr>
      <vt:lpstr>PowerPoint Presentation</vt:lpstr>
      <vt:lpstr>MISSION:  To put education  at the heart of  co-operation  and co-operation  at the heart of education</vt:lpstr>
      <vt:lpstr>   </vt:lpstr>
      <vt:lpstr> Co-operative College</vt:lpstr>
      <vt:lpstr> Research </vt:lpstr>
      <vt:lpstr> International Programmes</vt:lpstr>
      <vt:lpstr> Co-operative Heritage</vt:lpstr>
      <vt:lpstr> Schools and Young People</vt:lpstr>
      <vt:lpstr> Our offer  The College offers education programmes, resources, consultancy services, events, and conferences which cover a wide range of topics but all involve a focus on  co-operative values, governance and identity. All aim to help to promote a thriving co-operative and mutual sector in the UK and internationally.  Our unique expertise in teaching and learning about  co-operative identity and values comes from almost a century of experience.       </vt:lpstr>
      <vt:lpstr>Our courses and programmes are designed for leaders in governance as well as staff and management from  co-operatives who want to broaden their knowledge and build capacity.   The College delivers a range of standardised educational programmes, and also offers customised courses and study visits.   These include face-to-face, online, and distance learning programmes. </vt:lpstr>
      <vt:lpstr>College programmes on co-operative identity, values and governance are designed:</vt:lpstr>
      <vt:lpstr>Taking a co-operative  approach to learning and development   </vt:lpstr>
      <vt:lpstr>Raising the profile of co-operative education</vt:lpstr>
    </vt:vector>
  </TitlesOfParts>
  <Company>Co-operative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diazm</dc:creator>
  <cp:lastModifiedBy>Linda Shaw</cp:lastModifiedBy>
  <cp:revision>77</cp:revision>
  <cp:lastPrinted>2014-07-30T07:51:51Z</cp:lastPrinted>
  <dcterms:created xsi:type="dcterms:W3CDTF">2014-06-23T09:33:31Z</dcterms:created>
  <dcterms:modified xsi:type="dcterms:W3CDTF">2014-11-04T15:23:53Z</dcterms:modified>
</cp:coreProperties>
</file>