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8" r:id="rId3"/>
    <p:sldId id="259" r:id="rId4"/>
    <p:sldId id="270" r:id="rId5"/>
    <p:sldId id="262" r:id="rId6"/>
    <p:sldId id="267" r:id="rId7"/>
    <p:sldId id="265" r:id="rId8"/>
    <p:sldId id="263" r:id="rId9"/>
    <p:sldId id="264" r:id="rId10"/>
    <p:sldId id="269" r:id="rId11"/>
    <p:sldId id="268" r:id="rId12"/>
    <p:sldId id="261" r:id="rId13"/>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B149"/>
    <a:srgbClr val="24D679"/>
    <a:srgbClr val="42B893"/>
    <a:srgbClr val="3BB2BF"/>
    <a:srgbClr val="28A5D2"/>
    <a:srgbClr val="DAD624"/>
    <a:srgbClr val="A4C238"/>
    <a:srgbClr val="F49406"/>
    <a:srgbClr val="ECD1C2"/>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14" autoAdjust="0"/>
    <p:restoredTop sz="94951" autoAdjust="0"/>
  </p:normalViewPr>
  <p:slideViewPr>
    <p:cSldViewPr>
      <p:cViewPr varScale="1">
        <p:scale>
          <a:sx n="74" d="100"/>
          <a:sy n="74" d="100"/>
        </p:scale>
        <p:origin x="1290" y="90"/>
      </p:cViewPr>
      <p:guideLst>
        <p:guide orient="horz" pos="2160"/>
        <p:guide pos="2880"/>
      </p:guideLst>
    </p:cSldViewPr>
  </p:slideViewPr>
  <p:outlineViewPr>
    <p:cViewPr>
      <p:scale>
        <a:sx n="33" d="100"/>
        <a:sy n="33" d="100"/>
      </p:scale>
      <p:origin x="0" y="190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slide" Target="../slides/slide8.xml"/><Relationship Id="rId7" Type="http://schemas.openxmlformats.org/officeDocument/2006/relationships/slide" Target="../slides/slide7.xml"/><Relationship Id="rId2" Type="http://schemas.openxmlformats.org/officeDocument/2006/relationships/image" Target="../media/image8.jpeg"/><Relationship Id="rId1" Type="http://schemas.openxmlformats.org/officeDocument/2006/relationships/slide" Target="../slides/slide5.xml"/><Relationship Id="rId6" Type="http://schemas.openxmlformats.org/officeDocument/2006/relationships/image" Target="../media/image10.png"/><Relationship Id="rId5" Type="http://schemas.openxmlformats.org/officeDocument/2006/relationships/slide" Target="../slides/slide9.xml"/><Relationship Id="rId4" Type="http://schemas.openxmlformats.org/officeDocument/2006/relationships/image" Target="../media/image9.png"/></Relationships>
</file>

<file path=ppt/diagrams/_rels/data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 Id="rId4" Type="http://schemas.openxmlformats.org/officeDocument/2006/relationships/image" Target="../media/image36.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jpeg"/><Relationship Id="rId4" Type="http://schemas.openxmlformats.org/officeDocument/2006/relationships/image" Target="../media/image11.jpeg"/></Relationships>
</file>

<file path=ppt/diagrams/_rels/drawing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4.jpeg"/><Relationship Id="rId1" Type="http://schemas.openxmlformats.org/officeDocument/2006/relationships/image" Target="../media/image33.jpeg"/><Relationship Id="rId4" Type="http://schemas.openxmlformats.org/officeDocument/2006/relationships/image" Target="../media/image3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1C4DD4-CACB-4DDC-A9CA-D353FEEAD844}" type="doc">
      <dgm:prSet loTypeId="urn:microsoft.com/office/officeart/2008/layout/HexagonCluster" loCatId="relationship" qsTypeId="urn:microsoft.com/office/officeart/2005/8/quickstyle/simple4" qsCatId="simple" csTypeId="urn:microsoft.com/office/officeart/2005/8/colors/accent1_2" csCatId="accent1" phldr="1"/>
      <dgm:spPr/>
      <dgm:t>
        <a:bodyPr/>
        <a:lstStyle/>
        <a:p>
          <a:endParaRPr lang="en-GB"/>
        </a:p>
      </dgm:t>
    </dgm:pt>
    <dgm:pt modelId="{5B8A73A7-6870-40B6-9ABC-87A51E4BED9B}">
      <dgm:prSet phldrT="[Text]"/>
      <dgm:spPr/>
      <dgm:t>
        <a:bodyPr/>
        <a:lstStyle/>
        <a:p>
          <a:r>
            <a:rPr lang="en-US" noProof="0" dirty="0" smtClean="0"/>
            <a:t>SSE Academy</a:t>
          </a:r>
          <a:endParaRPr lang="en-US" noProof="0" dirty="0"/>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5AB17773-9A0F-420D-A3B2-AE16EDD4559D}" type="parTrans" cxnId="{17BD438E-D735-456F-A0EB-E7EE3EC6C042}">
      <dgm:prSet/>
      <dgm:spPr/>
      <dgm:t>
        <a:bodyPr/>
        <a:lstStyle/>
        <a:p>
          <a:endParaRPr lang="en-GB"/>
        </a:p>
      </dgm:t>
    </dgm:pt>
    <dgm:pt modelId="{3865DBB3-48C1-4CF2-BC96-647571A668BE}" type="sibTrans" cxnId="{17BD438E-D735-456F-A0EB-E7EE3EC6C042}">
      <dgm:prSet/>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7000" r="-7000"/>
          </a:stretch>
        </a:blipFill>
      </dgm:spPr>
      <dgm:t>
        <a:bodyPr/>
        <a:lstStyle/>
        <a:p>
          <a:endParaRPr lang="en-GB"/>
        </a:p>
      </dgm:t>
    </dgm:pt>
    <dgm:pt modelId="{5438FCDA-3386-4E25-BFE2-18E0DC7A64B1}">
      <dgm:prSet/>
      <dgm:spPr/>
      <dgm:t>
        <a:bodyPr/>
        <a:lstStyle/>
        <a:p>
          <a:r>
            <a:rPr lang="en-GB" noProof="0" dirty="0" smtClean="0"/>
            <a:t>Distance-learning Platform</a:t>
          </a: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AEF44267-3BE8-4056-BA1C-92569F66DE1A}" type="parTrans" cxnId="{B1321E79-651E-40A2-B1F0-6E03A06641D3}">
      <dgm:prSet/>
      <dgm:spPr/>
      <dgm:t>
        <a:bodyPr/>
        <a:lstStyle/>
        <a:p>
          <a:endParaRPr lang="en-GB"/>
        </a:p>
      </dgm:t>
    </dgm:pt>
    <dgm:pt modelId="{6D180606-C00E-4B0F-A89B-31B426C953ED}" type="sibTrans" cxnId="{B1321E79-651E-40A2-B1F0-6E03A06641D3}">
      <dgm:prSet/>
      <dgm:spPr>
        <a:blipFill rotWithShape="1">
          <a:blip xmlns:r="http://schemas.openxmlformats.org/officeDocument/2006/relationships" r:embed="rId4"/>
          <a:stretch>
            <a:fillRect/>
          </a:stretch>
        </a:blipFill>
      </dgm:spPr>
      <dgm:t>
        <a:bodyPr/>
        <a:lstStyle/>
        <a:p>
          <a:endParaRPr lang="en-GB"/>
        </a:p>
      </dgm:t>
    </dgm:pt>
    <dgm:pt modelId="{AF6E5340-6EAA-4CF6-857B-A7B036998D66}">
      <dgm:prSet/>
      <dgm:spPr/>
      <dgm:t>
        <a:bodyPr/>
        <a:lstStyle/>
        <a:p>
          <a:r>
            <a:rPr lang="en-GB" u="none" noProof="0" dirty="0" smtClean="0"/>
            <a:t>Policy advice</a:t>
          </a:r>
          <a:endParaRPr lang="en-GB" u="none" noProof="0" dirty="0"/>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606E026D-E78A-49CA-A74E-D385D42ECDDB}" type="parTrans" cxnId="{E4E09BC2-EAA8-4424-B33C-07514BD4C7BD}">
      <dgm:prSet/>
      <dgm:spPr/>
      <dgm:t>
        <a:bodyPr/>
        <a:lstStyle/>
        <a:p>
          <a:endParaRPr lang="en-GB"/>
        </a:p>
      </dgm:t>
    </dgm:pt>
    <dgm:pt modelId="{D5D6BAC4-AE7C-4A46-A7FB-F4686BA6B092}" type="sibTrans" cxnId="{E4E09BC2-EAA8-4424-B33C-07514BD4C7BD}">
      <dgm:prSet/>
      <dgm:spPr>
        <a:blipFill rotWithShape="1">
          <a:blip xmlns:r="http://schemas.openxmlformats.org/officeDocument/2006/relationships" r:embed="rId6"/>
          <a:stretch>
            <a:fillRect/>
          </a:stretch>
        </a:blipFill>
      </dgm:spPr>
      <dgm:t>
        <a:bodyPr/>
        <a:lstStyle/>
        <a:p>
          <a:endParaRPr lang="en-GB"/>
        </a:p>
      </dgm:t>
    </dgm:pt>
    <dgm:pt modelId="{66A0EF43-FE77-4C1E-BD42-7CDDC884BFEB}">
      <dgm:prSet/>
      <dgm:spPr/>
      <dgm:t>
        <a:bodyPr/>
        <a:lstStyle/>
        <a:p>
          <a:r>
            <a:rPr lang="fr-CH" dirty="0" smtClean="0"/>
            <a:t>The Reader </a:t>
          </a: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D2B866E5-1B9A-4A51-9E3F-B96405751800}" type="parTrans" cxnId="{EFB48D9F-DF7C-489D-833B-70CB2FE8525E}">
      <dgm:prSet/>
      <dgm:spPr/>
      <dgm:t>
        <a:bodyPr/>
        <a:lstStyle/>
        <a:p>
          <a:endParaRPr lang="en-GB"/>
        </a:p>
      </dgm:t>
    </dgm:pt>
    <dgm:pt modelId="{FD179707-AB55-45C4-9BC0-7E3969CE2017}" type="sibTrans" cxnId="{EFB48D9F-DF7C-489D-833B-70CB2FE8525E}">
      <dgm:prSet/>
      <dgm:spPr>
        <a:blipFill rotWithShape="1">
          <a:blip xmlns:r="http://schemas.openxmlformats.org/officeDocument/2006/relationships" r:embed="rId8"/>
          <a:stretch>
            <a:fillRect/>
          </a:stretch>
        </a:blipFill>
      </dgm:spPr>
      <dgm:t>
        <a:bodyPr/>
        <a:lstStyle/>
        <a:p>
          <a:endParaRPr lang="en-GB"/>
        </a:p>
      </dgm:t>
    </dgm:pt>
    <dgm:pt modelId="{7F439938-9C01-4647-9BF7-1C6DB65AAEB1}" type="pres">
      <dgm:prSet presAssocID="{141C4DD4-CACB-4DDC-A9CA-D353FEEAD844}" presName="Name0" presStyleCnt="0">
        <dgm:presLayoutVars>
          <dgm:chMax val="21"/>
          <dgm:chPref val="21"/>
        </dgm:presLayoutVars>
      </dgm:prSet>
      <dgm:spPr/>
      <dgm:t>
        <a:bodyPr/>
        <a:lstStyle/>
        <a:p>
          <a:endParaRPr lang="en-GB"/>
        </a:p>
      </dgm:t>
    </dgm:pt>
    <dgm:pt modelId="{43A1226E-0719-40B2-B13C-83B1193DFDEC}" type="pres">
      <dgm:prSet presAssocID="{5B8A73A7-6870-40B6-9ABC-87A51E4BED9B}" presName="text1" presStyleCnt="0"/>
      <dgm:spPr/>
    </dgm:pt>
    <dgm:pt modelId="{1B016E3D-8100-4444-A5AC-E4B682C790C3}" type="pres">
      <dgm:prSet presAssocID="{5B8A73A7-6870-40B6-9ABC-87A51E4BED9B}" presName="textRepeatNode" presStyleLbl="alignNode1" presStyleIdx="0" presStyleCnt="4">
        <dgm:presLayoutVars>
          <dgm:chMax val="0"/>
          <dgm:chPref val="0"/>
          <dgm:bulletEnabled val="1"/>
        </dgm:presLayoutVars>
      </dgm:prSet>
      <dgm:spPr/>
      <dgm:t>
        <a:bodyPr/>
        <a:lstStyle/>
        <a:p>
          <a:endParaRPr lang="en-GB"/>
        </a:p>
      </dgm:t>
    </dgm:pt>
    <dgm:pt modelId="{62244C7B-FEEB-40E6-86F1-6ED90C7D136F}" type="pres">
      <dgm:prSet presAssocID="{5B8A73A7-6870-40B6-9ABC-87A51E4BED9B}" presName="textaccent1" presStyleCnt="0"/>
      <dgm:spPr/>
    </dgm:pt>
    <dgm:pt modelId="{5825BC0B-5A09-4020-940F-FF887AAA6E2F}" type="pres">
      <dgm:prSet presAssocID="{5B8A73A7-6870-40B6-9ABC-87A51E4BED9B}" presName="accentRepeatNode" presStyleLbl="solidAlignAcc1" presStyleIdx="0" presStyleCnt="8"/>
      <dgm:spPr/>
    </dgm:pt>
    <dgm:pt modelId="{BD7F3C38-D7ED-478A-B20A-270978E1E121}" type="pres">
      <dgm:prSet presAssocID="{3865DBB3-48C1-4CF2-BC96-647571A668BE}" presName="image1" presStyleCnt="0"/>
      <dgm:spPr/>
    </dgm:pt>
    <dgm:pt modelId="{7F9B4565-BC32-4D74-AFF4-83015F27CB3E}" type="pres">
      <dgm:prSet presAssocID="{3865DBB3-48C1-4CF2-BC96-647571A668BE}" presName="imageRepeatNode" presStyleLbl="alignAcc1" presStyleIdx="0" presStyleCnt="4"/>
      <dgm:spPr/>
      <dgm:t>
        <a:bodyPr/>
        <a:lstStyle/>
        <a:p>
          <a:endParaRPr lang="en-GB"/>
        </a:p>
      </dgm:t>
    </dgm:pt>
    <dgm:pt modelId="{1B1B4B15-C411-4503-B8D7-E150A2803647}" type="pres">
      <dgm:prSet presAssocID="{3865DBB3-48C1-4CF2-BC96-647571A668BE}" presName="imageaccent1" presStyleCnt="0"/>
      <dgm:spPr/>
    </dgm:pt>
    <dgm:pt modelId="{982B454C-36E0-4DDE-A083-BB0E7864A7BC}" type="pres">
      <dgm:prSet presAssocID="{3865DBB3-48C1-4CF2-BC96-647571A668BE}" presName="accentRepeatNode" presStyleLbl="solidAlignAcc1" presStyleIdx="1" presStyleCnt="8"/>
      <dgm:spPr/>
    </dgm:pt>
    <dgm:pt modelId="{054BD564-18F7-4F98-8AFC-A1CA2AA5268A}" type="pres">
      <dgm:prSet presAssocID="{5438FCDA-3386-4E25-BFE2-18E0DC7A64B1}" presName="text2" presStyleCnt="0"/>
      <dgm:spPr/>
    </dgm:pt>
    <dgm:pt modelId="{C7F22886-DC8A-49B8-9F18-BF46D5A48875}" type="pres">
      <dgm:prSet presAssocID="{5438FCDA-3386-4E25-BFE2-18E0DC7A64B1}" presName="textRepeatNode" presStyleLbl="alignNode1" presStyleIdx="1" presStyleCnt="4" custLinFactY="-9264" custLinFactNeighborX="2366" custLinFactNeighborY="-100000">
        <dgm:presLayoutVars>
          <dgm:chMax val="0"/>
          <dgm:chPref val="0"/>
          <dgm:bulletEnabled val="1"/>
        </dgm:presLayoutVars>
      </dgm:prSet>
      <dgm:spPr/>
      <dgm:t>
        <a:bodyPr/>
        <a:lstStyle/>
        <a:p>
          <a:endParaRPr lang="en-GB"/>
        </a:p>
      </dgm:t>
    </dgm:pt>
    <dgm:pt modelId="{363C0C8C-05DD-412D-838E-310BB79B5B25}" type="pres">
      <dgm:prSet presAssocID="{5438FCDA-3386-4E25-BFE2-18E0DC7A64B1}" presName="textaccent2" presStyleCnt="0"/>
      <dgm:spPr/>
    </dgm:pt>
    <dgm:pt modelId="{1F39F7FC-E52C-4D71-81C3-4D19EF20790B}" type="pres">
      <dgm:prSet presAssocID="{5438FCDA-3386-4E25-BFE2-18E0DC7A64B1}" presName="accentRepeatNode" presStyleLbl="solidAlignAcc1" presStyleIdx="2" presStyleCnt="8"/>
      <dgm:spPr/>
    </dgm:pt>
    <dgm:pt modelId="{D08993DC-85C3-40F9-A793-AF603AD873E6}" type="pres">
      <dgm:prSet presAssocID="{6D180606-C00E-4B0F-A89B-31B426C953ED}" presName="image2" presStyleCnt="0"/>
      <dgm:spPr/>
    </dgm:pt>
    <dgm:pt modelId="{A39577D5-61E8-4901-ADA5-F512E357ECE1}" type="pres">
      <dgm:prSet presAssocID="{6D180606-C00E-4B0F-A89B-31B426C953ED}" presName="imageRepeatNode" presStyleLbl="alignAcc1" presStyleIdx="1" presStyleCnt="4"/>
      <dgm:spPr/>
      <dgm:t>
        <a:bodyPr/>
        <a:lstStyle/>
        <a:p>
          <a:endParaRPr lang="en-GB"/>
        </a:p>
      </dgm:t>
    </dgm:pt>
    <dgm:pt modelId="{2A87E7CC-F446-4D42-B6A7-4F8C83C9297A}" type="pres">
      <dgm:prSet presAssocID="{6D180606-C00E-4B0F-A89B-31B426C953ED}" presName="imageaccent2" presStyleCnt="0"/>
      <dgm:spPr/>
    </dgm:pt>
    <dgm:pt modelId="{AF1080FF-07A6-42F7-BB5A-8D955AF3B15D}" type="pres">
      <dgm:prSet presAssocID="{6D180606-C00E-4B0F-A89B-31B426C953ED}" presName="accentRepeatNode" presStyleLbl="solidAlignAcc1" presStyleIdx="3" presStyleCnt="8"/>
      <dgm:spPr/>
    </dgm:pt>
    <dgm:pt modelId="{DA9897D3-21A1-4007-A878-7F4DB5C493D3}" type="pres">
      <dgm:prSet presAssocID="{AF6E5340-6EAA-4CF6-857B-A7B036998D66}" presName="text3" presStyleCnt="0"/>
      <dgm:spPr/>
    </dgm:pt>
    <dgm:pt modelId="{D44D82DD-0A9E-4280-95E9-508D964DA2C8}" type="pres">
      <dgm:prSet presAssocID="{AF6E5340-6EAA-4CF6-857B-A7B036998D66}" presName="textRepeatNode" presStyleLbl="alignNode1" presStyleIdx="2" presStyleCnt="4">
        <dgm:presLayoutVars>
          <dgm:chMax val="0"/>
          <dgm:chPref val="0"/>
          <dgm:bulletEnabled val="1"/>
        </dgm:presLayoutVars>
      </dgm:prSet>
      <dgm:spPr/>
      <dgm:t>
        <a:bodyPr/>
        <a:lstStyle/>
        <a:p>
          <a:endParaRPr lang="en-GB"/>
        </a:p>
      </dgm:t>
    </dgm:pt>
    <dgm:pt modelId="{124491B2-B9D7-4679-A10C-440330831022}" type="pres">
      <dgm:prSet presAssocID="{AF6E5340-6EAA-4CF6-857B-A7B036998D66}" presName="textaccent3" presStyleCnt="0"/>
      <dgm:spPr/>
    </dgm:pt>
    <dgm:pt modelId="{0D5D8A59-34DD-4225-A67B-CBC930635634}" type="pres">
      <dgm:prSet presAssocID="{AF6E5340-6EAA-4CF6-857B-A7B036998D66}" presName="accentRepeatNode" presStyleLbl="solidAlignAcc1" presStyleIdx="4" presStyleCnt="8"/>
      <dgm:spPr/>
    </dgm:pt>
    <dgm:pt modelId="{1ABB26EC-567F-4274-BDCB-AC3A933443A5}" type="pres">
      <dgm:prSet presAssocID="{D5D6BAC4-AE7C-4A46-A7FB-F4686BA6B092}" presName="image3" presStyleCnt="0"/>
      <dgm:spPr/>
    </dgm:pt>
    <dgm:pt modelId="{9994A54F-6B25-44C6-A732-19C3623D3FC3}" type="pres">
      <dgm:prSet presAssocID="{D5D6BAC4-AE7C-4A46-A7FB-F4686BA6B092}" presName="imageRepeatNode" presStyleLbl="alignAcc1" presStyleIdx="2" presStyleCnt="4" custLinFactY="5429" custLinFactNeighborX="2366" custLinFactNeighborY="100000"/>
      <dgm:spPr/>
      <dgm:t>
        <a:bodyPr/>
        <a:lstStyle/>
        <a:p>
          <a:endParaRPr lang="en-GB"/>
        </a:p>
      </dgm:t>
    </dgm:pt>
    <dgm:pt modelId="{2C491A8A-EDC4-4258-A5AD-A655FCB6F970}" type="pres">
      <dgm:prSet presAssocID="{D5D6BAC4-AE7C-4A46-A7FB-F4686BA6B092}" presName="imageaccent3" presStyleCnt="0"/>
      <dgm:spPr/>
    </dgm:pt>
    <dgm:pt modelId="{9815FE60-7C80-4A1A-BDA8-F5189C5D3693}" type="pres">
      <dgm:prSet presAssocID="{D5D6BAC4-AE7C-4A46-A7FB-F4686BA6B092}" presName="accentRepeatNode" presStyleLbl="solidAlignAcc1" presStyleIdx="5" presStyleCnt="8"/>
      <dgm:spPr/>
    </dgm:pt>
    <dgm:pt modelId="{4DD81E0E-1AEC-4BBD-BA0B-02EAC81356F8}" type="pres">
      <dgm:prSet presAssocID="{66A0EF43-FE77-4C1E-BD42-7CDDC884BFEB}" presName="text4" presStyleCnt="0"/>
      <dgm:spPr/>
    </dgm:pt>
    <dgm:pt modelId="{EBD6678B-E84D-40E7-AA1D-CAEB34AF33FA}" type="pres">
      <dgm:prSet presAssocID="{66A0EF43-FE77-4C1E-BD42-7CDDC884BFEB}" presName="textRepeatNode" presStyleLbl="alignNode1" presStyleIdx="3" presStyleCnt="4">
        <dgm:presLayoutVars>
          <dgm:chMax val="0"/>
          <dgm:chPref val="0"/>
          <dgm:bulletEnabled val="1"/>
        </dgm:presLayoutVars>
      </dgm:prSet>
      <dgm:spPr/>
      <dgm:t>
        <a:bodyPr/>
        <a:lstStyle/>
        <a:p>
          <a:endParaRPr lang="en-GB"/>
        </a:p>
      </dgm:t>
    </dgm:pt>
    <dgm:pt modelId="{0F88540E-822C-4807-9D20-CB10788B831E}" type="pres">
      <dgm:prSet presAssocID="{66A0EF43-FE77-4C1E-BD42-7CDDC884BFEB}" presName="textaccent4" presStyleCnt="0"/>
      <dgm:spPr/>
    </dgm:pt>
    <dgm:pt modelId="{6C32E14E-3700-449F-8AE1-6452C87DB4FA}" type="pres">
      <dgm:prSet presAssocID="{66A0EF43-FE77-4C1E-BD42-7CDDC884BFEB}" presName="accentRepeatNode" presStyleLbl="solidAlignAcc1" presStyleIdx="6" presStyleCnt="8"/>
      <dgm:spPr/>
    </dgm:pt>
    <dgm:pt modelId="{47350934-49E6-496B-BDA2-50603E0085C3}" type="pres">
      <dgm:prSet presAssocID="{FD179707-AB55-45C4-9BC0-7E3969CE2017}" presName="image4" presStyleCnt="0"/>
      <dgm:spPr/>
    </dgm:pt>
    <dgm:pt modelId="{98CF63C6-7CD2-4F81-9A88-45F5E3B1EC86}" type="pres">
      <dgm:prSet presAssocID="{FD179707-AB55-45C4-9BC0-7E3969CE2017}" presName="imageRepeatNode" presStyleLbl="alignAcc1" presStyleIdx="3" presStyleCnt="4"/>
      <dgm:spPr/>
      <dgm:t>
        <a:bodyPr/>
        <a:lstStyle/>
        <a:p>
          <a:endParaRPr lang="en-GB"/>
        </a:p>
      </dgm:t>
    </dgm:pt>
    <dgm:pt modelId="{D2081353-9506-4D68-BBC7-F2450E450569}" type="pres">
      <dgm:prSet presAssocID="{FD179707-AB55-45C4-9BC0-7E3969CE2017}" presName="imageaccent4" presStyleCnt="0"/>
      <dgm:spPr/>
    </dgm:pt>
    <dgm:pt modelId="{B4576A39-15AE-4BA3-ABAE-9A667E88669D}" type="pres">
      <dgm:prSet presAssocID="{FD179707-AB55-45C4-9BC0-7E3969CE2017}" presName="accentRepeatNode" presStyleLbl="solidAlignAcc1" presStyleIdx="7" presStyleCnt="8"/>
      <dgm:spPr/>
    </dgm:pt>
  </dgm:ptLst>
  <dgm:cxnLst>
    <dgm:cxn modelId="{1E319B72-D266-438D-AC53-0CDF34D2E8D5}" type="presOf" srcId="{D5D6BAC4-AE7C-4A46-A7FB-F4686BA6B092}" destId="{9994A54F-6B25-44C6-A732-19C3623D3FC3}" srcOrd="0" destOrd="0" presId="urn:microsoft.com/office/officeart/2008/layout/HexagonCluster"/>
    <dgm:cxn modelId="{B86E2969-38DF-4BD1-B69B-1622548D26D1}" type="presOf" srcId="{66A0EF43-FE77-4C1E-BD42-7CDDC884BFEB}" destId="{EBD6678B-E84D-40E7-AA1D-CAEB34AF33FA}" srcOrd="0" destOrd="0" presId="urn:microsoft.com/office/officeart/2008/layout/HexagonCluster"/>
    <dgm:cxn modelId="{51560757-A49A-4608-AC07-FC524D45CA19}" type="presOf" srcId="{141C4DD4-CACB-4DDC-A9CA-D353FEEAD844}" destId="{7F439938-9C01-4647-9BF7-1C6DB65AAEB1}" srcOrd="0" destOrd="0" presId="urn:microsoft.com/office/officeart/2008/layout/HexagonCluster"/>
    <dgm:cxn modelId="{E4E09BC2-EAA8-4424-B33C-07514BD4C7BD}" srcId="{141C4DD4-CACB-4DDC-A9CA-D353FEEAD844}" destId="{AF6E5340-6EAA-4CF6-857B-A7B036998D66}" srcOrd="2" destOrd="0" parTransId="{606E026D-E78A-49CA-A74E-D385D42ECDDB}" sibTransId="{D5D6BAC4-AE7C-4A46-A7FB-F4686BA6B092}"/>
    <dgm:cxn modelId="{17BD438E-D735-456F-A0EB-E7EE3EC6C042}" srcId="{141C4DD4-CACB-4DDC-A9CA-D353FEEAD844}" destId="{5B8A73A7-6870-40B6-9ABC-87A51E4BED9B}" srcOrd="0" destOrd="0" parTransId="{5AB17773-9A0F-420D-A3B2-AE16EDD4559D}" sibTransId="{3865DBB3-48C1-4CF2-BC96-647571A668BE}"/>
    <dgm:cxn modelId="{262321D2-E048-4E57-B630-84C366AC04C6}" type="presOf" srcId="{6D180606-C00E-4B0F-A89B-31B426C953ED}" destId="{A39577D5-61E8-4901-ADA5-F512E357ECE1}" srcOrd="0" destOrd="0" presId="urn:microsoft.com/office/officeart/2008/layout/HexagonCluster"/>
    <dgm:cxn modelId="{EFB48D9F-DF7C-489D-833B-70CB2FE8525E}" srcId="{141C4DD4-CACB-4DDC-A9CA-D353FEEAD844}" destId="{66A0EF43-FE77-4C1E-BD42-7CDDC884BFEB}" srcOrd="3" destOrd="0" parTransId="{D2B866E5-1B9A-4A51-9E3F-B96405751800}" sibTransId="{FD179707-AB55-45C4-9BC0-7E3969CE2017}"/>
    <dgm:cxn modelId="{48747EF9-9AA7-4349-8DFD-FBF81DCCD27D}" type="presOf" srcId="{FD179707-AB55-45C4-9BC0-7E3969CE2017}" destId="{98CF63C6-7CD2-4F81-9A88-45F5E3B1EC86}" srcOrd="0" destOrd="0" presId="urn:microsoft.com/office/officeart/2008/layout/HexagonCluster"/>
    <dgm:cxn modelId="{B1321E79-651E-40A2-B1F0-6E03A06641D3}" srcId="{141C4DD4-CACB-4DDC-A9CA-D353FEEAD844}" destId="{5438FCDA-3386-4E25-BFE2-18E0DC7A64B1}" srcOrd="1" destOrd="0" parTransId="{AEF44267-3BE8-4056-BA1C-92569F66DE1A}" sibTransId="{6D180606-C00E-4B0F-A89B-31B426C953ED}"/>
    <dgm:cxn modelId="{76EE0DA2-180A-4C53-A760-B66C12465575}" type="presOf" srcId="{5B8A73A7-6870-40B6-9ABC-87A51E4BED9B}" destId="{1B016E3D-8100-4444-A5AC-E4B682C790C3}" srcOrd="0" destOrd="0" presId="urn:microsoft.com/office/officeart/2008/layout/HexagonCluster"/>
    <dgm:cxn modelId="{E8FC96C0-9A03-472D-ACCE-064946620D41}" type="presOf" srcId="{5438FCDA-3386-4E25-BFE2-18E0DC7A64B1}" destId="{C7F22886-DC8A-49B8-9F18-BF46D5A48875}" srcOrd="0" destOrd="0" presId="urn:microsoft.com/office/officeart/2008/layout/HexagonCluster"/>
    <dgm:cxn modelId="{07105612-E54C-4697-8FB3-F6679972C48D}" type="presOf" srcId="{3865DBB3-48C1-4CF2-BC96-647571A668BE}" destId="{7F9B4565-BC32-4D74-AFF4-83015F27CB3E}" srcOrd="0" destOrd="0" presId="urn:microsoft.com/office/officeart/2008/layout/HexagonCluster"/>
    <dgm:cxn modelId="{14E2E3AA-C4F5-4C66-8C24-18926ECB20BC}" type="presOf" srcId="{AF6E5340-6EAA-4CF6-857B-A7B036998D66}" destId="{D44D82DD-0A9E-4280-95E9-508D964DA2C8}" srcOrd="0" destOrd="0" presId="urn:microsoft.com/office/officeart/2008/layout/HexagonCluster"/>
    <dgm:cxn modelId="{E29B2736-C2FF-48E6-A6AE-058570DBE1A3}" type="presParOf" srcId="{7F439938-9C01-4647-9BF7-1C6DB65AAEB1}" destId="{43A1226E-0719-40B2-B13C-83B1193DFDEC}" srcOrd="0" destOrd="0" presId="urn:microsoft.com/office/officeart/2008/layout/HexagonCluster"/>
    <dgm:cxn modelId="{CD51D363-550D-4558-BF2B-ACDF5B6B966F}" type="presParOf" srcId="{43A1226E-0719-40B2-B13C-83B1193DFDEC}" destId="{1B016E3D-8100-4444-A5AC-E4B682C790C3}" srcOrd="0" destOrd="0" presId="urn:microsoft.com/office/officeart/2008/layout/HexagonCluster"/>
    <dgm:cxn modelId="{FF143F42-2FE2-4CD1-A5DB-50CFF0F1A55B}" type="presParOf" srcId="{7F439938-9C01-4647-9BF7-1C6DB65AAEB1}" destId="{62244C7B-FEEB-40E6-86F1-6ED90C7D136F}" srcOrd="1" destOrd="0" presId="urn:microsoft.com/office/officeart/2008/layout/HexagonCluster"/>
    <dgm:cxn modelId="{8D8207C4-6EB2-4924-94DC-BBE363E87A29}" type="presParOf" srcId="{62244C7B-FEEB-40E6-86F1-6ED90C7D136F}" destId="{5825BC0B-5A09-4020-940F-FF887AAA6E2F}" srcOrd="0" destOrd="0" presId="urn:microsoft.com/office/officeart/2008/layout/HexagonCluster"/>
    <dgm:cxn modelId="{6A8A9096-38F8-4D28-B6A9-90379FFAFF77}" type="presParOf" srcId="{7F439938-9C01-4647-9BF7-1C6DB65AAEB1}" destId="{BD7F3C38-D7ED-478A-B20A-270978E1E121}" srcOrd="2" destOrd="0" presId="urn:microsoft.com/office/officeart/2008/layout/HexagonCluster"/>
    <dgm:cxn modelId="{22665EEE-5998-44EA-850A-8D7A090B8A51}" type="presParOf" srcId="{BD7F3C38-D7ED-478A-B20A-270978E1E121}" destId="{7F9B4565-BC32-4D74-AFF4-83015F27CB3E}" srcOrd="0" destOrd="0" presId="urn:microsoft.com/office/officeart/2008/layout/HexagonCluster"/>
    <dgm:cxn modelId="{BCF7F509-720D-40D7-AB1F-21BE4A6127F9}" type="presParOf" srcId="{7F439938-9C01-4647-9BF7-1C6DB65AAEB1}" destId="{1B1B4B15-C411-4503-B8D7-E150A2803647}" srcOrd="3" destOrd="0" presId="urn:microsoft.com/office/officeart/2008/layout/HexagonCluster"/>
    <dgm:cxn modelId="{13AA16E9-81EE-4B84-BB34-2FD76518F023}" type="presParOf" srcId="{1B1B4B15-C411-4503-B8D7-E150A2803647}" destId="{982B454C-36E0-4DDE-A083-BB0E7864A7BC}" srcOrd="0" destOrd="0" presId="urn:microsoft.com/office/officeart/2008/layout/HexagonCluster"/>
    <dgm:cxn modelId="{66F0D32D-CD3A-45C2-88E4-EBAAD9284E2F}" type="presParOf" srcId="{7F439938-9C01-4647-9BF7-1C6DB65AAEB1}" destId="{054BD564-18F7-4F98-8AFC-A1CA2AA5268A}" srcOrd="4" destOrd="0" presId="urn:microsoft.com/office/officeart/2008/layout/HexagonCluster"/>
    <dgm:cxn modelId="{9753D048-A218-46B5-BC94-7157DA93C573}" type="presParOf" srcId="{054BD564-18F7-4F98-8AFC-A1CA2AA5268A}" destId="{C7F22886-DC8A-49B8-9F18-BF46D5A48875}" srcOrd="0" destOrd="0" presId="urn:microsoft.com/office/officeart/2008/layout/HexagonCluster"/>
    <dgm:cxn modelId="{8926AF63-3FF2-481B-97D8-35369432C2AC}" type="presParOf" srcId="{7F439938-9C01-4647-9BF7-1C6DB65AAEB1}" destId="{363C0C8C-05DD-412D-838E-310BB79B5B25}" srcOrd="5" destOrd="0" presId="urn:microsoft.com/office/officeart/2008/layout/HexagonCluster"/>
    <dgm:cxn modelId="{02FAA072-0B20-468D-8FA3-AF81C1FC9B0C}" type="presParOf" srcId="{363C0C8C-05DD-412D-838E-310BB79B5B25}" destId="{1F39F7FC-E52C-4D71-81C3-4D19EF20790B}" srcOrd="0" destOrd="0" presId="urn:microsoft.com/office/officeart/2008/layout/HexagonCluster"/>
    <dgm:cxn modelId="{7A89EBF4-64B6-422C-8D3C-01624153CA6F}" type="presParOf" srcId="{7F439938-9C01-4647-9BF7-1C6DB65AAEB1}" destId="{D08993DC-85C3-40F9-A793-AF603AD873E6}" srcOrd="6" destOrd="0" presId="urn:microsoft.com/office/officeart/2008/layout/HexagonCluster"/>
    <dgm:cxn modelId="{B6DF926F-8D0E-4ABF-B554-BC111E7DE812}" type="presParOf" srcId="{D08993DC-85C3-40F9-A793-AF603AD873E6}" destId="{A39577D5-61E8-4901-ADA5-F512E357ECE1}" srcOrd="0" destOrd="0" presId="urn:microsoft.com/office/officeart/2008/layout/HexagonCluster"/>
    <dgm:cxn modelId="{EADF91AE-A27B-4E40-949D-D344F0C2BB95}" type="presParOf" srcId="{7F439938-9C01-4647-9BF7-1C6DB65AAEB1}" destId="{2A87E7CC-F446-4D42-B6A7-4F8C83C9297A}" srcOrd="7" destOrd="0" presId="urn:microsoft.com/office/officeart/2008/layout/HexagonCluster"/>
    <dgm:cxn modelId="{299F7233-2CAF-4710-8A4A-4658D86895A2}" type="presParOf" srcId="{2A87E7CC-F446-4D42-B6A7-4F8C83C9297A}" destId="{AF1080FF-07A6-42F7-BB5A-8D955AF3B15D}" srcOrd="0" destOrd="0" presId="urn:microsoft.com/office/officeart/2008/layout/HexagonCluster"/>
    <dgm:cxn modelId="{36BD4622-A22C-4E84-8E03-D54B18BB4AF4}" type="presParOf" srcId="{7F439938-9C01-4647-9BF7-1C6DB65AAEB1}" destId="{DA9897D3-21A1-4007-A878-7F4DB5C493D3}" srcOrd="8" destOrd="0" presId="urn:microsoft.com/office/officeart/2008/layout/HexagonCluster"/>
    <dgm:cxn modelId="{8CD98B0F-DC0C-421F-B4C8-C00A4C633F88}" type="presParOf" srcId="{DA9897D3-21A1-4007-A878-7F4DB5C493D3}" destId="{D44D82DD-0A9E-4280-95E9-508D964DA2C8}" srcOrd="0" destOrd="0" presId="urn:microsoft.com/office/officeart/2008/layout/HexagonCluster"/>
    <dgm:cxn modelId="{EE1BDB5C-63C1-4192-8A81-4898DB3C5D50}" type="presParOf" srcId="{7F439938-9C01-4647-9BF7-1C6DB65AAEB1}" destId="{124491B2-B9D7-4679-A10C-440330831022}" srcOrd="9" destOrd="0" presId="urn:microsoft.com/office/officeart/2008/layout/HexagonCluster"/>
    <dgm:cxn modelId="{77F97600-FB94-46E6-9CFE-25D1FC656C55}" type="presParOf" srcId="{124491B2-B9D7-4679-A10C-440330831022}" destId="{0D5D8A59-34DD-4225-A67B-CBC930635634}" srcOrd="0" destOrd="0" presId="urn:microsoft.com/office/officeart/2008/layout/HexagonCluster"/>
    <dgm:cxn modelId="{CBAC1584-E827-4985-8CEF-BB9D491B5B9E}" type="presParOf" srcId="{7F439938-9C01-4647-9BF7-1C6DB65AAEB1}" destId="{1ABB26EC-567F-4274-BDCB-AC3A933443A5}" srcOrd="10" destOrd="0" presId="urn:microsoft.com/office/officeart/2008/layout/HexagonCluster"/>
    <dgm:cxn modelId="{1987103C-8BDF-410D-80B5-D14CE06D2687}" type="presParOf" srcId="{1ABB26EC-567F-4274-BDCB-AC3A933443A5}" destId="{9994A54F-6B25-44C6-A732-19C3623D3FC3}" srcOrd="0" destOrd="0" presId="urn:microsoft.com/office/officeart/2008/layout/HexagonCluster"/>
    <dgm:cxn modelId="{852C1147-D747-4BB6-9507-68EA486554EE}" type="presParOf" srcId="{7F439938-9C01-4647-9BF7-1C6DB65AAEB1}" destId="{2C491A8A-EDC4-4258-A5AD-A655FCB6F970}" srcOrd="11" destOrd="0" presId="urn:microsoft.com/office/officeart/2008/layout/HexagonCluster"/>
    <dgm:cxn modelId="{0DB550EB-9EB7-4879-9C1E-767A298B55E9}" type="presParOf" srcId="{2C491A8A-EDC4-4258-A5AD-A655FCB6F970}" destId="{9815FE60-7C80-4A1A-BDA8-F5189C5D3693}" srcOrd="0" destOrd="0" presId="urn:microsoft.com/office/officeart/2008/layout/HexagonCluster"/>
    <dgm:cxn modelId="{1E426146-FC7B-413E-A798-160612298E19}" type="presParOf" srcId="{7F439938-9C01-4647-9BF7-1C6DB65AAEB1}" destId="{4DD81E0E-1AEC-4BBD-BA0B-02EAC81356F8}" srcOrd="12" destOrd="0" presId="urn:microsoft.com/office/officeart/2008/layout/HexagonCluster"/>
    <dgm:cxn modelId="{9E1E545F-2183-4910-8905-38E109A94EF7}" type="presParOf" srcId="{4DD81E0E-1AEC-4BBD-BA0B-02EAC81356F8}" destId="{EBD6678B-E84D-40E7-AA1D-CAEB34AF33FA}" srcOrd="0" destOrd="0" presId="urn:microsoft.com/office/officeart/2008/layout/HexagonCluster"/>
    <dgm:cxn modelId="{6456BA8B-4E37-4BC0-BC58-7E2384AB887D}" type="presParOf" srcId="{7F439938-9C01-4647-9BF7-1C6DB65AAEB1}" destId="{0F88540E-822C-4807-9D20-CB10788B831E}" srcOrd="13" destOrd="0" presId="urn:microsoft.com/office/officeart/2008/layout/HexagonCluster"/>
    <dgm:cxn modelId="{6AD40012-6985-4C59-AE17-F7121BE50F3D}" type="presParOf" srcId="{0F88540E-822C-4807-9D20-CB10788B831E}" destId="{6C32E14E-3700-449F-8AE1-6452C87DB4FA}" srcOrd="0" destOrd="0" presId="urn:microsoft.com/office/officeart/2008/layout/HexagonCluster"/>
    <dgm:cxn modelId="{0EC104C6-14A3-474A-BCEF-B2CC34CDA12B}" type="presParOf" srcId="{7F439938-9C01-4647-9BF7-1C6DB65AAEB1}" destId="{47350934-49E6-496B-BDA2-50603E0085C3}" srcOrd="14" destOrd="0" presId="urn:microsoft.com/office/officeart/2008/layout/HexagonCluster"/>
    <dgm:cxn modelId="{69D74690-340B-4C89-A2DB-3F2E9C27D4D9}" type="presParOf" srcId="{47350934-49E6-496B-BDA2-50603E0085C3}" destId="{98CF63C6-7CD2-4F81-9A88-45F5E3B1EC86}" srcOrd="0" destOrd="0" presId="urn:microsoft.com/office/officeart/2008/layout/HexagonCluster"/>
    <dgm:cxn modelId="{2D7AF3EA-1788-4A62-B254-A1BD12749320}" type="presParOf" srcId="{7F439938-9C01-4647-9BF7-1C6DB65AAEB1}" destId="{D2081353-9506-4D68-BBC7-F2450E450569}" srcOrd="15" destOrd="0" presId="urn:microsoft.com/office/officeart/2008/layout/HexagonCluster"/>
    <dgm:cxn modelId="{16CF9901-89B7-4D85-9A9B-AB3E34BEF563}" type="presParOf" srcId="{D2081353-9506-4D68-BBC7-F2450E450569}" destId="{B4576A39-15AE-4BA3-ABAE-9A667E88669D}" srcOrd="0" destOrd="0" presId="urn:microsoft.com/office/officeart/2008/layout/HexagonCluster"/>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1FDF386-801C-4C0F-89D3-94634EB374BD}"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en-GB"/>
        </a:p>
      </dgm:t>
    </dgm:pt>
    <dgm:pt modelId="{CBB3084E-DD1A-4A73-AFBE-3B59AF1ECD12}">
      <dgm:prSet phldrT="[Text]" custT="1"/>
      <dgm:spPr/>
      <dgm:t>
        <a:bodyPr/>
        <a:lstStyle/>
        <a:p>
          <a:r>
            <a:rPr lang="en-GB" sz="1400" dirty="0" smtClean="0"/>
            <a:t>ILO Regional Conference on Social Economy, Johannesburg (South Africa) 2009</a:t>
          </a:r>
          <a:endParaRPr lang="en-GB" sz="1400" dirty="0"/>
        </a:p>
      </dgm:t>
    </dgm:pt>
    <dgm:pt modelId="{ED732BB7-536E-4082-84EB-7496154EC8D4}" type="parTrans" cxnId="{68C568E5-69B3-415F-A0AA-7EC62282622D}">
      <dgm:prSet/>
      <dgm:spPr/>
      <dgm:t>
        <a:bodyPr/>
        <a:lstStyle/>
        <a:p>
          <a:endParaRPr lang="en-GB"/>
        </a:p>
      </dgm:t>
    </dgm:pt>
    <dgm:pt modelId="{31DE97A6-6669-4A9D-AB47-34BE406B8AE7}" type="sibTrans" cxnId="{68C568E5-69B3-415F-A0AA-7EC62282622D}">
      <dgm:prSet/>
      <dgm:spPr/>
      <dgm:t>
        <a:bodyPr/>
        <a:lstStyle/>
        <a:p>
          <a:endParaRPr lang="en-GB"/>
        </a:p>
      </dgm:t>
    </dgm:pt>
    <dgm:pt modelId="{EAD70989-A97D-4C12-AE42-471EBF1BB5F1}">
      <dgm:prSet phldrT="[Text]" custT="1"/>
      <dgm:spPr/>
      <dgm:t>
        <a:bodyPr/>
        <a:lstStyle/>
        <a:p>
          <a:r>
            <a:rPr lang="en-US" sz="1400" noProof="0" dirty="0" smtClean="0"/>
            <a:t>First Edition of SSE: Turin (Italy) 2010</a:t>
          </a:r>
          <a:endParaRPr lang="en-US" sz="1400" noProof="0" dirty="0"/>
        </a:p>
      </dgm:t>
    </dgm:pt>
    <dgm:pt modelId="{9F4CE6FD-7B61-4D0B-BEE8-DB5CF7CDCA0D}" type="parTrans" cxnId="{E4CA2E9E-D9EE-44E4-8AC0-CC4CF5603D2C}">
      <dgm:prSet/>
      <dgm:spPr/>
      <dgm:t>
        <a:bodyPr/>
        <a:lstStyle/>
        <a:p>
          <a:endParaRPr lang="en-GB"/>
        </a:p>
      </dgm:t>
    </dgm:pt>
    <dgm:pt modelId="{BED5E22C-870F-4CB3-BBE5-C979C238C2DA}" type="sibTrans" cxnId="{E4CA2E9E-D9EE-44E4-8AC0-CC4CF5603D2C}">
      <dgm:prSet/>
      <dgm:spPr/>
      <dgm:t>
        <a:bodyPr/>
        <a:lstStyle/>
        <a:p>
          <a:endParaRPr lang="en-GB"/>
        </a:p>
      </dgm:t>
    </dgm:pt>
    <dgm:pt modelId="{C5D34CC0-F37A-4284-BF9B-1D1862348FD9}">
      <dgm:prSet phldrT="[Text]" custT="1"/>
      <dgm:spPr/>
      <dgm:t>
        <a:bodyPr/>
        <a:lstStyle/>
        <a:p>
          <a:r>
            <a:rPr lang="en-GB" sz="1400" noProof="0" dirty="0" smtClean="0"/>
            <a:t>Second Edition of SSE: Montréal (Canada) 2011</a:t>
          </a:r>
        </a:p>
        <a:p>
          <a:r>
            <a:rPr lang="fr-CH" sz="2000" dirty="0" smtClean="0"/>
            <a:t> </a:t>
          </a:r>
          <a:endParaRPr lang="en-GB" sz="2000" dirty="0"/>
        </a:p>
      </dgm:t>
    </dgm:pt>
    <dgm:pt modelId="{747C2088-FDE6-4157-AD9D-22F7A940637B}" type="parTrans" cxnId="{BD9BAA64-7F49-4085-BFC1-C1161BE02342}">
      <dgm:prSet/>
      <dgm:spPr/>
      <dgm:t>
        <a:bodyPr/>
        <a:lstStyle/>
        <a:p>
          <a:endParaRPr lang="en-GB"/>
        </a:p>
      </dgm:t>
    </dgm:pt>
    <dgm:pt modelId="{D527553E-0486-45B1-86E7-1886DA317B64}" type="sibTrans" cxnId="{BD9BAA64-7F49-4085-BFC1-C1161BE02342}">
      <dgm:prSet/>
      <dgm:spPr/>
      <dgm:t>
        <a:bodyPr/>
        <a:lstStyle/>
        <a:p>
          <a:endParaRPr lang="en-GB"/>
        </a:p>
      </dgm:t>
    </dgm:pt>
    <dgm:pt modelId="{834AB870-08D3-440E-AFB7-609E78452AEA}">
      <dgm:prSet phldrT="[Text]" custT="1"/>
      <dgm:spPr/>
      <dgm:t>
        <a:bodyPr/>
        <a:lstStyle/>
        <a:p>
          <a:r>
            <a:rPr lang="en-GB" sz="1400" noProof="0" dirty="0" smtClean="0"/>
            <a:t>Third Edition of SSE:</a:t>
          </a:r>
        </a:p>
        <a:p>
          <a:r>
            <a:rPr lang="en-GB" sz="1400" noProof="0" dirty="0" smtClean="0"/>
            <a:t> </a:t>
          </a:r>
          <a:r>
            <a:rPr lang="en-GB" sz="1400" baseline="0" noProof="0" dirty="0" smtClean="0"/>
            <a:t>Agadir</a:t>
          </a:r>
          <a:r>
            <a:rPr lang="en-GB" sz="1400" noProof="0" dirty="0" smtClean="0"/>
            <a:t> (Morocco) 2013</a:t>
          </a:r>
        </a:p>
      </dgm:t>
    </dgm:pt>
    <dgm:pt modelId="{D37A0155-DBF2-4704-A9AC-F85A8F1CA52A}" type="parTrans" cxnId="{CC79E6E6-03AC-44CC-9527-B061A23AB535}">
      <dgm:prSet/>
      <dgm:spPr/>
      <dgm:t>
        <a:bodyPr/>
        <a:lstStyle/>
        <a:p>
          <a:endParaRPr lang="en-GB"/>
        </a:p>
      </dgm:t>
    </dgm:pt>
    <dgm:pt modelId="{B9DD9F45-3E8E-4D56-BE57-9A5FC9EE116B}" type="sibTrans" cxnId="{CC79E6E6-03AC-44CC-9527-B061A23AB535}">
      <dgm:prSet/>
      <dgm:spPr/>
      <dgm:t>
        <a:bodyPr/>
        <a:lstStyle/>
        <a:p>
          <a:endParaRPr lang="en-GB"/>
        </a:p>
      </dgm:t>
    </dgm:pt>
    <dgm:pt modelId="{E4D307C0-4EB7-46C5-8545-88764722A5CD}">
      <dgm:prSet custT="1"/>
      <dgm:spPr/>
      <dgm:t>
        <a:bodyPr/>
        <a:lstStyle/>
        <a:p>
          <a:r>
            <a:rPr lang="en-GB" sz="1400" baseline="0" dirty="0" smtClean="0"/>
            <a:t>Fourth Edition of SSE:</a:t>
          </a:r>
        </a:p>
        <a:p>
          <a:r>
            <a:rPr lang="en-GB" sz="1400" baseline="0" dirty="0" smtClean="0"/>
            <a:t> Campinas (Brazil) 2014</a:t>
          </a:r>
          <a:endParaRPr lang="en-GB" sz="1400" baseline="0" dirty="0"/>
        </a:p>
      </dgm:t>
    </dgm:pt>
    <dgm:pt modelId="{A70BA3DE-C6A7-4638-9C97-8A8440628681}" type="parTrans" cxnId="{5B2D7A3A-6FE4-4C75-9D52-F54569B7FC28}">
      <dgm:prSet/>
      <dgm:spPr/>
      <dgm:t>
        <a:bodyPr/>
        <a:lstStyle/>
        <a:p>
          <a:endParaRPr lang="en-GB"/>
        </a:p>
      </dgm:t>
    </dgm:pt>
    <dgm:pt modelId="{9572E276-4331-472A-B50E-B0B4BDE436F9}" type="sibTrans" cxnId="{5B2D7A3A-6FE4-4C75-9D52-F54569B7FC28}">
      <dgm:prSet/>
      <dgm:spPr/>
      <dgm:t>
        <a:bodyPr/>
        <a:lstStyle/>
        <a:p>
          <a:endParaRPr lang="en-GB"/>
        </a:p>
      </dgm:t>
    </dgm:pt>
    <dgm:pt modelId="{19060E8A-E9D3-49B6-856D-4533157824CB}">
      <dgm:prSet/>
      <dgm:spPr/>
      <dgm:t>
        <a:bodyPr/>
        <a:lstStyle/>
        <a:p>
          <a:endParaRPr lang="en-GB" dirty="0"/>
        </a:p>
      </dgm:t>
    </dgm:pt>
    <dgm:pt modelId="{52C76FC9-E2FC-4D1D-A7CE-EC284363DA63}" type="parTrans" cxnId="{01DF701A-45CF-484D-87D6-F3FB8374E0F4}">
      <dgm:prSet/>
      <dgm:spPr/>
      <dgm:t>
        <a:bodyPr/>
        <a:lstStyle/>
        <a:p>
          <a:endParaRPr lang="en-GB"/>
        </a:p>
      </dgm:t>
    </dgm:pt>
    <dgm:pt modelId="{28671ABF-B4AF-41BA-A098-B7AD2C2FA8D8}" type="sibTrans" cxnId="{01DF701A-45CF-484D-87D6-F3FB8374E0F4}">
      <dgm:prSet/>
      <dgm:spPr/>
      <dgm:t>
        <a:bodyPr/>
        <a:lstStyle/>
        <a:p>
          <a:endParaRPr lang="en-GB"/>
        </a:p>
      </dgm:t>
    </dgm:pt>
    <dgm:pt modelId="{57F1CE10-927A-401E-8A3C-833A58F1EB7F}" type="pres">
      <dgm:prSet presAssocID="{F1FDF386-801C-4C0F-89D3-94634EB374BD}" presName="arrowDiagram" presStyleCnt="0">
        <dgm:presLayoutVars>
          <dgm:chMax val="5"/>
          <dgm:dir/>
          <dgm:resizeHandles val="exact"/>
        </dgm:presLayoutVars>
      </dgm:prSet>
      <dgm:spPr/>
      <dgm:t>
        <a:bodyPr/>
        <a:lstStyle/>
        <a:p>
          <a:endParaRPr lang="en-GB"/>
        </a:p>
      </dgm:t>
    </dgm:pt>
    <dgm:pt modelId="{6F723853-3D45-4F2E-8743-9A5D63CA89A5}" type="pres">
      <dgm:prSet presAssocID="{F1FDF386-801C-4C0F-89D3-94634EB374BD}" presName="arrow" presStyleLbl="bgShp" presStyleIdx="0" presStyleCnt="1" custScaleX="134560" custScaleY="100000" custLinFactNeighborY="-1818"/>
      <dgm:spPr>
        <a:effectLst>
          <a:outerShdw blurRad="50800" dist="38100" algn="l" rotWithShape="0">
            <a:prstClr val="black">
              <a:alpha val="40000"/>
            </a:prstClr>
          </a:outerShdw>
        </a:effectLst>
      </dgm:spPr>
      <dgm:t>
        <a:bodyPr/>
        <a:lstStyle/>
        <a:p>
          <a:endParaRPr lang="en-GB"/>
        </a:p>
      </dgm:t>
    </dgm:pt>
    <dgm:pt modelId="{04C91E02-3C42-4153-A6CD-4C61A9A834C2}" type="pres">
      <dgm:prSet presAssocID="{F1FDF386-801C-4C0F-89D3-94634EB374BD}" presName="arrowDiagram5" presStyleCnt="0"/>
      <dgm:spPr/>
    </dgm:pt>
    <dgm:pt modelId="{5AB9146D-420B-454B-A96B-7E8792BC84D0}" type="pres">
      <dgm:prSet presAssocID="{CBB3084E-DD1A-4A73-AFBE-3B59AF1ECD12}" presName="bullet5a" presStyleLbl="node1" presStyleIdx="0" presStyleCnt="5" custLinFactX="-300000" custLinFactY="-60655" custLinFactNeighborX="-337263" custLinFactNeighborY="-100000"/>
      <dgm:spPr/>
    </dgm:pt>
    <dgm:pt modelId="{AC571FA9-69D4-45C4-964E-7A1461540E68}" type="pres">
      <dgm:prSet presAssocID="{CBB3084E-DD1A-4A73-AFBE-3B59AF1ECD12}" presName="textBox5a" presStyleLbl="revTx" presStyleIdx="0" presStyleCnt="5" custScaleX="177726" custLinFactNeighborX="-81802">
        <dgm:presLayoutVars>
          <dgm:bulletEnabled val="1"/>
        </dgm:presLayoutVars>
      </dgm:prSet>
      <dgm:spPr/>
      <dgm:t>
        <a:bodyPr/>
        <a:lstStyle/>
        <a:p>
          <a:endParaRPr lang="en-GB"/>
        </a:p>
      </dgm:t>
    </dgm:pt>
    <dgm:pt modelId="{9C68569E-C5D3-4E14-88FA-9956AC34C700}" type="pres">
      <dgm:prSet presAssocID="{EAD70989-A97D-4C12-AE42-471EBF1BB5F1}" presName="bullet5b" presStyleLbl="node1" presStyleIdx="1" presStyleCnt="5" custLinFactX="-100000" custLinFactY="-15906" custLinFactNeighborX="-131861" custLinFactNeighborY="-100000"/>
      <dgm:spPr/>
    </dgm:pt>
    <dgm:pt modelId="{875D7E6B-3FD2-4819-916E-E10948BAEB45}" type="pres">
      <dgm:prSet presAssocID="{EAD70989-A97D-4C12-AE42-471EBF1BB5F1}" presName="textBox5b" presStyleLbl="revTx" presStyleIdx="1" presStyleCnt="5" custLinFactNeighborX="-51173" custLinFactNeighborY="4339">
        <dgm:presLayoutVars>
          <dgm:bulletEnabled val="1"/>
        </dgm:presLayoutVars>
      </dgm:prSet>
      <dgm:spPr/>
      <dgm:t>
        <a:bodyPr/>
        <a:lstStyle/>
        <a:p>
          <a:endParaRPr lang="en-GB"/>
        </a:p>
      </dgm:t>
    </dgm:pt>
    <dgm:pt modelId="{659F2DE7-1613-43A4-B297-0CF8146C09E8}" type="pres">
      <dgm:prSet presAssocID="{C5D34CC0-F37A-4284-BF9B-1D1862348FD9}" presName="bullet5c" presStyleLbl="node1" presStyleIdx="2" presStyleCnt="5" custLinFactX="-56181" custLinFactNeighborX="-100000" custLinFactNeighborY="-81363"/>
      <dgm:spPr/>
    </dgm:pt>
    <dgm:pt modelId="{CD6A5FF0-CBBC-44A8-8CE2-83C5A671DE94}" type="pres">
      <dgm:prSet presAssocID="{C5D34CC0-F37A-4284-BF9B-1D1862348FD9}" presName="textBox5c" presStyleLbl="revTx" presStyleIdx="2" presStyleCnt="5" custLinFactNeighborX="-53482">
        <dgm:presLayoutVars>
          <dgm:bulletEnabled val="1"/>
        </dgm:presLayoutVars>
      </dgm:prSet>
      <dgm:spPr/>
      <dgm:t>
        <a:bodyPr/>
        <a:lstStyle/>
        <a:p>
          <a:endParaRPr lang="en-GB"/>
        </a:p>
      </dgm:t>
    </dgm:pt>
    <dgm:pt modelId="{7683FA1E-C61C-45BC-9AFB-45583C964E8B}" type="pres">
      <dgm:prSet presAssocID="{834AB870-08D3-440E-AFB7-609E78452AEA}" presName="bullet5d" presStyleLbl="node1" presStyleIdx="3" presStyleCnt="5" custLinFactX="-14128" custLinFactNeighborX="-100000" custLinFactNeighborY="-91403"/>
      <dgm:spPr/>
    </dgm:pt>
    <dgm:pt modelId="{8BDE4472-8FA2-45F0-90BE-98D11C23E8DE}" type="pres">
      <dgm:prSet presAssocID="{834AB870-08D3-440E-AFB7-609E78452AEA}" presName="textBox5d" presStyleLbl="revTx" presStyleIdx="3" presStyleCnt="5" custLinFactNeighborX="-54928" custLinFactNeighborY="-3048">
        <dgm:presLayoutVars>
          <dgm:bulletEnabled val="1"/>
        </dgm:presLayoutVars>
      </dgm:prSet>
      <dgm:spPr/>
      <dgm:t>
        <a:bodyPr/>
        <a:lstStyle/>
        <a:p>
          <a:endParaRPr lang="en-GB"/>
        </a:p>
      </dgm:t>
    </dgm:pt>
    <dgm:pt modelId="{D39499B1-830E-4B2F-8958-1E734E90573F}" type="pres">
      <dgm:prSet presAssocID="{E4D307C0-4EB7-46C5-8545-88764722A5CD}" presName="bullet5e" presStyleLbl="node1" presStyleIdx="4" presStyleCnt="5" custLinFactY="-633" custLinFactNeighborX="-88368" custLinFactNeighborY="-100000"/>
      <dgm:spPr/>
    </dgm:pt>
    <dgm:pt modelId="{6A5FC0F4-9078-4303-A448-DE96881CDD23}" type="pres">
      <dgm:prSet presAssocID="{E4D307C0-4EB7-46C5-8545-88764722A5CD}" presName="textBox5e" presStyleLbl="revTx" presStyleIdx="4" presStyleCnt="5" custLinFactNeighborX="-58337" custLinFactNeighborY="-5826">
        <dgm:presLayoutVars>
          <dgm:bulletEnabled val="1"/>
        </dgm:presLayoutVars>
      </dgm:prSet>
      <dgm:spPr/>
      <dgm:t>
        <a:bodyPr/>
        <a:lstStyle/>
        <a:p>
          <a:endParaRPr lang="en-GB"/>
        </a:p>
      </dgm:t>
    </dgm:pt>
  </dgm:ptLst>
  <dgm:cxnLst>
    <dgm:cxn modelId="{604C0355-F9AA-4F97-9673-4A2F18870572}" type="presOf" srcId="{CBB3084E-DD1A-4A73-AFBE-3B59AF1ECD12}" destId="{AC571FA9-69D4-45C4-964E-7A1461540E68}" srcOrd="0" destOrd="0" presId="urn:microsoft.com/office/officeart/2005/8/layout/arrow2"/>
    <dgm:cxn modelId="{9217F74C-FDE4-4C6A-8704-E7D1A1197A43}" type="presOf" srcId="{EAD70989-A97D-4C12-AE42-471EBF1BB5F1}" destId="{875D7E6B-3FD2-4819-916E-E10948BAEB45}" srcOrd="0" destOrd="0" presId="urn:microsoft.com/office/officeart/2005/8/layout/arrow2"/>
    <dgm:cxn modelId="{B191DE04-3D7E-4ED3-A941-9A012A37938D}" type="presOf" srcId="{E4D307C0-4EB7-46C5-8545-88764722A5CD}" destId="{6A5FC0F4-9078-4303-A448-DE96881CDD23}" srcOrd="0" destOrd="0" presId="urn:microsoft.com/office/officeart/2005/8/layout/arrow2"/>
    <dgm:cxn modelId="{68C568E5-69B3-415F-A0AA-7EC62282622D}" srcId="{F1FDF386-801C-4C0F-89D3-94634EB374BD}" destId="{CBB3084E-DD1A-4A73-AFBE-3B59AF1ECD12}" srcOrd="0" destOrd="0" parTransId="{ED732BB7-536E-4082-84EB-7496154EC8D4}" sibTransId="{31DE97A6-6669-4A9D-AB47-34BE406B8AE7}"/>
    <dgm:cxn modelId="{BD9BAA64-7F49-4085-BFC1-C1161BE02342}" srcId="{F1FDF386-801C-4C0F-89D3-94634EB374BD}" destId="{C5D34CC0-F37A-4284-BF9B-1D1862348FD9}" srcOrd="2" destOrd="0" parTransId="{747C2088-FDE6-4157-AD9D-22F7A940637B}" sibTransId="{D527553E-0486-45B1-86E7-1886DA317B64}"/>
    <dgm:cxn modelId="{A122FBE2-C00D-42F2-AD76-F6DBE4829CB6}" type="presOf" srcId="{F1FDF386-801C-4C0F-89D3-94634EB374BD}" destId="{57F1CE10-927A-401E-8A3C-833A58F1EB7F}" srcOrd="0" destOrd="0" presId="urn:microsoft.com/office/officeart/2005/8/layout/arrow2"/>
    <dgm:cxn modelId="{F2012541-B5F6-4BCB-9D14-B48E0B13183B}" type="presOf" srcId="{834AB870-08D3-440E-AFB7-609E78452AEA}" destId="{8BDE4472-8FA2-45F0-90BE-98D11C23E8DE}" srcOrd="0" destOrd="0" presId="urn:microsoft.com/office/officeart/2005/8/layout/arrow2"/>
    <dgm:cxn modelId="{E4CA2E9E-D9EE-44E4-8AC0-CC4CF5603D2C}" srcId="{F1FDF386-801C-4C0F-89D3-94634EB374BD}" destId="{EAD70989-A97D-4C12-AE42-471EBF1BB5F1}" srcOrd="1" destOrd="0" parTransId="{9F4CE6FD-7B61-4D0B-BEE8-DB5CF7CDCA0D}" sibTransId="{BED5E22C-870F-4CB3-BBE5-C979C238C2DA}"/>
    <dgm:cxn modelId="{DEB218F8-D67B-456D-9F2A-4E784CAC72E9}" type="presOf" srcId="{C5D34CC0-F37A-4284-BF9B-1D1862348FD9}" destId="{CD6A5FF0-CBBC-44A8-8CE2-83C5A671DE94}" srcOrd="0" destOrd="0" presId="urn:microsoft.com/office/officeart/2005/8/layout/arrow2"/>
    <dgm:cxn modelId="{5B2D7A3A-6FE4-4C75-9D52-F54569B7FC28}" srcId="{F1FDF386-801C-4C0F-89D3-94634EB374BD}" destId="{E4D307C0-4EB7-46C5-8545-88764722A5CD}" srcOrd="4" destOrd="0" parTransId="{A70BA3DE-C6A7-4638-9C97-8A8440628681}" sibTransId="{9572E276-4331-472A-B50E-B0B4BDE436F9}"/>
    <dgm:cxn modelId="{CC79E6E6-03AC-44CC-9527-B061A23AB535}" srcId="{F1FDF386-801C-4C0F-89D3-94634EB374BD}" destId="{834AB870-08D3-440E-AFB7-609E78452AEA}" srcOrd="3" destOrd="0" parTransId="{D37A0155-DBF2-4704-A9AC-F85A8F1CA52A}" sibTransId="{B9DD9F45-3E8E-4D56-BE57-9A5FC9EE116B}"/>
    <dgm:cxn modelId="{01DF701A-45CF-484D-87D6-F3FB8374E0F4}" srcId="{F1FDF386-801C-4C0F-89D3-94634EB374BD}" destId="{19060E8A-E9D3-49B6-856D-4533157824CB}" srcOrd="5" destOrd="0" parTransId="{52C76FC9-E2FC-4D1D-A7CE-EC284363DA63}" sibTransId="{28671ABF-B4AF-41BA-A098-B7AD2C2FA8D8}"/>
    <dgm:cxn modelId="{47D52B75-585C-42F6-8DB1-58D31A867268}" type="presParOf" srcId="{57F1CE10-927A-401E-8A3C-833A58F1EB7F}" destId="{6F723853-3D45-4F2E-8743-9A5D63CA89A5}" srcOrd="0" destOrd="0" presId="urn:microsoft.com/office/officeart/2005/8/layout/arrow2"/>
    <dgm:cxn modelId="{C2E4BA61-4326-4AD7-A71C-BDD1E64C1296}" type="presParOf" srcId="{57F1CE10-927A-401E-8A3C-833A58F1EB7F}" destId="{04C91E02-3C42-4153-A6CD-4C61A9A834C2}" srcOrd="1" destOrd="0" presId="urn:microsoft.com/office/officeart/2005/8/layout/arrow2"/>
    <dgm:cxn modelId="{F18D9CEB-E250-4B9C-AC1E-AB64CE9D4826}" type="presParOf" srcId="{04C91E02-3C42-4153-A6CD-4C61A9A834C2}" destId="{5AB9146D-420B-454B-A96B-7E8792BC84D0}" srcOrd="0" destOrd="0" presId="urn:microsoft.com/office/officeart/2005/8/layout/arrow2"/>
    <dgm:cxn modelId="{6A02545F-991F-4824-9F59-4F1B7069FBE6}" type="presParOf" srcId="{04C91E02-3C42-4153-A6CD-4C61A9A834C2}" destId="{AC571FA9-69D4-45C4-964E-7A1461540E68}" srcOrd="1" destOrd="0" presId="urn:microsoft.com/office/officeart/2005/8/layout/arrow2"/>
    <dgm:cxn modelId="{C1876EC7-0455-47AF-A07E-E9A1DD896923}" type="presParOf" srcId="{04C91E02-3C42-4153-A6CD-4C61A9A834C2}" destId="{9C68569E-C5D3-4E14-88FA-9956AC34C700}" srcOrd="2" destOrd="0" presId="urn:microsoft.com/office/officeart/2005/8/layout/arrow2"/>
    <dgm:cxn modelId="{7B1AB5B7-F071-4624-9955-A05E81F5C149}" type="presParOf" srcId="{04C91E02-3C42-4153-A6CD-4C61A9A834C2}" destId="{875D7E6B-3FD2-4819-916E-E10948BAEB45}" srcOrd="3" destOrd="0" presId="urn:microsoft.com/office/officeart/2005/8/layout/arrow2"/>
    <dgm:cxn modelId="{0EB1F0C1-3F39-4FFB-9FA4-D7665FC9524F}" type="presParOf" srcId="{04C91E02-3C42-4153-A6CD-4C61A9A834C2}" destId="{659F2DE7-1613-43A4-B297-0CF8146C09E8}" srcOrd="4" destOrd="0" presId="urn:microsoft.com/office/officeart/2005/8/layout/arrow2"/>
    <dgm:cxn modelId="{56E6EEE9-CE3D-4CAF-BF34-9455339CA271}" type="presParOf" srcId="{04C91E02-3C42-4153-A6CD-4C61A9A834C2}" destId="{CD6A5FF0-CBBC-44A8-8CE2-83C5A671DE94}" srcOrd="5" destOrd="0" presId="urn:microsoft.com/office/officeart/2005/8/layout/arrow2"/>
    <dgm:cxn modelId="{4626FE61-C0C7-4550-83AA-19C77B20143B}" type="presParOf" srcId="{04C91E02-3C42-4153-A6CD-4C61A9A834C2}" destId="{7683FA1E-C61C-45BC-9AFB-45583C964E8B}" srcOrd="6" destOrd="0" presId="urn:microsoft.com/office/officeart/2005/8/layout/arrow2"/>
    <dgm:cxn modelId="{F293C7B3-8F47-4F23-826D-1189C15D4545}" type="presParOf" srcId="{04C91E02-3C42-4153-A6CD-4C61A9A834C2}" destId="{8BDE4472-8FA2-45F0-90BE-98D11C23E8DE}" srcOrd="7" destOrd="0" presId="urn:microsoft.com/office/officeart/2005/8/layout/arrow2"/>
    <dgm:cxn modelId="{37DEF3B7-6BC6-4A8E-9555-8F675BCD95E0}" type="presParOf" srcId="{04C91E02-3C42-4153-A6CD-4C61A9A834C2}" destId="{D39499B1-830E-4B2F-8958-1E734E90573F}" srcOrd="8" destOrd="0" presId="urn:microsoft.com/office/officeart/2005/8/layout/arrow2"/>
    <dgm:cxn modelId="{B8E7F7EA-EABA-486E-89D1-ABAE56902A42}" type="presParOf" srcId="{04C91E02-3C42-4153-A6CD-4C61A9A834C2}" destId="{6A5FC0F4-9078-4303-A448-DE96881CDD23}" srcOrd="9" destOrd="0" presId="urn:microsoft.com/office/officeart/2005/8/layout/arrow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1856F5E-10D3-40BE-8BA3-2BC264F0090C}"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en-GB"/>
        </a:p>
      </dgm:t>
    </dgm:pt>
    <dgm:pt modelId="{BDD5CA48-B06D-435F-8EEF-E047D02AB9C6}">
      <dgm:prSet phldrT="[Text]"/>
      <dgm:spPr/>
      <dgm:t>
        <a:bodyPr/>
        <a:lstStyle/>
        <a:p>
          <a:r>
            <a:rPr lang="fr-CH" dirty="0" smtClean="0"/>
            <a:t>Turin 2010</a:t>
          </a:r>
          <a:endParaRPr lang="en-GB" dirty="0"/>
        </a:p>
      </dgm:t>
    </dgm:pt>
    <dgm:pt modelId="{DF8B3F05-88EC-48A6-AB32-4D0F44179DD0}" type="parTrans" cxnId="{E998921E-EF7E-49D1-A982-D995802273B7}">
      <dgm:prSet/>
      <dgm:spPr/>
      <dgm:t>
        <a:bodyPr/>
        <a:lstStyle/>
        <a:p>
          <a:endParaRPr lang="en-GB"/>
        </a:p>
      </dgm:t>
    </dgm:pt>
    <dgm:pt modelId="{92A7B3AB-6FF1-420A-B83A-EE714F215265}" type="sibTrans" cxnId="{E998921E-EF7E-49D1-A982-D995802273B7}">
      <dgm:prSet/>
      <dgm:spPr/>
      <dgm:t>
        <a:bodyPr/>
        <a:lstStyle/>
        <a:p>
          <a:endParaRPr lang="en-GB"/>
        </a:p>
      </dgm:t>
    </dgm:pt>
    <dgm:pt modelId="{39BAC87E-A4FC-41DE-89AB-4B0A3C9C157C}">
      <dgm:prSet phldrT="[Text]" custT="1"/>
      <dgm:spPr/>
      <dgm:t>
        <a:bodyPr/>
        <a:lstStyle/>
        <a:p>
          <a:r>
            <a:rPr lang="en-US" sz="1300" b="1" noProof="0" dirty="0" smtClean="0"/>
            <a:t>The guide: Social and Solidarity Economy</a:t>
          </a:r>
          <a:endParaRPr lang="en-US" sz="1300" b="1" noProof="0" dirty="0"/>
        </a:p>
      </dgm:t>
    </dgm:pt>
    <dgm:pt modelId="{072241BF-D6E8-4B46-8B87-E09D25C55345}" type="parTrans" cxnId="{B719ACB8-2A09-45DC-A57C-60D85F01FD4B}">
      <dgm:prSet/>
      <dgm:spPr/>
      <dgm:t>
        <a:bodyPr/>
        <a:lstStyle/>
        <a:p>
          <a:endParaRPr lang="en-GB"/>
        </a:p>
      </dgm:t>
    </dgm:pt>
    <dgm:pt modelId="{6F7766FC-9AB7-46AE-A45D-CB34098D99B8}" type="sibTrans" cxnId="{B719ACB8-2A09-45DC-A57C-60D85F01FD4B}">
      <dgm:prSet/>
      <dgm:spPr/>
      <dgm:t>
        <a:bodyPr/>
        <a:lstStyle/>
        <a:p>
          <a:endParaRPr lang="en-GB"/>
        </a:p>
      </dgm:t>
    </dgm:pt>
    <dgm:pt modelId="{A5278E73-A7FD-4BA0-A518-3CAF28F6F50E}">
      <dgm:prSet phldrT="[Text]"/>
      <dgm:spPr/>
      <dgm:t>
        <a:bodyPr/>
        <a:lstStyle/>
        <a:p>
          <a:r>
            <a:rPr lang="en-GB" noProof="0" dirty="0" smtClean="0"/>
            <a:t>Montreal 2011</a:t>
          </a:r>
          <a:endParaRPr lang="en-GB" noProof="0" dirty="0"/>
        </a:p>
      </dgm:t>
    </dgm:pt>
    <dgm:pt modelId="{287852A4-F678-4823-9281-758AC0F19EAF}" type="parTrans" cxnId="{9469A906-70D9-4E76-869B-5752F8971BAD}">
      <dgm:prSet/>
      <dgm:spPr/>
      <dgm:t>
        <a:bodyPr/>
        <a:lstStyle/>
        <a:p>
          <a:endParaRPr lang="en-GB"/>
        </a:p>
      </dgm:t>
    </dgm:pt>
    <dgm:pt modelId="{74593589-EDE2-4537-A4DF-CD0EB785430A}" type="sibTrans" cxnId="{9469A906-70D9-4E76-869B-5752F8971BAD}">
      <dgm:prSet/>
      <dgm:spPr/>
      <dgm:t>
        <a:bodyPr/>
        <a:lstStyle/>
        <a:p>
          <a:endParaRPr lang="en-GB"/>
        </a:p>
      </dgm:t>
    </dgm:pt>
    <dgm:pt modelId="{E23B9CB8-D3FD-440D-B1B1-1715CF7A5D18}">
      <dgm:prSet phldrT="[Text]" custT="1"/>
      <dgm:spPr/>
      <dgm:t>
        <a:bodyPr/>
        <a:lstStyle/>
        <a:p>
          <a:r>
            <a:rPr lang="en-GB" sz="1300" b="1" noProof="0" dirty="0" smtClean="0"/>
            <a:t>Social and Solidarity Economy: Our Common Road towards Decent Work</a:t>
          </a:r>
          <a:endParaRPr lang="en-GB" sz="1300" noProof="0" dirty="0"/>
        </a:p>
      </dgm:t>
    </dgm:pt>
    <dgm:pt modelId="{8D007684-FDAF-4A4A-9098-0A0B12D2E9B9}" type="parTrans" cxnId="{A6294068-40B5-477D-8FC6-24D51B6B0182}">
      <dgm:prSet/>
      <dgm:spPr/>
      <dgm:t>
        <a:bodyPr/>
        <a:lstStyle/>
        <a:p>
          <a:endParaRPr lang="en-GB"/>
        </a:p>
      </dgm:t>
    </dgm:pt>
    <dgm:pt modelId="{C8A6320E-680B-48B6-812D-357513DFCBFF}" type="sibTrans" cxnId="{A6294068-40B5-477D-8FC6-24D51B6B0182}">
      <dgm:prSet/>
      <dgm:spPr/>
      <dgm:t>
        <a:bodyPr/>
        <a:lstStyle/>
        <a:p>
          <a:endParaRPr lang="en-GB"/>
        </a:p>
      </dgm:t>
    </dgm:pt>
    <dgm:pt modelId="{BFD547AA-94EE-4408-A8EF-0A5D6FF56FFE}">
      <dgm:prSet phldrT="[Text]"/>
      <dgm:spPr/>
      <dgm:t>
        <a:bodyPr/>
        <a:lstStyle/>
        <a:p>
          <a:r>
            <a:rPr lang="fr-CH" dirty="0" smtClean="0"/>
            <a:t>Agadir 2013</a:t>
          </a:r>
          <a:endParaRPr lang="en-GB" dirty="0"/>
        </a:p>
      </dgm:t>
    </dgm:pt>
    <dgm:pt modelId="{531EAC54-6B7E-4CA8-A9C6-B7C52BF0B857}" type="parTrans" cxnId="{E5C9A5E7-2713-4FBA-9229-9650D266DFD6}">
      <dgm:prSet/>
      <dgm:spPr/>
      <dgm:t>
        <a:bodyPr/>
        <a:lstStyle/>
        <a:p>
          <a:endParaRPr lang="en-GB"/>
        </a:p>
      </dgm:t>
    </dgm:pt>
    <dgm:pt modelId="{D66BB8BA-6F9C-41D0-AC13-BF0456ACA94C}" type="sibTrans" cxnId="{E5C9A5E7-2713-4FBA-9229-9650D266DFD6}">
      <dgm:prSet/>
      <dgm:spPr/>
      <dgm:t>
        <a:bodyPr/>
        <a:lstStyle/>
        <a:p>
          <a:endParaRPr lang="en-GB"/>
        </a:p>
      </dgm:t>
    </dgm:pt>
    <dgm:pt modelId="{4DD3D066-621F-44DC-AAEB-D17FA6BFF988}">
      <dgm:prSet phldrT="[Text]" custT="1"/>
      <dgm:spPr/>
      <dgm:t>
        <a:bodyPr/>
        <a:lstStyle/>
        <a:p>
          <a:r>
            <a:rPr lang="en-US" sz="1300" b="1" noProof="0" dirty="0" smtClean="0"/>
            <a:t>Social and Solidarity Economy: An opportunity to enhance youth employment</a:t>
          </a:r>
          <a:endParaRPr lang="en-US" sz="1300" b="1" noProof="0" dirty="0"/>
        </a:p>
      </dgm:t>
    </dgm:pt>
    <dgm:pt modelId="{03C1EE0A-3574-4461-9557-C27042F3E4A0}" type="parTrans" cxnId="{2E160CE7-4EAA-4ADF-9E34-681E4EA3CA00}">
      <dgm:prSet/>
      <dgm:spPr/>
      <dgm:t>
        <a:bodyPr/>
        <a:lstStyle/>
        <a:p>
          <a:endParaRPr lang="en-GB"/>
        </a:p>
      </dgm:t>
    </dgm:pt>
    <dgm:pt modelId="{8A622804-B948-4B0D-9DD6-56D74B8FD7D5}" type="sibTrans" cxnId="{2E160CE7-4EAA-4ADF-9E34-681E4EA3CA00}">
      <dgm:prSet/>
      <dgm:spPr/>
      <dgm:t>
        <a:bodyPr/>
        <a:lstStyle/>
        <a:p>
          <a:endParaRPr lang="en-GB"/>
        </a:p>
      </dgm:t>
    </dgm:pt>
    <dgm:pt modelId="{DE0F14E9-2F76-4EDE-AA65-3EA885B980D9}">
      <dgm:prSet phldrT="[Text]"/>
      <dgm:spPr/>
      <dgm:t>
        <a:bodyPr/>
        <a:lstStyle/>
        <a:p>
          <a:r>
            <a:rPr lang="en-GB" b="1" dirty="0" smtClean="0"/>
            <a:t>Social and Solidarity Economy: towards inclusive and sustainable development</a:t>
          </a:r>
          <a:endParaRPr lang="en-GB" dirty="0"/>
        </a:p>
      </dgm:t>
    </dgm:pt>
    <dgm:pt modelId="{4D6FA0A5-E93E-4153-8BB7-726662704F91}" type="parTrans" cxnId="{B8CCE999-4568-4A8A-9FCE-AE5CE5CF4288}">
      <dgm:prSet/>
      <dgm:spPr/>
      <dgm:t>
        <a:bodyPr/>
        <a:lstStyle/>
        <a:p>
          <a:endParaRPr lang="en-GB"/>
        </a:p>
      </dgm:t>
    </dgm:pt>
    <dgm:pt modelId="{CB120725-BD8A-4D2B-B8FA-7857A347DA00}" type="sibTrans" cxnId="{B8CCE999-4568-4A8A-9FCE-AE5CE5CF4288}">
      <dgm:prSet/>
      <dgm:spPr/>
      <dgm:t>
        <a:bodyPr/>
        <a:lstStyle/>
        <a:p>
          <a:endParaRPr lang="en-GB"/>
        </a:p>
      </dgm:t>
    </dgm:pt>
    <dgm:pt modelId="{E2BBFFFF-805D-472F-8F9E-20B2ACF0AF77}">
      <dgm:prSet phldrT="[Text]"/>
      <dgm:spPr/>
      <dgm:t>
        <a:bodyPr/>
        <a:lstStyle/>
        <a:p>
          <a:r>
            <a:rPr lang="fr-CH" dirty="0" smtClean="0"/>
            <a:t>Campinas 2014</a:t>
          </a:r>
          <a:endParaRPr lang="en-GB" dirty="0"/>
        </a:p>
      </dgm:t>
    </dgm:pt>
    <dgm:pt modelId="{FA085095-AE89-41B6-8F42-E52F48C0413C}" type="parTrans" cxnId="{8B6DBC92-83E0-4775-9FF1-40CE44B5BB31}">
      <dgm:prSet/>
      <dgm:spPr/>
      <dgm:t>
        <a:bodyPr/>
        <a:lstStyle/>
        <a:p>
          <a:endParaRPr lang="en-GB"/>
        </a:p>
      </dgm:t>
    </dgm:pt>
    <dgm:pt modelId="{2DE10AF2-6A50-4900-B2C6-49B395C767E2}" type="sibTrans" cxnId="{8B6DBC92-83E0-4775-9FF1-40CE44B5BB31}">
      <dgm:prSet/>
      <dgm:spPr/>
      <dgm:t>
        <a:bodyPr/>
        <a:lstStyle/>
        <a:p>
          <a:endParaRPr lang="en-GB"/>
        </a:p>
      </dgm:t>
    </dgm:pt>
    <dgm:pt modelId="{960B3FF9-9181-4A0A-A0BE-BB227BBBF8C1}" type="pres">
      <dgm:prSet presAssocID="{C1856F5E-10D3-40BE-8BA3-2BC264F0090C}" presName="rootnode" presStyleCnt="0">
        <dgm:presLayoutVars>
          <dgm:chMax/>
          <dgm:chPref/>
          <dgm:dir/>
          <dgm:animLvl val="lvl"/>
        </dgm:presLayoutVars>
      </dgm:prSet>
      <dgm:spPr/>
      <dgm:t>
        <a:bodyPr/>
        <a:lstStyle/>
        <a:p>
          <a:endParaRPr lang="en-GB"/>
        </a:p>
      </dgm:t>
    </dgm:pt>
    <dgm:pt modelId="{7EE71E51-3B05-4578-A7FE-918DE7597B8B}" type="pres">
      <dgm:prSet presAssocID="{BDD5CA48-B06D-435F-8EEF-E047D02AB9C6}" presName="composite" presStyleCnt="0"/>
      <dgm:spPr/>
    </dgm:pt>
    <dgm:pt modelId="{5627AB26-D6FA-44B3-AB82-672150BC38BA}" type="pres">
      <dgm:prSet presAssocID="{BDD5CA48-B06D-435F-8EEF-E047D02AB9C6}" presName="bentUpArrow1" presStyleLbl="alignImgPlace1" presStyleIdx="0" presStyleCnt="3"/>
      <dgm:spPr/>
    </dgm:pt>
    <dgm:pt modelId="{53EAEEC5-90E4-490D-A440-D9E472F031B2}" type="pres">
      <dgm:prSet presAssocID="{BDD5CA48-B06D-435F-8EEF-E047D02AB9C6}" presName="ParentText" presStyleLbl="node1" presStyleIdx="0" presStyleCnt="4">
        <dgm:presLayoutVars>
          <dgm:chMax val="1"/>
          <dgm:chPref val="1"/>
          <dgm:bulletEnabled val="1"/>
        </dgm:presLayoutVars>
      </dgm:prSet>
      <dgm:spPr/>
      <dgm:t>
        <a:bodyPr/>
        <a:lstStyle/>
        <a:p>
          <a:endParaRPr lang="en-GB"/>
        </a:p>
      </dgm:t>
    </dgm:pt>
    <dgm:pt modelId="{27DA0A4B-474D-47B8-963D-F5AB411DCDEE}" type="pres">
      <dgm:prSet presAssocID="{BDD5CA48-B06D-435F-8EEF-E047D02AB9C6}" presName="ChildText" presStyleLbl="revTx" presStyleIdx="0" presStyleCnt="4" custScaleX="490782" custScaleY="93921" custLinFactX="94311" custLinFactNeighborX="100000" custLinFactNeighborY="-9351">
        <dgm:presLayoutVars>
          <dgm:chMax val="0"/>
          <dgm:chPref val="0"/>
          <dgm:bulletEnabled val="1"/>
        </dgm:presLayoutVars>
      </dgm:prSet>
      <dgm:spPr/>
      <dgm:t>
        <a:bodyPr/>
        <a:lstStyle/>
        <a:p>
          <a:endParaRPr lang="en-GB"/>
        </a:p>
      </dgm:t>
    </dgm:pt>
    <dgm:pt modelId="{191CC323-38AC-4DC6-BE0F-676CF2F059F2}" type="pres">
      <dgm:prSet presAssocID="{92A7B3AB-6FF1-420A-B83A-EE714F215265}" presName="sibTrans" presStyleCnt="0"/>
      <dgm:spPr/>
    </dgm:pt>
    <dgm:pt modelId="{3FB59E3D-3B57-4DEE-967D-2694E52CC1B8}" type="pres">
      <dgm:prSet presAssocID="{A5278E73-A7FD-4BA0-A518-3CAF28F6F50E}" presName="composite" presStyleCnt="0"/>
      <dgm:spPr/>
    </dgm:pt>
    <dgm:pt modelId="{7F3D0E7E-AB32-4B9D-BEFA-43B4BB805B45}" type="pres">
      <dgm:prSet presAssocID="{A5278E73-A7FD-4BA0-A518-3CAF28F6F50E}" presName="bentUpArrow1" presStyleLbl="alignImgPlace1" presStyleIdx="1" presStyleCnt="3" custLinFactNeighborX="3809" custLinFactNeighborY="20296"/>
      <dgm:spPr/>
    </dgm:pt>
    <dgm:pt modelId="{5CCC205B-35AC-4042-AE41-FF717C3CF088}" type="pres">
      <dgm:prSet presAssocID="{A5278E73-A7FD-4BA0-A518-3CAF28F6F50E}" presName="ParentText" presStyleLbl="node1" presStyleIdx="1" presStyleCnt="4" custLinFactNeighborX="-42158" custLinFactNeighborY="10494">
        <dgm:presLayoutVars>
          <dgm:chMax val="1"/>
          <dgm:chPref val="1"/>
          <dgm:bulletEnabled val="1"/>
        </dgm:presLayoutVars>
      </dgm:prSet>
      <dgm:spPr/>
      <dgm:t>
        <a:bodyPr/>
        <a:lstStyle/>
        <a:p>
          <a:endParaRPr lang="en-GB"/>
        </a:p>
      </dgm:t>
    </dgm:pt>
    <dgm:pt modelId="{6CE34D6E-7FB2-4F60-99DF-D9B99486E9D6}" type="pres">
      <dgm:prSet presAssocID="{A5278E73-A7FD-4BA0-A518-3CAF28F6F50E}" presName="ChildText" presStyleLbl="revTx" presStyleIdx="1" presStyleCnt="4" custScaleX="400721" custLinFactNeighborX="95557" custLinFactNeighborY="13046">
        <dgm:presLayoutVars>
          <dgm:chMax val="0"/>
          <dgm:chPref val="0"/>
          <dgm:bulletEnabled val="1"/>
        </dgm:presLayoutVars>
      </dgm:prSet>
      <dgm:spPr/>
      <dgm:t>
        <a:bodyPr/>
        <a:lstStyle/>
        <a:p>
          <a:endParaRPr lang="en-GB"/>
        </a:p>
      </dgm:t>
    </dgm:pt>
    <dgm:pt modelId="{FBE9091E-E8E3-4BF4-B059-A14C41950C90}" type="pres">
      <dgm:prSet presAssocID="{74593589-EDE2-4537-A4DF-CD0EB785430A}" presName="sibTrans" presStyleCnt="0"/>
      <dgm:spPr/>
    </dgm:pt>
    <dgm:pt modelId="{4612320A-250D-432A-B23E-3C55313C92E8}" type="pres">
      <dgm:prSet presAssocID="{BFD547AA-94EE-4408-A8EF-0A5D6FF56FFE}" presName="composite" presStyleCnt="0"/>
      <dgm:spPr/>
    </dgm:pt>
    <dgm:pt modelId="{A34F2745-F9A6-4D70-8750-0D632E072AF7}" type="pres">
      <dgm:prSet presAssocID="{BFD547AA-94EE-4408-A8EF-0A5D6FF56FFE}" presName="bentUpArrow1" presStyleLbl="alignImgPlace1" presStyleIdx="2" presStyleCnt="3" custLinFactX="-876" custLinFactNeighborX="-100000" custLinFactNeighborY="33871"/>
      <dgm:spPr/>
    </dgm:pt>
    <dgm:pt modelId="{E02527B2-3A4B-4DBF-BBA5-E10B773208C7}" type="pres">
      <dgm:prSet presAssocID="{BFD547AA-94EE-4408-A8EF-0A5D6FF56FFE}" presName="ParentText" presStyleLbl="node1" presStyleIdx="2" presStyleCnt="4" custLinFactX="-6927" custLinFactNeighborX="-100000" custLinFactNeighborY="18814">
        <dgm:presLayoutVars>
          <dgm:chMax val="1"/>
          <dgm:chPref val="1"/>
          <dgm:bulletEnabled val="1"/>
        </dgm:presLayoutVars>
      </dgm:prSet>
      <dgm:spPr/>
      <dgm:t>
        <a:bodyPr/>
        <a:lstStyle/>
        <a:p>
          <a:endParaRPr lang="en-GB"/>
        </a:p>
      </dgm:t>
    </dgm:pt>
    <dgm:pt modelId="{A515B35E-54EE-4CB1-BAAA-DC9F1C474199}" type="pres">
      <dgm:prSet presAssocID="{BFD547AA-94EE-4408-A8EF-0A5D6FF56FFE}" presName="ChildText" presStyleLbl="revTx" presStyleIdx="2" presStyleCnt="4" custScaleX="481495" custScaleY="115518" custLinFactNeighborX="52069" custLinFactNeighborY="23340">
        <dgm:presLayoutVars>
          <dgm:chMax val="0"/>
          <dgm:chPref val="0"/>
          <dgm:bulletEnabled val="1"/>
        </dgm:presLayoutVars>
      </dgm:prSet>
      <dgm:spPr/>
      <dgm:t>
        <a:bodyPr/>
        <a:lstStyle/>
        <a:p>
          <a:endParaRPr lang="en-GB"/>
        </a:p>
      </dgm:t>
    </dgm:pt>
    <dgm:pt modelId="{B1F0453F-0741-4620-836A-E231C0804447}" type="pres">
      <dgm:prSet presAssocID="{D66BB8BA-6F9C-41D0-AC13-BF0456ACA94C}" presName="sibTrans" presStyleCnt="0"/>
      <dgm:spPr/>
    </dgm:pt>
    <dgm:pt modelId="{5286D6F0-62A0-49F7-8F57-009D2A8E390D}" type="pres">
      <dgm:prSet presAssocID="{E2BBFFFF-805D-472F-8F9E-20B2ACF0AF77}" presName="composite" presStyleCnt="0"/>
      <dgm:spPr/>
    </dgm:pt>
    <dgm:pt modelId="{FC85C028-33A8-4B29-AA52-706BEC4C76E1}" type="pres">
      <dgm:prSet presAssocID="{E2BBFFFF-805D-472F-8F9E-20B2ACF0AF77}" presName="ParentText" presStyleLbl="node1" presStyleIdx="3" presStyleCnt="4" custLinFactX="-39502" custLinFactNeighborX="-100000" custLinFactNeighborY="16362">
        <dgm:presLayoutVars>
          <dgm:chMax val="1"/>
          <dgm:chPref val="1"/>
          <dgm:bulletEnabled val="1"/>
        </dgm:presLayoutVars>
      </dgm:prSet>
      <dgm:spPr/>
      <dgm:t>
        <a:bodyPr/>
        <a:lstStyle/>
        <a:p>
          <a:endParaRPr lang="en-GB"/>
        </a:p>
      </dgm:t>
    </dgm:pt>
    <dgm:pt modelId="{D34F82B9-31E7-443A-96EB-07410B5D61DB}" type="pres">
      <dgm:prSet presAssocID="{E2BBFFFF-805D-472F-8F9E-20B2ACF0AF77}" presName="FinalChildText" presStyleLbl="revTx" presStyleIdx="3" presStyleCnt="4" custScaleX="430338" custScaleY="91701" custLinFactNeighborX="-17837" custLinFactNeighborY="17644">
        <dgm:presLayoutVars>
          <dgm:chMax val="0"/>
          <dgm:chPref val="0"/>
          <dgm:bulletEnabled val="1"/>
        </dgm:presLayoutVars>
      </dgm:prSet>
      <dgm:spPr/>
      <dgm:t>
        <a:bodyPr/>
        <a:lstStyle/>
        <a:p>
          <a:endParaRPr lang="en-GB"/>
        </a:p>
      </dgm:t>
    </dgm:pt>
  </dgm:ptLst>
  <dgm:cxnLst>
    <dgm:cxn modelId="{BE4D9B3B-B832-4E13-AC16-C93BAA37A941}" type="presOf" srcId="{E23B9CB8-D3FD-440D-B1B1-1715CF7A5D18}" destId="{6CE34D6E-7FB2-4F60-99DF-D9B99486E9D6}" srcOrd="0" destOrd="0" presId="urn:microsoft.com/office/officeart/2005/8/layout/StepDownProcess"/>
    <dgm:cxn modelId="{87786138-54B9-40B0-9C1D-5F9FB0ED5D38}" type="presOf" srcId="{E2BBFFFF-805D-472F-8F9E-20B2ACF0AF77}" destId="{FC85C028-33A8-4B29-AA52-706BEC4C76E1}" srcOrd="0" destOrd="0" presId="urn:microsoft.com/office/officeart/2005/8/layout/StepDownProcess"/>
    <dgm:cxn modelId="{037E83D8-2224-491A-B375-0F857E6B91A4}" type="presOf" srcId="{C1856F5E-10D3-40BE-8BA3-2BC264F0090C}" destId="{960B3FF9-9181-4A0A-A0BE-BB227BBBF8C1}" srcOrd="0" destOrd="0" presId="urn:microsoft.com/office/officeart/2005/8/layout/StepDownProcess"/>
    <dgm:cxn modelId="{9469A906-70D9-4E76-869B-5752F8971BAD}" srcId="{C1856F5E-10D3-40BE-8BA3-2BC264F0090C}" destId="{A5278E73-A7FD-4BA0-A518-3CAF28F6F50E}" srcOrd="1" destOrd="0" parTransId="{287852A4-F678-4823-9281-758AC0F19EAF}" sibTransId="{74593589-EDE2-4537-A4DF-CD0EB785430A}"/>
    <dgm:cxn modelId="{E998921E-EF7E-49D1-A982-D995802273B7}" srcId="{C1856F5E-10D3-40BE-8BA3-2BC264F0090C}" destId="{BDD5CA48-B06D-435F-8EEF-E047D02AB9C6}" srcOrd="0" destOrd="0" parTransId="{DF8B3F05-88EC-48A6-AB32-4D0F44179DD0}" sibTransId="{92A7B3AB-6FF1-420A-B83A-EE714F215265}"/>
    <dgm:cxn modelId="{B8CCE999-4568-4A8A-9FCE-AE5CE5CF4288}" srcId="{E2BBFFFF-805D-472F-8F9E-20B2ACF0AF77}" destId="{DE0F14E9-2F76-4EDE-AA65-3EA885B980D9}" srcOrd="0" destOrd="0" parTransId="{4D6FA0A5-E93E-4153-8BB7-726662704F91}" sibTransId="{CB120725-BD8A-4D2B-B8FA-7857A347DA00}"/>
    <dgm:cxn modelId="{4D24D0F6-F15F-4D5B-A4C3-4F2E39387B8C}" type="presOf" srcId="{DE0F14E9-2F76-4EDE-AA65-3EA885B980D9}" destId="{D34F82B9-31E7-443A-96EB-07410B5D61DB}" srcOrd="0" destOrd="0" presId="urn:microsoft.com/office/officeart/2005/8/layout/StepDownProcess"/>
    <dgm:cxn modelId="{2E160CE7-4EAA-4ADF-9E34-681E4EA3CA00}" srcId="{BFD547AA-94EE-4408-A8EF-0A5D6FF56FFE}" destId="{4DD3D066-621F-44DC-AAEB-D17FA6BFF988}" srcOrd="0" destOrd="0" parTransId="{03C1EE0A-3574-4461-9557-C27042F3E4A0}" sibTransId="{8A622804-B948-4B0D-9DD6-56D74B8FD7D5}"/>
    <dgm:cxn modelId="{B719ACB8-2A09-45DC-A57C-60D85F01FD4B}" srcId="{BDD5CA48-B06D-435F-8EEF-E047D02AB9C6}" destId="{39BAC87E-A4FC-41DE-89AB-4B0A3C9C157C}" srcOrd="0" destOrd="0" parTransId="{072241BF-D6E8-4B46-8B87-E09D25C55345}" sibTransId="{6F7766FC-9AB7-46AE-A45D-CB34098D99B8}"/>
    <dgm:cxn modelId="{A6294068-40B5-477D-8FC6-24D51B6B0182}" srcId="{A5278E73-A7FD-4BA0-A518-3CAF28F6F50E}" destId="{E23B9CB8-D3FD-440D-B1B1-1715CF7A5D18}" srcOrd="0" destOrd="0" parTransId="{8D007684-FDAF-4A4A-9098-0A0B12D2E9B9}" sibTransId="{C8A6320E-680B-48B6-812D-357513DFCBFF}"/>
    <dgm:cxn modelId="{8B6DBC92-83E0-4775-9FF1-40CE44B5BB31}" srcId="{C1856F5E-10D3-40BE-8BA3-2BC264F0090C}" destId="{E2BBFFFF-805D-472F-8F9E-20B2ACF0AF77}" srcOrd="3" destOrd="0" parTransId="{FA085095-AE89-41B6-8F42-E52F48C0413C}" sibTransId="{2DE10AF2-6A50-4900-B2C6-49B395C767E2}"/>
    <dgm:cxn modelId="{D1CF317D-07C1-428D-BAA1-08AEAD52C6BC}" type="presOf" srcId="{A5278E73-A7FD-4BA0-A518-3CAF28F6F50E}" destId="{5CCC205B-35AC-4042-AE41-FF717C3CF088}" srcOrd="0" destOrd="0" presId="urn:microsoft.com/office/officeart/2005/8/layout/StepDownProcess"/>
    <dgm:cxn modelId="{2B05F17F-AD79-4933-81EE-5FD1F73DAE8F}" type="presOf" srcId="{4DD3D066-621F-44DC-AAEB-D17FA6BFF988}" destId="{A515B35E-54EE-4CB1-BAAA-DC9F1C474199}" srcOrd="0" destOrd="0" presId="urn:microsoft.com/office/officeart/2005/8/layout/StepDownProcess"/>
    <dgm:cxn modelId="{435358B1-50CF-4236-970E-9F4AC04B8382}" type="presOf" srcId="{39BAC87E-A4FC-41DE-89AB-4B0A3C9C157C}" destId="{27DA0A4B-474D-47B8-963D-F5AB411DCDEE}" srcOrd="0" destOrd="0" presId="urn:microsoft.com/office/officeart/2005/8/layout/StepDownProcess"/>
    <dgm:cxn modelId="{E5C9A5E7-2713-4FBA-9229-9650D266DFD6}" srcId="{C1856F5E-10D3-40BE-8BA3-2BC264F0090C}" destId="{BFD547AA-94EE-4408-A8EF-0A5D6FF56FFE}" srcOrd="2" destOrd="0" parTransId="{531EAC54-6B7E-4CA8-A9C6-B7C52BF0B857}" sibTransId="{D66BB8BA-6F9C-41D0-AC13-BF0456ACA94C}"/>
    <dgm:cxn modelId="{FFFA5942-537D-4CCA-90D9-59DA426046AD}" type="presOf" srcId="{BFD547AA-94EE-4408-A8EF-0A5D6FF56FFE}" destId="{E02527B2-3A4B-4DBF-BBA5-E10B773208C7}" srcOrd="0" destOrd="0" presId="urn:microsoft.com/office/officeart/2005/8/layout/StepDownProcess"/>
    <dgm:cxn modelId="{4184DD2B-999B-4D6A-8C89-17448A22C17C}" type="presOf" srcId="{BDD5CA48-B06D-435F-8EEF-E047D02AB9C6}" destId="{53EAEEC5-90E4-490D-A440-D9E472F031B2}" srcOrd="0" destOrd="0" presId="urn:microsoft.com/office/officeart/2005/8/layout/StepDownProcess"/>
    <dgm:cxn modelId="{8E56C65E-A2DA-44C5-A1D8-9EFEA6449FF0}" type="presParOf" srcId="{960B3FF9-9181-4A0A-A0BE-BB227BBBF8C1}" destId="{7EE71E51-3B05-4578-A7FE-918DE7597B8B}" srcOrd="0" destOrd="0" presId="urn:microsoft.com/office/officeart/2005/8/layout/StepDownProcess"/>
    <dgm:cxn modelId="{4C5DF23D-CD16-4D82-9B10-CA2CA43891E5}" type="presParOf" srcId="{7EE71E51-3B05-4578-A7FE-918DE7597B8B}" destId="{5627AB26-D6FA-44B3-AB82-672150BC38BA}" srcOrd="0" destOrd="0" presId="urn:microsoft.com/office/officeart/2005/8/layout/StepDownProcess"/>
    <dgm:cxn modelId="{FEB3722B-4346-49E8-9DC8-7FB8137EFED4}" type="presParOf" srcId="{7EE71E51-3B05-4578-A7FE-918DE7597B8B}" destId="{53EAEEC5-90E4-490D-A440-D9E472F031B2}" srcOrd="1" destOrd="0" presId="urn:microsoft.com/office/officeart/2005/8/layout/StepDownProcess"/>
    <dgm:cxn modelId="{D99E9A1E-8BE9-4696-8F34-D8379C62CA88}" type="presParOf" srcId="{7EE71E51-3B05-4578-A7FE-918DE7597B8B}" destId="{27DA0A4B-474D-47B8-963D-F5AB411DCDEE}" srcOrd="2" destOrd="0" presId="urn:microsoft.com/office/officeart/2005/8/layout/StepDownProcess"/>
    <dgm:cxn modelId="{DBE3812D-1C80-4862-ADE8-3FBD44207A61}" type="presParOf" srcId="{960B3FF9-9181-4A0A-A0BE-BB227BBBF8C1}" destId="{191CC323-38AC-4DC6-BE0F-676CF2F059F2}" srcOrd="1" destOrd="0" presId="urn:microsoft.com/office/officeart/2005/8/layout/StepDownProcess"/>
    <dgm:cxn modelId="{81EA83BE-E72D-4338-9AF5-86ECDF4E4AE2}" type="presParOf" srcId="{960B3FF9-9181-4A0A-A0BE-BB227BBBF8C1}" destId="{3FB59E3D-3B57-4DEE-967D-2694E52CC1B8}" srcOrd="2" destOrd="0" presId="urn:microsoft.com/office/officeart/2005/8/layout/StepDownProcess"/>
    <dgm:cxn modelId="{DFF4B8D4-6A7C-4272-8190-A7E082013B47}" type="presParOf" srcId="{3FB59E3D-3B57-4DEE-967D-2694E52CC1B8}" destId="{7F3D0E7E-AB32-4B9D-BEFA-43B4BB805B45}" srcOrd="0" destOrd="0" presId="urn:microsoft.com/office/officeart/2005/8/layout/StepDownProcess"/>
    <dgm:cxn modelId="{B82D858B-F649-4996-ADC3-94A88F50D338}" type="presParOf" srcId="{3FB59E3D-3B57-4DEE-967D-2694E52CC1B8}" destId="{5CCC205B-35AC-4042-AE41-FF717C3CF088}" srcOrd="1" destOrd="0" presId="urn:microsoft.com/office/officeart/2005/8/layout/StepDownProcess"/>
    <dgm:cxn modelId="{E3B62903-5A9B-4B1B-93FC-7FAC802347DE}" type="presParOf" srcId="{3FB59E3D-3B57-4DEE-967D-2694E52CC1B8}" destId="{6CE34D6E-7FB2-4F60-99DF-D9B99486E9D6}" srcOrd="2" destOrd="0" presId="urn:microsoft.com/office/officeart/2005/8/layout/StepDownProcess"/>
    <dgm:cxn modelId="{FDE05FAF-A47F-4BA1-A946-BDDB231323C6}" type="presParOf" srcId="{960B3FF9-9181-4A0A-A0BE-BB227BBBF8C1}" destId="{FBE9091E-E8E3-4BF4-B059-A14C41950C90}" srcOrd="3" destOrd="0" presId="urn:microsoft.com/office/officeart/2005/8/layout/StepDownProcess"/>
    <dgm:cxn modelId="{CE94F086-666C-4104-B8C0-76DBF5234E0A}" type="presParOf" srcId="{960B3FF9-9181-4A0A-A0BE-BB227BBBF8C1}" destId="{4612320A-250D-432A-B23E-3C55313C92E8}" srcOrd="4" destOrd="0" presId="urn:microsoft.com/office/officeart/2005/8/layout/StepDownProcess"/>
    <dgm:cxn modelId="{8178F6D3-40D0-4253-A881-0E2F0B422CA5}" type="presParOf" srcId="{4612320A-250D-432A-B23E-3C55313C92E8}" destId="{A34F2745-F9A6-4D70-8750-0D632E072AF7}" srcOrd="0" destOrd="0" presId="urn:microsoft.com/office/officeart/2005/8/layout/StepDownProcess"/>
    <dgm:cxn modelId="{D8ADA291-4270-43D8-9B88-FC1FCAE6BD53}" type="presParOf" srcId="{4612320A-250D-432A-B23E-3C55313C92E8}" destId="{E02527B2-3A4B-4DBF-BBA5-E10B773208C7}" srcOrd="1" destOrd="0" presId="urn:microsoft.com/office/officeart/2005/8/layout/StepDownProcess"/>
    <dgm:cxn modelId="{599E765C-CF26-4F54-A762-14100F6B8030}" type="presParOf" srcId="{4612320A-250D-432A-B23E-3C55313C92E8}" destId="{A515B35E-54EE-4CB1-BAAA-DC9F1C474199}" srcOrd="2" destOrd="0" presId="urn:microsoft.com/office/officeart/2005/8/layout/StepDownProcess"/>
    <dgm:cxn modelId="{68A1E280-1D16-4CD8-AD83-E15C129E2E46}" type="presParOf" srcId="{960B3FF9-9181-4A0A-A0BE-BB227BBBF8C1}" destId="{B1F0453F-0741-4620-836A-E231C0804447}" srcOrd="5" destOrd="0" presId="urn:microsoft.com/office/officeart/2005/8/layout/StepDownProcess"/>
    <dgm:cxn modelId="{64E99942-815B-4D5A-81B6-D5F029F81370}" type="presParOf" srcId="{960B3FF9-9181-4A0A-A0BE-BB227BBBF8C1}" destId="{5286D6F0-62A0-49F7-8F57-009D2A8E390D}" srcOrd="6" destOrd="0" presId="urn:microsoft.com/office/officeart/2005/8/layout/StepDownProcess"/>
    <dgm:cxn modelId="{A44A5860-AAA7-45AA-A198-4A5C2367FB0F}" type="presParOf" srcId="{5286D6F0-62A0-49F7-8F57-009D2A8E390D}" destId="{FC85C028-33A8-4B29-AA52-706BEC4C76E1}" srcOrd="0" destOrd="0" presId="urn:microsoft.com/office/officeart/2005/8/layout/StepDownProcess"/>
    <dgm:cxn modelId="{1331213A-2A74-489F-A1B8-C87B08832E4F}" type="presParOf" srcId="{5286D6F0-62A0-49F7-8F57-009D2A8E390D}" destId="{D34F82B9-31E7-443A-96EB-07410B5D61DB}" srcOrd="1" destOrd="0" presId="urn:microsoft.com/office/officeart/2005/8/layout/StepDownProces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B96ECFE-68D0-48DE-A9CD-AACC18AFD9AE}" type="doc">
      <dgm:prSet loTypeId="urn:microsoft.com/office/officeart/2008/layout/AscendingPictureAccentProcess" loCatId="picture" qsTypeId="urn:microsoft.com/office/officeart/2005/8/quickstyle/simple1" qsCatId="simple" csTypeId="urn:microsoft.com/office/officeart/2005/8/colors/colorful1#1" csCatId="colorful" phldr="1"/>
      <dgm:spPr/>
      <dgm:t>
        <a:bodyPr/>
        <a:lstStyle/>
        <a:p>
          <a:endParaRPr lang="en-GB"/>
        </a:p>
      </dgm:t>
    </dgm:pt>
    <dgm:pt modelId="{957CC472-ED01-4108-A35B-C18960B2414B}">
      <dgm:prSet phldrT="[Text]"/>
      <dgm:spPr/>
      <dgm:t>
        <a:bodyPr/>
        <a:lstStyle/>
        <a:p>
          <a:r>
            <a:rPr lang="en-GB" noProof="0" dirty="0" smtClean="0"/>
            <a:t>ILO SSE Academies and training packages at regional and national Level</a:t>
          </a:r>
          <a:endParaRPr lang="en-GB" noProof="0" dirty="0"/>
        </a:p>
      </dgm:t>
    </dgm:pt>
    <dgm:pt modelId="{0066CE9E-276F-4579-92B6-855DC246E676}" type="parTrans" cxnId="{40FB98E6-77E4-4224-8477-0E9DF2E1B4A1}">
      <dgm:prSet/>
      <dgm:spPr/>
      <dgm:t>
        <a:bodyPr/>
        <a:lstStyle/>
        <a:p>
          <a:endParaRPr lang="en-GB"/>
        </a:p>
      </dgm:t>
    </dgm:pt>
    <dgm:pt modelId="{22B44AA3-C4A9-4120-BE1E-C1F95EA01CF7}" type="sibTrans" cxnId="{40FB98E6-77E4-4224-8477-0E9DF2E1B4A1}">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7000" r="-17000"/>
          </a:stretch>
        </a:blipFill>
      </dgm:spPr>
      <dgm:t>
        <a:bodyPr/>
        <a:lstStyle/>
        <a:p>
          <a:endParaRPr lang="en-GB"/>
        </a:p>
      </dgm:t>
    </dgm:pt>
    <dgm:pt modelId="{3A964157-5320-40F8-A02C-3597932F55E4}">
      <dgm:prSet phldrT="[Text]"/>
      <dgm:spPr/>
      <dgm:t>
        <a:bodyPr/>
        <a:lstStyle/>
        <a:p>
          <a:r>
            <a:rPr lang="en-GB" noProof="0" dirty="0" smtClean="0"/>
            <a:t>Research and comparable statistics </a:t>
          </a:r>
          <a:endParaRPr lang="en-GB" noProof="0" dirty="0"/>
        </a:p>
      </dgm:t>
    </dgm:pt>
    <dgm:pt modelId="{0A486E78-90A0-468A-B7DB-A972C299FCCE}" type="parTrans" cxnId="{022ABE08-C20C-4D69-89AB-B5E711C81CBB}">
      <dgm:prSet/>
      <dgm:spPr/>
      <dgm:t>
        <a:bodyPr/>
        <a:lstStyle/>
        <a:p>
          <a:endParaRPr lang="en-GB"/>
        </a:p>
      </dgm:t>
    </dgm:pt>
    <dgm:pt modelId="{12354D81-9B7E-44EA-8F2D-B2620744D3B4}" type="sibTrans" cxnId="{022ABE08-C20C-4D69-89AB-B5E711C81CBB}">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dgm:spPr>
      <dgm:t>
        <a:bodyPr/>
        <a:lstStyle/>
        <a:p>
          <a:endParaRPr lang="en-GB"/>
        </a:p>
      </dgm:t>
    </dgm:pt>
    <dgm:pt modelId="{CB40B1FF-F7AC-4624-B4A4-967B7EAD7E19}">
      <dgm:prSet phldrT="[Text]"/>
      <dgm:spPr/>
      <dgm:t>
        <a:bodyPr/>
        <a:lstStyle/>
        <a:p>
          <a:r>
            <a:rPr lang="en-GB" noProof="0" dirty="0" smtClean="0"/>
            <a:t>SSE, public policies and new alternative development paths</a:t>
          </a:r>
          <a:endParaRPr lang="en-GB" noProof="0" dirty="0"/>
        </a:p>
      </dgm:t>
    </dgm:pt>
    <dgm:pt modelId="{8430B503-1FED-4853-98EB-52A17FBA12EA}" type="parTrans" cxnId="{C7612702-57EF-4F84-AE3E-72800498A371}">
      <dgm:prSet/>
      <dgm:spPr/>
      <dgm:t>
        <a:bodyPr/>
        <a:lstStyle/>
        <a:p>
          <a:endParaRPr lang="en-GB"/>
        </a:p>
      </dgm:t>
    </dgm:pt>
    <dgm:pt modelId="{88C37913-1E9B-4AB7-AF58-6543BA852A5C}" type="sibTrans" cxnId="{C7612702-57EF-4F84-AE3E-72800498A371}">
      <dgm:prSet/>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8000" r="-8000"/>
          </a:stretch>
        </a:blipFill>
      </dgm:spPr>
      <dgm:t>
        <a:bodyPr/>
        <a:lstStyle/>
        <a:p>
          <a:endParaRPr lang="en-GB"/>
        </a:p>
      </dgm:t>
    </dgm:pt>
    <dgm:pt modelId="{A1C4387D-82D6-4325-9A25-98B12815C3FB}">
      <dgm:prSet phldrT="[Text]"/>
      <dgm:spPr/>
      <dgm:t>
        <a:bodyPr/>
        <a:lstStyle/>
        <a:p>
          <a:r>
            <a:rPr lang="en-GB" noProof="0" dirty="0" smtClean="0"/>
            <a:t>SSE global  community</a:t>
          </a:r>
          <a:endParaRPr lang="en-GB" noProof="0" dirty="0"/>
        </a:p>
      </dgm:t>
    </dgm:pt>
    <dgm:pt modelId="{0FEDC0ED-A6E0-47D0-9C06-BE507E177689}" type="parTrans" cxnId="{EB4CBEC7-4C63-4FA0-B657-901945B88520}">
      <dgm:prSet/>
      <dgm:spPr/>
      <dgm:t>
        <a:bodyPr/>
        <a:lstStyle/>
        <a:p>
          <a:endParaRPr lang="en-GB"/>
        </a:p>
      </dgm:t>
    </dgm:pt>
    <dgm:pt modelId="{867B1617-C2FE-4E01-8574-94F601F0D81D}" type="sibTrans" cxnId="{EB4CBEC7-4C63-4FA0-B657-901945B88520}">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l="-22000" r="-22000"/>
          </a:stretch>
        </a:blipFill>
      </dgm:spPr>
      <dgm:t>
        <a:bodyPr/>
        <a:lstStyle/>
        <a:p>
          <a:endParaRPr lang="en-GB"/>
        </a:p>
      </dgm:t>
    </dgm:pt>
    <dgm:pt modelId="{947D7F9B-78CE-4993-A17D-9A095923062C}" type="pres">
      <dgm:prSet presAssocID="{FB96ECFE-68D0-48DE-A9CD-AACC18AFD9AE}" presName="Name0" presStyleCnt="0">
        <dgm:presLayoutVars>
          <dgm:chMax val="7"/>
          <dgm:chPref val="7"/>
          <dgm:dir/>
        </dgm:presLayoutVars>
      </dgm:prSet>
      <dgm:spPr/>
      <dgm:t>
        <a:bodyPr/>
        <a:lstStyle/>
        <a:p>
          <a:endParaRPr lang="en-GB"/>
        </a:p>
      </dgm:t>
    </dgm:pt>
    <dgm:pt modelId="{1C8EB74B-4FBD-448F-A0CC-E75D87A98E6E}" type="pres">
      <dgm:prSet presAssocID="{FB96ECFE-68D0-48DE-A9CD-AACC18AFD9AE}" presName="dot1" presStyleLbl="alignNode1" presStyleIdx="0" presStyleCnt="13"/>
      <dgm:spPr/>
      <dgm:t>
        <a:bodyPr/>
        <a:lstStyle/>
        <a:p>
          <a:endParaRPr lang="en-GB"/>
        </a:p>
      </dgm:t>
    </dgm:pt>
    <dgm:pt modelId="{573A489D-A3DE-4D8E-B8F6-1F8A312B69A9}" type="pres">
      <dgm:prSet presAssocID="{FB96ECFE-68D0-48DE-A9CD-AACC18AFD9AE}" presName="dot2" presStyleLbl="alignNode1" presStyleIdx="1" presStyleCnt="13"/>
      <dgm:spPr/>
      <dgm:t>
        <a:bodyPr/>
        <a:lstStyle/>
        <a:p>
          <a:endParaRPr lang="en-GB"/>
        </a:p>
      </dgm:t>
    </dgm:pt>
    <dgm:pt modelId="{AEF5EAA4-F059-4880-9DD5-A7C4E9898873}" type="pres">
      <dgm:prSet presAssocID="{FB96ECFE-68D0-48DE-A9CD-AACC18AFD9AE}" presName="dot3" presStyleLbl="alignNode1" presStyleIdx="2" presStyleCnt="13"/>
      <dgm:spPr/>
      <dgm:t>
        <a:bodyPr/>
        <a:lstStyle/>
        <a:p>
          <a:endParaRPr lang="en-GB"/>
        </a:p>
      </dgm:t>
    </dgm:pt>
    <dgm:pt modelId="{350DEAC0-C891-46DC-88AF-66760CB04553}" type="pres">
      <dgm:prSet presAssocID="{FB96ECFE-68D0-48DE-A9CD-AACC18AFD9AE}" presName="dot4" presStyleLbl="alignNode1" presStyleIdx="3" presStyleCnt="13"/>
      <dgm:spPr/>
      <dgm:t>
        <a:bodyPr/>
        <a:lstStyle/>
        <a:p>
          <a:endParaRPr lang="en-GB"/>
        </a:p>
      </dgm:t>
    </dgm:pt>
    <dgm:pt modelId="{CEE3F4FA-60A4-4E91-B165-5ADFD693CEF2}" type="pres">
      <dgm:prSet presAssocID="{FB96ECFE-68D0-48DE-A9CD-AACC18AFD9AE}" presName="dot5" presStyleLbl="alignNode1" presStyleIdx="4" presStyleCnt="13"/>
      <dgm:spPr/>
      <dgm:t>
        <a:bodyPr/>
        <a:lstStyle/>
        <a:p>
          <a:endParaRPr lang="en-GB"/>
        </a:p>
      </dgm:t>
    </dgm:pt>
    <dgm:pt modelId="{21F0CC5A-97FA-49F9-8B48-EB2D9804D6A9}" type="pres">
      <dgm:prSet presAssocID="{FB96ECFE-68D0-48DE-A9CD-AACC18AFD9AE}" presName="dot6" presStyleLbl="alignNode1" presStyleIdx="5" presStyleCnt="13"/>
      <dgm:spPr/>
      <dgm:t>
        <a:bodyPr/>
        <a:lstStyle/>
        <a:p>
          <a:endParaRPr lang="en-GB"/>
        </a:p>
      </dgm:t>
    </dgm:pt>
    <dgm:pt modelId="{2AF62F5D-A3AB-473F-963E-D7109CF5BABE}" type="pres">
      <dgm:prSet presAssocID="{FB96ECFE-68D0-48DE-A9CD-AACC18AFD9AE}" presName="dotArrow1" presStyleLbl="alignNode1" presStyleIdx="6" presStyleCnt="13"/>
      <dgm:spPr/>
      <dgm:t>
        <a:bodyPr/>
        <a:lstStyle/>
        <a:p>
          <a:endParaRPr lang="en-GB"/>
        </a:p>
      </dgm:t>
    </dgm:pt>
    <dgm:pt modelId="{9301E4DC-A678-4354-BEC4-E1EE0A0D3AE3}" type="pres">
      <dgm:prSet presAssocID="{FB96ECFE-68D0-48DE-A9CD-AACC18AFD9AE}" presName="dotArrow2" presStyleLbl="alignNode1" presStyleIdx="7" presStyleCnt="13"/>
      <dgm:spPr/>
      <dgm:t>
        <a:bodyPr/>
        <a:lstStyle/>
        <a:p>
          <a:endParaRPr lang="en-GB"/>
        </a:p>
      </dgm:t>
    </dgm:pt>
    <dgm:pt modelId="{C85E4E60-1EFF-4D6D-8631-72450A2FB213}" type="pres">
      <dgm:prSet presAssocID="{FB96ECFE-68D0-48DE-A9CD-AACC18AFD9AE}" presName="dotArrow3" presStyleLbl="alignNode1" presStyleIdx="8" presStyleCnt="13"/>
      <dgm:spPr/>
      <dgm:t>
        <a:bodyPr/>
        <a:lstStyle/>
        <a:p>
          <a:endParaRPr lang="en-GB"/>
        </a:p>
      </dgm:t>
    </dgm:pt>
    <dgm:pt modelId="{FD4313B7-7299-471F-B7D3-2FE54EE129C4}" type="pres">
      <dgm:prSet presAssocID="{FB96ECFE-68D0-48DE-A9CD-AACC18AFD9AE}" presName="dotArrow4" presStyleLbl="alignNode1" presStyleIdx="9" presStyleCnt="13"/>
      <dgm:spPr/>
      <dgm:t>
        <a:bodyPr/>
        <a:lstStyle/>
        <a:p>
          <a:endParaRPr lang="en-GB"/>
        </a:p>
      </dgm:t>
    </dgm:pt>
    <dgm:pt modelId="{55BEE1A3-5A8D-4081-9BC9-3A22C342896C}" type="pres">
      <dgm:prSet presAssocID="{FB96ECFE-68D0-48DE-A9CD-AACC18AFD9AE}" presName="dotArrow5" presStyleLbl="alignNode1" presStyleIdx="10" presStyleCnt="13"/>
      <dgm:spPr/>
      <dgm:t>
        <a:bodyPr/>
        <a:lstStyle/>
        <a:p>
          <a:endParaRPr lang="en-GB"/>
        </a:p>
      </dgm:t>
    </dgm:pt>
    <dgm:pt modelId="{F2FC4230-F65C-4991-BC8E-29C60332B8ED}" type="pres">
      <dgm:prSet presAssocID="{FB96ECFE-68D0-48DE-A9CD-AACC18AFD9AE}" presName="dotArrow6" presStyleLbl="alignNode1" presStyleIdx="11" presStyleCnt="13"/>
      <dgm:spPr/>
      <dgm:t>
        <a:bodyPr/>
        <a:lstStyle/>
        <a:p>
          <a:endParaRPr lang="en-GB"/>
        </a:p>
      </dgm:t>
    </dgm:pt>
    <dgm:pt modelId="{D28A7FF7-2BDF-4BE2-89EF-0EF566BE9D9D}" type="pres">
      <dgm:prSet presAssocID="{FB96ECFE-68D0-48DE-A9CD-AACC18AFD9AE}" presName="dotArrow7" presStyleLbl="alignNode1" presStyleIdx="12" presStyleCnt="13"/>
      <dgm:spPr/>
      <dgm:t>
        <a:bodyPr/>
        <a:lstStyle/>
        <a:p>
          <a:endParaRPr lang="en-GB"/>
        </a:p>
      </dgm:t>
    </dgm:pt>
    <dgm:pt modelId="{C1A3BDA7-4491-41D1-807D-A077A5670742}" type="pres">
      <dgm:prSet presAssocID="{957CC472-ED01-4108-A35B-C18960B2414B}" presName="parTx1" presStyleLbl="node1" presStyleIdx="0" presStyleCnt="4"/>
      <dgm:spPr/>
      <dgm:t>
        <a:bodyPr/>
        <a:lstStyle/>
        <a:p>
          <a:endParaRPr lang="en-GB"/>
        </a:p>
      </dgm:t>
    </dgm:pt>
    <dgm:pt modelId="{1ACB780B-DD0A-4920-A093-6460FA4D178B}" type="pres">
      <dgm:prSet presAssocID="{22B44AA3-C4A9-4120-BE1E-C1F95EA01CF7}" presName="picture1" presStyleCnt="0"/>
      <dgm:spPr/>
      <dgm:t>
        <a:bodyPr/>
        <a:lstStyle/>
        <a:p>
          <a:endParaRPr lang="en-GB"/>
        </a:p>
      </dgm:t>
    </dgm:pt>
    <dgm:pt modelId="{69C010F8-851E-4023-B26B-8247AD68D4AD}" type="pres">
      <dgm:prSet presAssocID="{22B44AA3-C4A9-4120-BE1E-C1F95EA01CF7}" presName="imageRepeatNode" presStyleLbl="fgImgPlace1" presStyleIdx="0" presStyleCnt="4"/>
      <dgm:spPr/>
      <dgm:t>
        <a:bodyPr/>
        <a:lstStyle/>
        <a:p>
          <a:endParaRPr lang="en-GB"/>
        </a:p>
      </dgm:t>
    </dgm:pt>
    <dgm:pt modelId="{DBB78C1C-E0F4-496B-986C-D0CDAC2B7C42}" type="pres">
      <dgm:prSet presAssocID="{3A964157-5320-40F8-A02C-3597932F55E4}" presName="parTx2" presStyleLbl="node1" presStyleIdx="1" presStyleCnt="4"/>
      <dgm:spPr/>
      <dgm:t>
        <a:bodyPr/>
        <a:lstStyle/>
        <a:p>
          <a:endParaRPr lang="en-GB"/>
        </a:p>
      </dgm:t>
    </dgm:pt>
    <dgm:pt modelId="{E0431E27-B024-4D6D-A7A6-1C8D0CEA03A7}" type="pres">
      <dgm:prSet presAssocID="{12354D81-9B7E-44EA-8F2D-B2620744D3B4}" presName="picture2" presStyleCnt="0"/>
      <dgm:spPr/>
      <dgm:t>
        <a:bodyPr/>
        <a:lstStyle/>
        <a:p>
          <a:endParaRPr lang="en-GB"/>
        </a:p>
      </dgm:t>
    </dgm:pt>
    <dgm:pt modelId="{2244B0C9-52A8-4DE0-AD29-543E5D371843}" type="pres">
      <dgm:prSet presAssocID="{12354D81-9B7E-44EA-8F2D-B2620744D3B4}" presName="imageRepeatNode" presStyleLbl="fgImgPlace1" presStyleIdx="1" presStyleCnt="4"/>
      <dgm:spPr/>
      <dgm:t>
        <a:bodyPr/>
        <a:lstStyle/>
        <a:p>
          <a:endParaRPr lang="en-GB"/>
        </a:p>
      </dgm:t>
    </dgm:pt>
    <dgm:pt modelId="{4A46B635-6B48-49A4-980A-C5E727F5153F}" type="pres">
      <dgm:prSet presAssocID="{A1C4387D-82D6-4325-9A25-98B12815C3FB}" presName="parTx3" presStyleLbl="node1" presStyleIdx="2" presStyleCnt="4"/>
      <dgm:spPr/>
      <dgm:t>
        <a:bodyPr/>
        <a:lstStyle/>
        <a:p>
          <a:endParaRPr lang="en-GB"/>
        </a:p>
      </dgm:t>
    </dgm:pt>
    <dgm:pt modelId="{B08386B7-AADB-49E5-AC00-1902E026111F}" type="pres">
      <dgm:prSet presAssocID="{867B1617-C2FE-4E01-8574-94F601F0D81D}" presName="picture3" presStyleCnt="0"/>
      <dgm:spPr/>
      <dgm:t>
        <a:bodyPr/>
        <a:lstStyle/>
        <a:p>
          <a:endParaRPr lang="en-GB"/>
        </a:p>
      </dgm:t>
    </dgm:pt>
    <dgm:pt modelId="{3E1B9F66-4E06-4A9E-9DE1-BF3E9DF2D729}" type="pres">
      <dgm:prSet presAssocID="{867B1617-C2FE-4E01-8574-94F601F0D81D}" presName="imageRepeatNode" presStyleLbl="fgImgPlace1" presStyleIdx="2" presStyleCnt="4"/>
      <dgm:spPr/>
      <dgm:t>
        <a:bodyPr/>
        <a:lstStyle/>
        <a:p>
          <a:endParaRPr lang="en-GB"/>
        </a:p>
      </dgm:t>
    </dgm:pt>
    <dgm:pt modelId="{E4B5104C-2B9E-4AA1-AD2D-D765E38D92FE}" type="pres">
      <dgm:prSet presAssocID="{CB40B1FF-F7AC-4624-B4A4-967B7EAD7E19}" presName="parTx4" presStyleLbl="node1" presStyleIdx="3" presStyleCnt="4"/>
      <dgm:spPr/>
      <dgm:t>
        <a:bodyPr/>
        <a:lstStyle/>
        <a:p>
          <a:endParaRPr lang="en-GB"/>
        </a:p>
      </dgm:t>
    </dgm:pt>
    <dgm:pt modelId="{66CE4874-B5AA-4583-B9AB-8BA047FBE6B8}" type="pres">
      <dgm:prSet presAssocID="{88C37913-1E9B-4AB7-AF58-6543BA852A5C}" presName="picture4" presStyleCnt="0"/>
      <dgm:spPr/>
      <dgm:t>
        <a:bodyPr/>
        <a:lstStyle/>
        <a:p>
          <a:endParaRPr lang="en-GB"/>
        </a:p>
      </dgm:t>
    </dgm:pt>
    <dgm:pt modelId="{EFC05778-1AA0-4931-B416-3E06211C74F4}" type="pres">
      <dgm:prSet presAssocID="{88C37913-1E9B-4AB7-AF58-6543BA852A5C}" presName="imageRepeatNode" presStyleLbl="fgImgPlace1" presStyleIdx="3" presStyleCnt="4"/>
      <dgm:spPr/>
      <dgm:t>
        <a:bodyPr/>
        <a:lstStyle/>
        <a:p>
          <a:endParaRPr lang="en-GB"/>
        </a:p>
      </dgm:t>
    </dgm:pt>
  </dgm:ptLst>
  <dgm:cxnLst>
    <dgm:cxn modelId="{EB4CBEC7-4C63-4FA0-B657-901945B88520}" srcId="{FB96ECFE-68D0-48DE-A9CD-AACC18AFD9AE}" destId="{A1C4387D-82D6-4325-9A25-98B12815C3FB}" srcOrd="2" destOrd="0" parTransId="{0FEDC0ED-A6E0-47D0-9C06-BE507E177689}" sibTransId="{867B1617-C2FE-4E01-8574-94F601F0D81D}"/>
    <dgm:cxn modelId="{C7612702-57EF-4F84-AE3E-72800498A371}" srcId="{FB96ECFE-68D0-48DE-A9CD-AACC18AFD9AE}" destId="{CB40B1FF-F7AC-4624-B4A4-967B7EAD7E19}" srcOrd="3" destOrd="0" parTransId="{8430B503-1FED-4853-98EB-52A17FBA12EA}" sibTransId="{88C37913-1E9B-4AB7-AF58-6543BA852A5C}"/>
    <dgm:cxn modelId="{58647074-0616-472E-80D2-4472B8A468CD}" type="presOf" srcId="{867B1617-C2FE-4E01-8574-94F601F0D81D}" destId="{3E1B9F66-4E06-4A9E-9DE1-BF3E9DF2D729}" srcOrd="0" destOrd="0" presId="urn:microsoft.com/office/officeart/2008/layout/AscendingPictureAccentProcess"/>
    <dgm:cxn modelId="{1A19A8A2-1258-4D5E-B607-E789F3D6EE81}" type="presOf" srcId="{3A964157-5320-40F8-A02C-3597932F55E4}" destId="{DBB78C1C-E0F4-496B-986C-D0CDAC2B7C42}" srcOrd="0" destOrd="0" presId="urn:microsoft.com/office/officeart/2008/layout/AscendingPictureAccentProcess"/>
    <dgm:cxn modelId="{FEF9D4BF-F6CF-416D-96AC-FB9D515673A2}" type="presOf" srcId="{CB40B1FF-F7AC-4624-B4A4-967B7EAD7E19}" destId="{E4B5104C-2B9E-4AA1-AD2D-D765E38D92FE}" srcOrd="0" destOrd="0" presId="urn:microsoft.com/office/officeart/2008/layout/AscendingPictureAccentProcess"/>
    <dgm:cxn modelId="{0E3B3DC0-C03B-4F84-BBF1-5D71F8FACAE2}" type="presOf" srcId="{A1C4387D-82D6-4325-9A25-98B12815C3FB}" destId="{4A46B635-6B48-49A4-980A-C5E727F5153F}" srcOrd="0" destOrd="0" presId="urn:microsoft.com/office/officeart/2008/layout/AscendingPictureAccentProcess"/>
    <dgm:cxn modelId="{91B47288-F3BC-432F-9F0C-5FBA4CA8778A}" type="presOf" srcId="{12354D81-9B7E-44EA-8F2D-B2620744D3B4}" destId="{2244B0C9-52A8-4DE0-AD29-543E5D371843}" srcOrd="0" destOrd="0" presId="urn:microsoft.com/office/officeart/2008/layout/AscendingPictureAccentProcess"/>
    <dgm:cxn modelId="{C268198C-AE9B-472A-BD0D-CAF74B0A49D2}" type="presOf" srcId="{FB96ECFE-68D0-48DE-A9CD-AACC18AFD9AE}" destId="{947D7F9B-78CE-4993-A17D-9A095923062C}" srcOrd="0" destOrd="0" presId="urn:microsoft.com/office/officeart/2008/layout/AscendingPictureAccentProcess"/>
    <dgm:cxn modelId="{0079293A-FB5E-4F5E-BCCB-70FDDBB2D075}" type="presOf" srcId="{88C37913-1E9B-4AB7-AF58-6543BA852A5C}" destId="{EFC05778-1AA0-4931-B416-3E06211C74F4}" srcOrd="0" destOrd="0" presId="urn:microsoft.com/office/officeart/2008/layout/AscendingPictureAccentProcess"/>
    <dgm:cxn modelId="{81E03BC6-6836-4C25-8A9D-4F34FE66D549}" type="presOf" srcId="{957CC472-ED01-4108-A35B-C18960B2414B}" destId="{C1A3BDA7-4491-41D1-807D-A077A5670742}" srcOrd="0" destOrd="0" presId="urn:microsoft.com/office/officeart/2008/layout/AscendingPictureAccentProcess"/>
    <dgm:cxn modelId="{40FB98E6-77E4-4224-8477-0E9DF2E1B4A1}" srcId="{FB96ECFE-68D0-48DE-A9CD-AACC18AFD9AE}" destId="{957CC472-ED01-4108-A35B-C18960B2414B}" srcOrd="0" destOrd="0" parTransId="{0066CE9E-276F-4579-92B6-855DC246E676}" sibTransId="{22B44AA3-C4A9-4120-BE1E-C1F95EA01CF7}"/>
    <dgm:cxn modelId="{E443CC94-DE88-44E5-B017-B793B0938BA8}" type="presOf" srcId="{22B44AA3-C4A9-4120-BE1E-C1F95EA01CF7}" destId="{69C010F8-851E-4023-B26B-8247AD68D4AD}" srcOrd="0" destOrd="0" presId="urn:microsoft.com/office/officeart/2008/layout/AscendingPictureAccentProcess"/>
    <dgm:cxn modelId="{022ABE08-C20C-4D69-89AB-B5E711C81CBB}" srcId="{FB96ECFE-68D0-48DE-A9CD-AACC18AFD9AE}" destId="{3A964157-5320-40F8-A02C-3597932F55E4}" srcOrd="1" destOrd="0" parTransId="{0A486E78-90A0-468A-B7DB-A972C299FCCE}" sibTransId="{12354D81-9B7E-44EA-8F2D-B2620744D3B4}"/>
    <dgm:cxn modelId="{092D17BC-77D5-4B34-B184-8FB2741BEF29}" type="presParOf" srcId="{947D7F9B-78CE-4993-A17D-9A095923062C}" destId="{1C8EB74B-4FBD-448F-A0CC-E75D87A98E6E}" srcOrd="0" destOrd="0" presId="urn:microsoft.com/office/officeart/2008/layout/AscendingPictureAccentProcess"/>
    <dgm:cxn modelId="{79079B6D-C225-4F98-BDA0-97A3B17D02C4}" type="presParOf" srcId="{947D7F9B-78CE-4993-A17D-9A095923062C}" destId="{573A489D-A3DE-4D8E-B8F6-1F8A312B69A9}" srcOrd="1" destOrd="0" presId="urn:microsoft.com/office/officeart/2008/layout/AscendingPictureAccentProcess"/>
    <dgm:cxn modelId="{9518FDA4-EA94-420D-9369-8F483B5E71E3}" type="presParOf" srcId="{947D7F9B-78CE-4993-A17D-9A095923062C}" destId="{AEF5EAA4-F059-4880-9DD5-A7C4E9898873}" srcOrd="2" destOrd="0" presId="urn:microsoft.com/office/officeart/2008/layout/AscendingPictureAccentProcess"/>
    <dgm:cxn modelId="{FB32301E-52AC-420A-8BDC-9A3C86136B3C}" type="presParOf" srcId="{947D7F9B-78CE-4993-A17D-9A095923062C}" destId="{350DEAC0-C891-46DC-88AF-66760CB04553}" srcOrd="3" destOrd="0" presId="urn:microsoft.com/office/officeart/2008/layout/AscendingPictureAccentProcess"/>
    <dgm:cxn modelId="{4A662FBD-565C-4E54-9816-1AC6C291BECB}" type="presParOf" srcId="{947D7F9B-78CE-4993-A17D-9A095923062C}" destId="{CEE3F4FA-60A4-4E91-B165-5ADFD693CEF2}" srcOrd="4" destOrd="0" presId="urn:microsoft.com/office/officeart/2008/layout/AscendingPictureAccentProcess"/>
    <dgm:cxn modelId="{DEC4B538-0C80-4122-B68E-CC54EEC285A5}" type="presParOf" srcId="{947D7F9B-78CE-4993-A17D-9A095923062C}" destId="{21F0CC5A-97FA-49F9-8B48-EB2D9804D6A9}" srcOrd="5" destOrd="0" presId="urn:microsoft.com/office/officeart/2008/layout/AscendingPictureAccentProcess"/>
    <dgm:cxn modelId="{B2AF596F-2FF4-49C7-9577-4F9FDB81039D}" type="presParOf" srcId="{947D7F9B-78CE-4993-A17D-9A095923062C}" destId="{2AF62F5D-A3AB-473F-963E-D7109CF5BABE}" srcOrd="6" destOrd="0" presId="urn:microsoft.com/office/officeart/2008/layout/AscendingPictureAccentProcess"/>
    <dgm:cxn modelId="{882E27E8-2C58-4150-B1CC-93CCE948A6D5}" type="presParOf" srcId="{947D7F9B-78CE-4993-A17D-9A095923062C}" destId="{9301E4DC-A678-4354-BEC4-E1EE0A0D3AE3}" srcOrd="7" destOrd="0" presId="urn:microsoft.com/office/officeart/2008/layout/AscendingPictureAccentProcess"/>
    <dgm:cxn modelId="{73E460F4-FFBB-4608-B3FC-8C25EF7F5FF3}" type="presParOf" srcId="{947D7F9B-78CE-4993-A17D-9A095923062C}" destId="{C85E4E60-1EFF-4D6D-8631-72450A2FB213}" srcOrd="8" destOrd="0" presId="urn:microsoft.com/office/officeart/2008/layout/AscendingPictureAccentProcess"/>
    <dgm:cxn modelId="{D190499C-EA75-4791-9B20-045E940ADB53}" type="presParOf" srcId="{947D7F9B-78CE-4993-A17D-9A095923062C}" destId="{FD4313B7-7299-471F-B7D3-2FE54EE129C4}" srcOrd="9" destOrd="0" presId="urn:microsoft.com/office/officeart/2008/layout/AscendingPictureAccentProcess"/>
    <dgm:cxn modelId="{BCC35207-49ED-492D-8586-07B5A11E651C}" type="presParOf" srcId="{947D7F9B-78CE-4993-A17D-9A095923062C}" destId="{55BEE1A3-5A8D-4081-9BC9-3A22C342896C}" srcOrd="10" destOrd="0" presId="urn:microsoft.com/office/officeart/2008/layout/AscendingPictureAccentProcess"/>
    <dgm:cxn modelId="{457500E8-AF3A-4D9B-BC50-8619B78BDF09}" type="presParOf" srcId="{947D7F9B-78CE-4993-A17D-9A095923062C}" destId="{F2FC4230-F65C-4991-BC8E-29C60332B8ED}" srcOrd="11" destOrd="0" presId="urn:microsoft.com/office/officeart/2008/layout/AscendingPictureAccentProcess"/>
    <dgm:cxn modelId="{35663336-9829-4643-B459-2A4DDF8A917F}" type="presParOf" srcId="{947D7F9B-78CE-4993-A17D-9A095923062C}" destId="{D28A7FF7-2BDF-4BE2-89EF-0EF566BE9D9D}" srcOrd="12" destOrd="0" presId="urn:microsoft.com/office/officeart/2008/layout/AscendingPictureAccentProcess"/>
    <dgm:cxn modelId="{BD009B75-001A-4622-8B33-81FC2FD64541}" type="presParOf" srcId="{947D7F9B-78CE-4993-A17D-9A095923062C}" destId="{C1A3BDA7-4491-41D1-807D-A077A5670742}" srcOrd="13" destOrd="0" presId="urn:microsoft.com/office/officeart/2008/layout/AscendingPictureAccentProcess"/>
    <dgm:cxn modelId="{6EEBA819-9FA7-4CEC-9542-68993BDBB170}" type="presParOf" srcId="{947D7F9B-78CE-4993-A17D-9A095923062C}" destId="{1ACB780B-DD0A-4920-A093-6460FA4D178B}" srcOrd="14" destOrd="0" presId="urn:microsoft.com/office/officeart/2008/layout/AscendingPictureAccentProcess"/>
    <dgm:cxn modelId="{0B6CA06A-52F6-4C7D-A212-BC22FE1BD7AF}" type="presParOf" srcId="{1ACB780B-DD0A-4920-A093-6460FA4D178B}" destId="{69C010F8-851E-4023-B26B-8247AD68D4AD}" srcOrd="0" destOrd="0" presId="urn:microsoft.com/office/officeart/2008/layout/AscendingPictureAccentProcess"/>
    <dgm:cxn modelId="{0CAF5CED-5FCD-448A-A9EC-D3DA8021ED58}" type="presParOf" srcId="{947D7F9B-78CE-4993-A17D-9A095923062C}" destId="{DBB78C1C-E0F4-496B-986C-D0CDAC2B7C42}" srcOrd="15" destOrd="0" presId="urn:microsoft.com/office/officeart/2008/layout/AscendingPictureAccentProcess"/>
    <dgm:cxn modelId="{B46AA0F5-B96C-42C5-A7C0-15B91CB6FD90}" type="presParOf" srcId="{947D7F9B-78CE-4993-A17D-9A095923062C}" destId="{E0431E27-B024-4D6D-A7A6-1C8D0CEA03A7}" srcOrd="16" destOrd="0" presId="urn:microsoft.com/office/officeart/2008/layout/AscendingPictureAccentProcess"/>
    <dgm:cxn modelId="{7C3FD817-A108-4B36-85D4-E9ED2AD3A277}" type="presParOf" srcId="{E0431E27-B024-4D6D-A7A6-1C8D0CEA03A7}" destId="{2244B0C9-52A8-4DE0-AD29-543E5D371843}" srcOrd="0" destOrd="0" presId="urn:microsoft.com/office/officeart/2008/layout/AscendingPictureAccentProcess"/>
    <dgm:cxn modelId="{C28D1F53-830A-43C5-BCCA-70434F4A589D}" type="presParOf" srcId="{947D7F9B-78CE-4993-A17D-9A095923062C}" destId="{4A46B635-6B48-49A4-980A-C5E727F5153F}" srcOrd="17" destOrd="0" presId="urn:microsoft.com/office/officeart/2008/layout/AscendingPictureAccentProcess"/>
    <dgm:cxn modelId="{5DBAB7BF-7C44-4B09-A12F-4A9EEC719452}" type="presParOf" srcId="{947D7F9B-78CE-4993-A17D-9A095923062C}" destId="{B08386B7-AADB-49E5-AC00-1902E026111F}" srcOrd="18" destOrd="0" presId="urn:microsoft.com/office/officeart/2008/layout/AscendingPictureAccentProcess"/>
    <dgm:cxn modelId="{1ACA8F9E-363D-426B-82E3-B2254FC585AD}" type="presParOf" srcId="{B08386B7-AADB-49E5-AC00-1902E026111F}" destId="{3E1B9F66-4E06-4A9E-9DE1-BF3E9DF2D729}" srcOrd="0" destOrd="0" presId="urn:microsoft.com/office/officeart/2008/layout/AscendingPictureAccentProcess"/>
    <dgm:cxn modelId="{7913C6AE-74CC-4ADC-A9AC-AE21CAF7497F}" type="presParOf" srcId="{947D7F9B-78CE-4993-A17D-9A095923062C}" destId="{E4B5104C-2B9E-4AA1-AD2D-D765E38D92FE}" srcOrd="19" destOrd="0" presId="urn:microsoft.com/office/officeart/2008/layout/AscendingPictureAccentProcess"/>
    <dgm:cxn modelId="{B49241E5-5AFC-40EB-AB4B-7B493925192F}" type="presParOf" srcId="{947D7F9B-78CE-4993-A17D-9A095923062C}" destId="{66CE4874-B5AA-4583-B9AB-8BA047FBE6B8}" srcOrd="20" destOrd="0" presId="urn:microsoft.com/office/officeart/2008/layout/AscendingPictureAccentProcess"/>
    <dgm:cxn modelId="{E4B525A3-8788-44D5-952A-62F8BDED829B}" type="presParOf" srcId="{66CE4874-B5AA-4583-B9AB-8BA047FBE6B8}" destId="{EFC05778-1AA0-4931-B416-3E06211C74F4}" srcOrd="0" destOrd="0" presId="urn:microsoft.com/office/officeart/2008/layout/AscendingPictureAccent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016E3D-8100-4444-A5AC-E4B682C790C3}">
      <dsp:nvSpPr>
        <dsp:cNvPr id="0" name=""/>
        <dsp:cNvSpPr/>
      </dsp:nvSpPr>
      <dsp:spPr>
        <a:xfrm>
          <a:off x="1479970" y="2964138"/>
          <a:ext cx="1743400" cy="149650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a:outerShdw blurRad="50800" dist="25400" algn="bl"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29210" rIns="0" bIns="29210" numCol="1" spcCol="1270" anchor="ctr" anchorCtr="0">
          <a:noAutofit/>
        </a:bodyPr>
        <a:lstStyle/>
        <a:p>
          <a:pPr lvl="0" algn="ctr" defTabSz="1022350">
            <a:lnSpc>
              <a:spcPct val="90000"/>
            </a:lnSpc>
            <a:spcBef>
              <a:spcPct val="0"/>
            </a:spcBef>
            <a:spcAft>
              <a:spcPct val="35000"/>
            </a:spcAft>
          </a:pPr>
          <a:r>
            <a:rPr lang="en-US" sz="2300" kern="1200" noProof="0" dirty="0" smtClean="0"/>
            <a:t>SSE Academy</a:t>
          </a:r>
          <a:endParaRPr lang="en-US" sz="2300" kern="1200" noProof="0" dirty="0"/>
        </a:p>
      </dsp:txBody>
      <dsp:txXfrm>
        <a:off x="1749962" y="3195895"/>
        <a:ext cx="1203416" cy="1032994"/>
      </dsp:txXfrm>
    </dsp:sp>
    <dsp:sp modelId="{5825BC0B-5A09-4020-940F-FF887AAA6E2F}">
      <dsp:nvSpPr>
        <dsp:cNvPr id="0" name=""/>
        <dsp:cNvSpPr/>
      </dsp:nvSpPr>
      <dsp:spPr>
        <a:xfrm>
          <a:off x="1534499" y="3625432"/>
          <a:ext cx="203524" cy="17550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F9B4565-BC32-4D74-AFF4-83015F27CB3E}">
      <dsp:nvSpPr>
        <dsp:cNvPr id="0" name=""/>
        <dsp:cNvSpPr/>
      </dsp:nvSpPr>
      <dsp:spPr>
        <a:xfrm>
          <a:off x="0" y="2150664"/>
          <a:ext cx="1743400" cy="1496508"/>
        </a:xfrm>
        <a:prstGeom prst="hexagon">
          <a:avLst>
            <a:gd name="adj" fmla="val 25000"/>
            <a:gd name="vf" fmla="val 11547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7000" r="-7000"/>
          </a:stretch>
        </a:blip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82B454C-36E0-4DDE-A083-BB0E7864A7BC}">
      <dsp:nvSpPr>
        <dsp:cNvPr id="0" name=""/>
        <dsp:cNvSpPr/>
      </dsp:nvSpPr>
      <dsp:spPr>
        <a:xfrm>
          <a:off x="1180443" y="3439653"/>
          <a:ext cx="203524" cy="17550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7F22886-DC8A-49B8-9F18-BF46D5A48875}">
      <dsp:nvSpPr>
        <dsp:cNvPr id="0" name=""/>
        <dsp:cNvSpPr/>
      </dsp:nvSpPr>
      <dsp:spPr>
        <a:xfrm>
          <a:off x="2999653" y="504056"/>
          <a:ext cx="1743400" cy="149650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a:outerShdw blurRad="50800" dist="25400" algn="bl"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29210" rIns="0" bIns="29210" numCol="1" spcCol="1270" anchor="ctr" anchorCtr="0">
          <a:noAutofit/>
        </a:bodyPr>
        <a:lstStyle/>
        <a:p>
          <a:pPr lvl="0" algn="ctr" defTabSz="1022350">
            <a:lnSpc>
              <a:spcPct val="90000"/>
            </a:lnSpc>
            <a:spcBef>
              <a:spcPct val="0"/>
            </a:spcBef>
            <a:spcAft>
              <a:spcPct val="35000"/>
            </a:spcAft>
          </a:pPr>
          <a:r>
            <a:rPr lang="en-GB" sz="2300" kern="1200" noProof="0" dirty="0" smtClean="0"/>
            <a:t>Distance-learning Platform</a:t>
          </a:r>
        </a:p>
      </dsp:txBody>
      <dsp:txXfrm>
        <a:off x="3269645" y="735813"/>
        <a:ext cx="1203416" cy="1032994"/>
      </dsp:txXfrm>
    </dsp:sp>
    <dsp:sp modelId="{1F39F7FC-E52C-4D71-81C3-4D19EF20790B}">
      <dsp:nvSpPr>
        <dsp:cNvPr id="0" name=""/>
        <dsp:cNvSpPr/>
      </dsp:nvSpPr>
      <dsp:spPr>
        <a:xfrm>
          <a:off x="4152672" y="3426609"/>
          <a:ext cx="203524" cy="17550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39577D5-61E8-4901-ADA5-F512E357ECE1}">
      <dsp:nvSpPr>
        <dsp:cNvPr id="0" name=""/>
        <dsp:cNvSpPr/>
      </dsp:nvSpPr>
      <dsp:spPr>
        <a:xfrm>
          <a:off x="4444519" y="2961767"/>
          <a:ext cx="1743400" cy="1496508"/>
        </a:xfrm>
        <a:prstGeom prst="hexagon">
          <a:avLst>
            <a:gd name="adj" fmla="val 25000"/>
            <a:gd name="vf" fmla="val 115470"/>
          </a:avLst>
        </a:prstGeom>
        <a:blipFill rotWithShape="1">
          <a:blip xmlns:r="http://schemas.openxmlformats.org/officeDocument/2006/relationships" r:embed="rId2"/>
          <a:stretch>
            <a:fillRect/>
          </a:stretch>
        </a:blip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F1080FF-07A6-42F7-BB5A-8D955AF3B15D}">
      <dsp:nvSpPr>
        <dsp:cNvPr id="0" name=""/>
        <dsp:cNvSpPr/>
      </dsp:nvSpPr>
      <dsp:spPr>
        <a:xfrm>
          <a:off x="4484455" y="3632152"/>
          <a:ext cx="203524" cy="17550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44D82DD-0A9E-4280-95E9-508D964DA2C8}">
      <dsp:nvSpPr>
        <dsp:cNvPr id="0" name=""/>
        <dsp:cNvSpPr/>
      </dsp:nvSpPr>
      <dsp:spPr>
        <a:xfrm>
          <a:off x="1479970" y="1332842"/>
          <a:ext cx="1743400" cy="149650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a:outerShdw blurRad="50800" dist="25400" algn="bl"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29210" rIns="0" bIns="29210" numCol="1" spcCol="1270" anchor="ctr" anchorCtr="0">
          <a:noAutofit/>
        </a:bodyPr>
        <a:lstStyle/>
        <a:p>
          <a:pPr lvl="0" algn="ctr" defTabSz="1022350">
            <a:lnSpc>
              <a:spcPct val="90000"/>
            </a:lnSpc>
            <a:spcBef>
              <a:spcPct val="0"/>
            </a:spcBef>
            <a:spcAft>
              <a:spcPct val="35000"/>
            </a:spcAft>
          </a:pPr>
          <a:r>
            <a:rPr lang="en-GB" sz="2300" u="none" kern="1200" noProof="0" dirty="0" smtClean="0"/>
            <a:t>Policy advice</a:t>
          </a:r>
          <a:endParaRPr lang="en-GB" sz="2300" u="none" kern="1200" noProof="0" dirty="0"/>
        </a:p>
      </dsp:txBody>
      <dsp:txXfrm>
        <a:off x="1749962" y="1564599"/>
        <a:ext cx="1203416" cy="1032994"/>
      </dsp:txXfrm>
    </dsp:sp>
    <dsp:sp modelId="{0D5D8A59-34DD-4225-A67B-CBC930635634}">
      <dsp:nvSpPr>
        <dsp:cNvPr id="0" name=""/>
        <dsp:cNvSpPr/>
      </dsp:nvSpPr>
      <dsp:spPr>
        <a:xfrm>
          <a:off x="2666557" y="1363673"/>
          <a:ext cx="203524" cy="17550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994A54F-6B25-44C6-A732-19C3623D3FC3}">
      <dsp:nvSpPr>
        <dsp:cNvPr id="0" name=""/>
        <dsp:cNvSpPr/>
      </dsp:nvSpPr>
      <dsp:spPr>
        <a:xfrm>
          <a:off x="2999653" y="2085658"/>
          <a:ext cx="1743400" cy="1496508"/>
        </a:xfrm>
        <a:prstGeom prst="hexagon">
          <a:avLst>
            <a:gd name="adj" fmla="val 25000"/>
            <a:gd name="vf" fmla="val 115470"/>
          </a:avLst>
        </a:prstGeom>
        <a:blipFill rotWithShape="1">
          <a:blip xmlns:r="http://schemas.openxmlformats.org/officeDocument/2006/relationships" r:embed="rId3"/>
          <a:stretch>
            <a:fillRect/>
          </a:stretch>
        </a:blip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815FE60-7C80-4A1A-BDA8-F5189C5D3693}">
      <dsp:nvSpPr>
        <dsp:cNvPr id="0" name=""/>
        <dsp:cNvSpPr/>
      </dsp:nvSpPr>
      <dsp:spPr>
        <a:xfrm>
          <a:off x="2998341" y="1171175"/>
          <a:ext cx="203524" cy="17550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BD6678B-E84D-40E7-AA1D-CAEB34AF33FA}">
      <dsp:nvSpPr>
        <dsp:cNvPr id="0" name=""/>
        <dsp:cNvSpPr/>
      </dsp:nvSpPr>
      <dsp:spPr>
        <a:xfrm>
          <a:off x="4444519" y="1330470"/>
          <a:ext cx="1743400" cy="149650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a:outerShdw blurRad="50800" dist="25400" algn="bl"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29210" rIns="0" bIns="29210" numCol="1" spcCol="1270" anchor="ctr" anchorCtr="0">
          <a:noAutofit/>
        </a:bodyPr>
        <a:lstStyle/>
        <a:p>
          <a:pPr lvl="0" algn="ctr" defTabSz="1022350">
            <a:lnSpc>
              <a:spcPct val="90000"/>
            </a:lnSpc>
            <a:spcBef>
              <a:spcPct val="0"/>
            </a:spcBef>
            <a:spcAft>
              <a:spcPct val="35000"/>
            </a:spcAft>
          </a:pPr>
          <a:r>
            <a:rPr lang="fr-CH" sz="2300" kern="1200" dirty="0" smtClean="0"/>
            <a:t>The Reader </a:t>
          </a:r>
        </a:p>
      </dsp:txBody>
      <dsp:txXfrm>
        <a:off x="4714511" y="1562227"/>
        <a:ext cx="1203416" cy="1032994"/>
      </dsp:txXfrm>
    </dsp:sp>
    <dsp:sp modelId="{6C32E14E-3700-449F-8AE1-6452C87DB4FA}">
      <dsp:nvSpPr>
        <dsp:cNvPr id="0" name=""/>
        <dsp:cNvSpPr/>
      </dsp:nvSpPr>
      <dsp:spPr>
        <a:xfrm>
          <a:off x="5943689" y="1990973"/>
          <a:ext cx="203524" cy="17550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8CF63C6-7CD2-4F81-9A88-45F5E3B1EC86}">
      <dsp:nvSpPr>
        <dsp:cNvPr id="0" name=""/>
        <dsp:cNvSpPr/>
      </dsp:nvSpPr>
      <dsp:spPr>
        <a:xfrm>
          <a:off x="5936777" y="2153036"/>
          <a:ext cx="1743400" cy="1496508"/>
        </a:xfrm>
        <a:prstGeom prst="hexagon">
          <a:avLst>
            <a:gd name="adj" fmla="val 25000"/>
            <a:gd name="vf" fmla="val 115470"/>
          </a:avLst>
        </a:prstGeom>
        <a:blipFill rotWithShape="1">
          <a:blip xmlns:r="http://schemas.openxmlformats.org/officeDocument/2006/relationships" r:embed="rId4"/>
          <a:stretch>
            <a:fillRect/>
          </a:stretch>
        </a:blip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4576A39-15AE-4BA3-ABAE-9A667E88669D}">
      <dsp:nvSpPr>
        <dsp:cNvPr id="0" name=""/>
        <dsp:cNvSpPr/>
      </dsp:nvSpPr>
      <dsp:spPr>
        <a:xfrm>
          <a:off x="6288529" y="2179519"/>
          <a:ext cx="203524" cy="175501"/>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723853-3D45-4F2E-8743-9A5D63CA89A5}">
      <dsp:nvSpPr>
        <dsp:cNvPr id="0" name=""/>
        <dsp:cNvSpPr/>
      </dsp:nvSpPr>
      <dsp:spPr>
        <a:xfrm>
          <a:off x="337853" y="0"/>
          <a:ext cx="7230862" cy="3358568"/>
        </a:xfrm>
        <a:prstGeom prst="swooshArrow">
          <a:avLst>
            <a:gd name="adj1" fmla="val 25000"/>
            <a:gd name="adj2" fmla="val 25000"/>
          </a:avLst>
        </a:prstGeom>
        <a:solidFill>
          <a:schemeClr val="accent1">
            <a:tint val="40000"/>
            <a:hueOff val="0"/>
            <a:satOff val="0"/>
            <a:lumOff val="0"/>
            <a:alphaOff val="0"/>
          </a:schemeClr>
        </a:solidFill>
        <a:ln>
          <a:noFill/>
        </a:ln>
        <a:effectLst>
          <a:outerShdw blurRad="50800" dist="38100" algn="l" rotWithShape="0">
            <a:prstClr val="black">
              <a:alpha val="40000"/>
            </a:prstClr>
          </a:outerShdw>
        </a:effectLst>
      </dsp:spPr>
      <dsp:style>
        <a:lnRef idx="0">
          <a:scrgbClr r="0" g="0" b="0"/>
        </a:lnRef>
        <a:fillRef idx="1">
          <a:scrgbClr r="0" g="0" b="0"/>
        </a:fillRef>
        <a:effectRef idx="0">
          <a:scrgbClr r="0" g="0" b="0"/>
        </a:effectRef>
        <a:fontRef idx="minor"/>
      </dsp:style>
    </dsp:sp>
    <dsp:sp modelId="{5AB9146D-420B-454B-A96B-7E8792BC84D0}">
      <dsp:nvSpPr>
        <dsp:cNvPr id="0" name=""/>
        <dsp:cNvSpPr/>
      </dsp:nvSpPr>
      <dsp:spPr>
        <a:xfrm>
          <a:off x="1008113" y="2298869"/>
          <a:ext cx="123595" cy="12359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C571FA9-69D4-45C4-964E-7A1461540E68}">
      <dsp:nvSpPr>
        <dsp:cNvPr id="0" name=""/>
        <dsp:cNvSpPr/>
      </dsp:nvSpPr>
      <dsp:spPr>
        <a:xfrm>
          <a:off x="1008109" y="2559228"/>
          <a:ext cx="1251112" cy="7993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5491" tIns="0" rIns="0" bIns="0" numCol="1" spcCol="1270" anchor="t" anchorCtr="0">
          <a:noAutofit/>
        </a:bodyPr>
        <a:lstStyle/>
        <a:p>
          <a:pPr lvl="0" algn="l" defTabSz="622300">
            <a:lnSpc>
              <a:spcPct val="90000"/>
            </a:lnSpc>
            <a:spcBef>
              <a:spcPct val="0"/>
            </a:spcBef>
            <a:spcAft>
              <a:spcPct val="35000"/>
            </a:spcAft>
          </a:pPr>
          <a:r>
            <a:rPr lang="en-GB" sz="1400" kern="1200" dirty="0" smtClean="0"/>
            <a:t>ILO Regional Conference on Social Economy, Johannesburg (South Africa) 2009</a:t>
          </a:r>
          <a:endParaRPr lang="en-GB" sz="1400" kern="1200" dirty="0"/>
        </a:p>
      </dsp:txBody>
      <dsp:txXfrm>
        <a:off x="1008109" y="2559228"/>
        <a:ext cx="1251112" cy="799339"/>
      </dsp:txXfrm>
    </dsp:sp>
    <dsp:sp modelId="{9C68569E-C5D3-4E14-88FA-9956AC34C700}">
      <dsp:nvSpPr>
        <dsp:cNvPr id="0" name=""/>
        <dsp:cNvSpPr/>
      </dsp:nvSpPr>
      <dsp:spPr>
        <a:xfrm>
          <a:off x="2016223" y="1630377"/>
          <a:ext cx="193453" cy="1934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75D7E6B-3FD2-4819-916E-E10948BAEB45}">
      <dsp:nvSpPr>
        <dsp:cNvPr id="0" name=""/>
        <dsp:cNvSpPr/>
      </dsp:nvSpPr>
      <dsp:spPr>
        <a:xfrm>
          <a:off x="2105012" y="1951328"/>
          <a:ext cx="892035" cy="1407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507" tIns="0" rIns="0" bIns="0" numCol="1" spcCol="1270" anchor="t" anchorCtr="0">
          <a:noAutofit/>
        </a:bodyPr>
        <a:lstStyle/>
        <a:p>
          <a:pPr lvl="0" algn="l" defTabSz="622300">
            <a:lnSpc>
              <a:spcPct val="90000"/>
            </a:lnSpc>
            <a:spcBef>
              <a:spcPct val="0"/>
            </a:spcBef>
            <a:spcAft>
              <a:spcPct val="35000"/>
            </a:spcAft>
          </a:pPr>
          <a:r>
            <a:rPr lang="en-US" sz="1400" kern="1200" noProof="0" dirty="0" smtClean="0"/>
            <a:t>First Edition of SSE: Turin (Italy) 2010</a:t>
          </a:r>
          <a:endParaRPr lang="en-US" sz="1400" kern="1200" noProof="0" dirty="0"/>
        </a:p>
      </dsp:txBody>
      <dsp:txXfrm>
        <a:off x="2105012" y="1951328"/>
        <a:ext cx="892035" cy="1407239"/>
      </dsp:txXfrm>
    </dsp:sp>
    <dsp:sp modelId="{659F2DE7-1613-43A4-B297-0CF8146C09E8}">
      <dsp:nvSpPr>
        <dsp:cNvPr id="0" name=""/>
        <dsp:cNvSpPr/>
      </dsp:nvSpPr>
      <dsp:spPr>
        <a:xfrm>
          <a:off x="2921710" y="1132217"/>
          <a:ext cx="257938" cy="25793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6A5FF0-CBBC-44A8-8CE2-83C5A671DE94}">
      <dsp:nvSpPr>
        <dsp:cNvPr id="0" name=""/>
        <dsp:cNvSpPr/>
      </dsp:nvSpPr>
      <dsp:spPr>
        <a:xfrm>
          <a:off x="2898853" y="1471052"/>
          <a:ext cx="1037125" cy="18875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676" tIns="0" rIns="0" bIns="0" numCol="1" spcCol="1270" anchor="t" anchorCtr="0">
          <a:noAutofit/>
        </a:bodyPr>
        <a:lstStyle/>
        <a:p>
          <a:pPr lvl="0" algn="l" defTabSz="622300">
            <a:lnSpc>
              <a:spcPct val="90000"/>
            </a:lnSpc>
            <a:spcBef>
              <a:spcPct val="0"/>
            </a:spcBef>
            <a:spcAft>
              <a:spcPct val="35000"/>
            </a:spcAft>
          </a:pPr>
          <a:r>
            <a:rPr lang="en-GB" sz="1400" kern="1200" noProof="0" dirty="0" smtClean="0"/>
            <a:t>Second Edition of SSE: Montréal (Canada) 2011</a:t>
          </a:r>
        </a:p>
        <a:p>
          <a:pPr lvl="0" algn="l" defTabSz="622300">
            <a:lnSpc>
              <a:spcPct val="90000"/>
            </a:lnSpc>
            <a:spcBef>
              <a:spcPct val="0"/>
            </a:spcBef>
            <a:spcAft>
              <a:spcPct val="35000"/>
            </a:spcAft>
          </a:pPr>
          <a:r>
            <a:rPr lang="fr-CH" sz="2000" kern="1200" dirty="0" smtClean="0"/>
            <a:t> </a:t>
          </a:r>
          <a:endParaRPr lang="en-GB" sz="2000" kern="1200" dirty="0"/>
        </a:p>
      </dsp:txBody>
      <dsp:txXfrm>
        <a:off x="2898853" y="1471052"/>
        <a:ext cx="1037125" cy="1887515"/>
      </dsp:txXfrm>
    </dsp:sp>
    <dsp:sp modelId="{7683FA1E-C61C-45BC-9AFB-45583C964E8B}">
      <dsp:nvSpPr>
        <dsp:cNvPr id="0" name=""/>
        <dsp:cNvSpPr/>
      </dsp:nvSpPr>
      <dsp:spPr>
        <a:xfrm>
          <a:off x="3943830" y="637215"/>
          <a:ext cx="333169" cy="33316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BDE4472-8FA2-45F0-90BE-98D11C23E8DE}">
      <dsp:nvSpPr>
        <dsp:cNvPr id="0" name=""/>
        <dsp:cNvSpPr/>
      </dsp:nvSpPr>
      <dsp:spPr>
        <a:xfrm>
          <a:off x="3900321" y="1039740"/>
          <a:ext cx="1074741" cy="225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540" tIns="0" rIns="0" bIns="0" numCol="1" spcCol="1270" anchor="t" anchorCtr="0">
          <a:noAutofit/>
        </a:bodyPr>
        <a:lstStyle/>
        <a:p>
          <a:pPr lvl="0" algn="l" defTabSz="622300">
            <a:lnSpc>
              <a:spcPct val="90000"/>
            </a:lnSpc>
            <a:spcBef>
              <a:spcPct val="0"/>
            </a:spcBef>
            <a:spcAft>
              <a:spcPct val="35000"/>
            </a:spcAft>
          </a:pPr>
          <a:r>
            <a:rPr lang="en-GB" sz="1400" kern="1200" noProof="0" dirty="0" smtClean="0"/>
            <a:t>Third Edition of SSE:</a:t>
          </a:r>
        </a:p>
        <a:p>
          <a:pPr lvl="0" algn="l" defTabSz="622300">
            <a:lnSpc>
              <a:spcPct val="90000"/>
            </a:lnSpc>
            <a:spcBef>
              <a:spcPct val="0"/>
            </a:spcBef>
            <a:spcAft>
              <a:spcPct val="35000"/>
            </a:spcAft>
          </a:pPr>
          <a:r>
            <a:rPr lang="en-GB" sz="1400" kern="1200" noProof="0" dirty="0" smtClean="0"/>
            <a:t> </a:t>
          </a:r>
          <a:r>
            <a:rPr lang="en-GB" sz="1400" kern="1200" baseline="0" noProof="0" dirty="0" smtClean="0"/>
            <a:t>Agadir</a:t>
          </a:r>
          <a:r>
            <a:rPr lang="en-GB" sz="1400" kern="1200" noProof="0" dirty="0" smtClean="0"/>
            <a:t> (Morocco) 2013</a:t>
          </a:r>
        </a:p>
      </dsp:txBody>
      <dsp:txXfrm>
        <a:off x="3900321" y="1039740"/>
        <a:ext cx="1074741" cy="2250240"/>
      </dsp:txXfrm>
    </dsp:sp>
    <dsp:sp modelId="{D39499B1-830E-4B2F-8958-1E734E90573F}">
      <dsp:nvSpPr>
        <dsp:cNvPr id="0" name=""/>
        <dsp:cNvSpPr/>
      </dsp:nvSpPr>
      <dsp:spPr>
        <a:xfrm>
          <a:off x="4977993" y="247190"/>
          <a:ext cx="424522" cy="42452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5FC0F4-9078-4303-A448-DE96881CDD23}">
      <dsp:nvSpPr>
        <dsp:cNvPr id="0" name=""/>
        <dsp:cNvSpPr/>
      </dsp:nvSpPr>
      <dsp:spPr>
        <a:xfrm>
          <a:off x="4938425" y="742648"/>
          <a:ext cx="1074741" cy="2471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4946" tIns="0" rIns="0" bIns="0" numCol="1" spcCol="1270" anchor="t" anchorCtr="0">
          <a:noAutofit/>
        </a:bodyPr>
        <a:lstStyle/>
        <a:p>
          <a:pPr lvl="0" algn="l" defTabSz="622300">
            <a:lnSpc>
              <a:spcPct val="90000"/>
            </a:lnSpc>
            <a:spcBef>
              <a:spcPct val="0"/>
            </a:spcBef>
            <a:spcAft>
              <a:spcPct val="35000"/>
            </a:spcAft>
          </a:pPr>
          <a:r>
            <a:rPr lang="en-GB" sz="1400" kern="1200" baseline="0" dirty="0" smtClean="0"/>
            <a:t>Fourth Edition of SSE:</a:t>
          </a:r>
        </a:p>
        <a:p>
          <a:pPr lvl="0" algn="l" defTabSz="622300">
            <a:lnSpc>
              <a:spcPct val="90000"/>
            </a:lnSpc>
            <a:spcBef>
              <a:spcPct val="0"/>
            </a:spcBef>
            <a:spcAft>
              <a:spcPct val="35000"/>
            </a:spcAft>
          </a:pPr>
          <a:r>
            <a:rPr lang="en-GB" sz="1400" kern="1200" baseline="0" dirty="0" smtClean="0"/>
            <a:t> Campinas (Brazil) 2014</a:t>
          </a:r>
          <a:endParaRPr lang="en-GB" sz="1400" kern="1200" baseline="0" dirty="0"/>
        </a:p>
      </dsp:txBody>
      <dsp:txXfrm>
        <a:off x="4938425" y="742648"/>
        <a:ext cx="1074741" cy="247190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27AB26-D6FA-44B3-AB82-672150BC38BA}">
      <dsp:nvSpPr>
        <dsp:cNvPr id="0" name=""/>
        <dsp:cNvSpPr/>
      </dsp:nvSpPr>
      <dsp:spPr>
        <a:xfrm rot="5400000">
          <a:off x="562994" y="960150"/>
          <a:ext cx="572969" cy="652305"/>
        </a:xfrm>
        <a:prstGeom prst="bentUpArrow">
          <a:avLst>
            <a:gd name="adj1" fmla="val 32840"/>
            <a:gd name="adj2" fmla="val 25000"/>
            <a:gd name="adj3" fmla="val 3578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3EAEEC5-90E4-490D-A440-D9E472F031B2}">
      <dsp:nvSpPr>
        <dsp:cNvPr id="0" name=""/>
        <dsp:cNvSpPr/>
      </dsp:nvSpPr>
      <dsp:spPr>
        <a:xfrm>
          <a:off x="411192" y="325001"/>
          <a:ext cx="964544" cy="675149"/>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fr-CH" sz="1500" kern="1200" dirty="0" smtClean="0"/>
            <a:t>Turin 2010</a:t>
          </a:r>
          <a:endParaRPr lang="en-GB" sz="1500" kern="1200" dirty="0"/>
        </a:p>
      </dsp:txBody>
      <dsp:txXfrm>
        <a:off x="444156" y="357965"/>
        <a:ext cx="898616" cy="609221"/>
      </dsp:txXfrm>
    </dsp:sp>
    <dsp:sp modelId="{27DA0A4B-474D-47B8-963D-F5AB411DCDEE}">
      <dsp:nvSpPr>
        <dsp:cNvPr id="0" name=""/>
        <dsp:cNvSpPr/>
      </dsp:nvSpPr>
      <dsp:spPr>
        <a:xfrm>
          <a:off x="1368160" y="354951"/>
          <a:ext cx="3442921" cy="5125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marL="114300" lvl="1" indent="-114300" algn="l" defTabSz="577850">
            <a:lnSpc>
              <a:spcPct val="90000"/>
            </a:lnSpc>
            <a:spcBef>
              <a:spcPct val="0"/>
            </a:spcBef>
            <a:spcAft>
              <a:spcPct val="15000"/>
            </a:spcAft>
            <a:buChar char="••"/>
          </a:pPr>
          <a:r>
            <a:rPr lang="en-US" sz="1300" b="1" kern="1200" noProof="0" dirty="0" smtClean="0"/>
            <a:t>The guide: Social and Solidarity Economy</a:t>
          </a:r>
          <a:endParaRPr lang="en-US" sz="1300" b="1" kern="1200" noProof="0" dirty="0"/>
        </a:p>
      </dsp:txBody>
      <dsp:txXfrm>
        <a:off x="1368160" y="354951"/>
        <a:ext cx="3442921" cy="512513"/>
      </dsp:txXfrm>
    </dsp:sp>
    <dsp:sp modelId="{7F3D0E7E-AB32-4B9D-BEFA-43B4BB805B45}">
      <dsp:nvSpPr>
        <dsp:cNvPr id="0" name=""/>
        <dsp:cNvSpPr/>
      </dsp:nvSpPr>
      <dsp:spPr>
        <a:xfrm rot="5400000">
          <a:off x="1924546" y="1834855"/>
          <a:ext cx="572969" cy="652305"/>
        </a:xfrm>
        <a:prstGeom prst="bentUpArrow">
          <a:avLst>
            <a:gd name="adj1" fmla="val 32840"/>
            <a:gd name="adj2" fmla="val 25000"/>
            <a:gd name="adj3" fmla="val 3578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CCC205B-35AC-4042-AE41-FF717C3CF088}">
      <dsp:nvSpPr>
        <dsp:cNvPr id="0" name=""/>
        <dsp:cNvSpPr/>
      </dsp:nvSpPr>
      <dsp:spPr>
        <a:xfrm>
          <a:off x="1341265" y="1154267"/>
          <a:ext cx="964544" cy="675149"/>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GB" sz="1500" kern="1200" noProof="0" dirty="0" smtClean="0"/>
            <a:t>Montreal 2011</a:t>
          </a:r>
          <a:endParaRPr lang="en-GB" sz="1500" kern="1200" noProof="0" dirty="0"/>
        </a:p>
      </dsp:txBody>
      <dsp:txXfrm>
        <a:off x="1374229" y="1187231"/>
        <a:ext cx="898616" cy="609221"/>
      </dsp:txXfrm>
    </dsp:sp>
    <dsp:sp modelId="{6CE34D6E-7FB2-4F60-99DF-D9B99486E9D6}">
      <dsp:nvSpPr>
        <dsp:cNvPr id="0" name=""/>
        <dsp:cNvSpPr/>
      </dsp:nvSpPr>
      <dsp:spPr>
        <a:xfrm>
          <a:off x="2327985" y="1218998"/>
          <a:ext cx="2811127" cy="5456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marL="114300" lvl="1" indent="-114300" algn="l" defTabSz="577850">
            <a:lnSpc>
              <a:spcPct val="90000"/>
            </a:lnSpc>
            <a:spcBef>
              <a:spcPct val="0"/>
            </a:spcBef>
            <a:spcAft>
              <a:spcPct val="15000"/>
            </a:spcAft>
            <a:buChar char="••"/>
          </a:pPr>
          <a:r>
            <a:rPr lang="en-GB" sz="1300" b="1" kern="1200" noProof="0" dirty="0" smtClean="0"/>
            <a:t>Social and Solidarity Economy: Our Common Road towards Decent Work</a:t>
          </a:r>
          <a:endParaRPr lang="en-GB" sz="1300" kern="1200" noProof="0" dirty="0"/>
        </a:p>
      </dsp:txBody>
      <dsp:txXfrm>
        <a:off x="2327985" y="1218998"/>
        <a:ext cx="2811127" cy="545685"/>
      </dsp:txXfrm>
    </dsp:sp>
    <dsp:sp modelId="{A34F2745-F9A6-4D70-8750-0D632E072AF7}">
      <dsp:nvSpPr>
        <dsp:cNvPr id="0" name=""/>
        <dsp:cNvSpPr/>
      </dsp:nvSpPr>
      <dsp:spPr>
        <a:xfrm rot="5400000">
          <a:off x="3177604" y="2671052"/>
          <a:ext cx="572969" cy="652305"/>
        </a:xfrm>
        <a:prstGeom prst="bentUpArrow">
          <a:avLst>
            <a:gd name="adj1" fmla="val 32840"/>
            <a:gd name="adj2" fmla="val 25000"/>
            <a:gd name="adj3" fmla="val 3578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02527B2-3A4B-4DBF-BBA5-E10B773208C7}">
      <dsp:nvSpPr>
        <dsp:cNvPr id="0" name=""/>
        <dsp:cNvSpPr/>
      </dsp:nvSpPr>
      <dsp:spPr>
        <a:xfrm>
          <a:off x="2652463" y="1968855"/>
          <a:ext cx="964544" cy="675149"/>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fr-CH" sz="1500" kern="1200" dirty="0" smtClean="0"/>
            <a:t>Agadir 2013</a:t>
          </a:r>
          <a:endParaRPr lang="en-GB" sz="1500" kern="1200" dirty="0"/>
        </a:p>
      </dsp:txBody>
      <dsp:txXfrm>
        <a:off x="2685427" y="2001819"/>
        <a:ext cx="898616" cy="609221"/>
      </dsp:txXfrm>
    </dsp:sp>
    <dsp:sp modelId="{A515B35E-54EE-4CB1-BAAA-DC9F1C474199}">
      <dsp:nvSpPr>
        <dsp:cNvPr id="0" name=""/>
        <dsp:cNvSpPr/>
      </dsp:nvSpPr>
      <dsp:spPr>
        <a:xfrm>
          <a:off x="3675512" y="1991247"/>
          <a:ext cx="3377771" cy="6303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marL="114300" lvl="1" indent="-114300" algn="l" defTabSz="577850">
            <a:lnSpc>
              <a:spcPct val="90000"/>
            </a:lnSpc>
            <a:spcBef>
              <a:spcPct val="0"/>
            </a:spcBef>
            <a:spcAft>
              <a:spcPct val="15000"/>
            </a:spcAft>
            <a:buChar char="••"/>
          </a:pPr>
          <a:r>
            <a:rPr lang="en-US" sz="1300" b="1" kern="1200" noProof="0" dirty="0" smtClean="0"/>
            <a:t>Social and Solidarity Economy: An opportunity to enhance youth employment</a:t>
          </a:r>
          <a:endParaRPr lang="en-US" sz="1300" b="1" kern="1200" noProof="0" dirty="0"/>
        </a:p>
      </dsp:txBody>
      <dsp:txXfrm>
        <a:off x="3675512" y="1991247"/>
        <a:ext cx="3377771" cy="630365"/>
      </dsp:txXfrm>
    </dsp:sp>
    <dsp:sp modelId="{FC85C028-33A8-4B29-AA52-706BEC4C76E1}">
      <dsp:nvSpPr>
        <dsp:cNvPr id="0" name=""/>
        <dsp:cNvSpPr/>
      </dsp:nvSpPr>
      <dsp:spPr>
        <a:xfrm>
          <a:off x="3811428" y="2710716"/>
          <a:ext cx="964544" cy="675149"/>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fr-CH" sz="1500" kern="1200" dirty="0" smtClean="0"/>
            <a:t>Campinas 2014</a:t>
          </a:r>
          <a:endParaRPr lang="en-GB" sz="1500" kern="1200" dirty="0"/>
        </a:p>
      </dsp:txBody>
      <dsp:txXfrm>
        <a:off x="3844392" y="2743680"/>
        <a:ext cx="898616" cy="609221"/>
      </dsp:txXfrm>
    </dsp:sp>
    <dsp:sp modelId="{D34F82B9-31E7-443A-96EB-07410B5D61DB}">
      <dsp:nvSpPr>
        <dsp:cNvPr id="0" name=""/>
        <dsp:cNvSpPr/>
      </dsp:nvSpPr>
      <dsp:spPr>
        <a:xfrm>
          <a:off x="4837711" y="2783563"/>
          <a:ext cx="3018896" cy="5003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14300" lvl="1" indent="-114300" algn="l" defTabSz="577850">
            <a:lnSpc>
              <a:spcPct val="90000"/>
            </a:lnSpc>
            <a:spcBef>
              <a:spcPct val="0"/>
            </a:spcBef>
            <a:spcAft>
              <a:spcPct val="15000"/>
            </a:spcAft>
            <a:buChar char="••"/>
          </a:pPr>
          <a:r>
            <a:rPr lang="en-GB" sz="1300" b="1" kern="1200" dirty="0" smtClean="0"/>
            <a:t>Social and Solidarity Economy: towards inclusive and sustainable development</a:t>
          </a:r>
          <a:endParaRPr lang="en-GB" sz="1300" kern="1200" dirty="0"/>
        </a:p>
      </dsp:txBody>
      <dsp:txXfrm>
        <a:off x="4837711" y="2783563"/>
        <a:ext cx="3018896" cy="5003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8EB74B-4FBD-448F-A0CC-E75D87A98E6E}">
      <dsp:nvSpPr>
        <dsp:cNvPr id="0" name=""/>
        <dsp:cNvSpPr/>
      </dsp:nvSpPr>
      <dsp:spPr>
        <a:xfrm>
          <a:off x="2669810" y="4282464"/>
          <a:ext cx="106394" cy="106394"/>
        </a:xfrm>
        <a:prstGeom prst="ellips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3A489D-A3DE-4D8E-B8F6-1F8A312B69A9}">
      <dsp:nvSpPr>
        <dsp:cNvPr id="0" name=""/>
        <dsp:cNvSpPr/>
      </dsp:nvSpPr>
      <dsp:spPr>
        <a:xfrm>
          <a:off x="2432811" y="4390532"/>
          <a:ext cx="106394" cy="106394"/>
        </a:xfrm>
        <a:prstGeom prst="ellips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F5EAA4-F059-4880-9DD5-A7C4E9898873}">
      <dsp:nvSpPr>
        <dsp:cNvPr id="0" name=""/>
        <dsp:cNvSpPr/>
      </dsp:nvSpPr>
      <dsp:spPr>
        <a:xfrm>
          <a:off x="2188803" y="4479499"/>
          <a:ext cx="106394" cy="106394"/>
        </a:xfrm>
        <a:prstGeom prst="ellips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50DEAC0-C891-46DC-88AF-66760CB04553}">
      <dsp:nvSpPr>
        <dsp:cNvPr id="0" name=""/>
        <dsp:cNvSpPr/>
      </dsp:nvSpPr>
      <dsp:spPr>
        <a:xfrm>
          <a:off x="1937787" y="4548863"/>
          <a:ext cx="106394" cy="106394"/>
        </a:xfrm>
        <a:prstGeom prst="ellipse">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EE3F4FA-60A4-4E91-B165-5ADFD693CEF2}">
      <dsp:nvSpPr>
        <dsp:cNvPr id="0" name=""/>
        <dsp:cNvSpPr/>
      </dsp:nvSpPr>
      <dsp:spPr>
        <a:xfrm>
          <a:off x="3777720" y="3379723"/>
          <a:ext cx="106394" cy="106394"/>
        </a:xfrm>
        <a:prstGeom prst="ellipse">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F0CC5A-97FA-49F9-8B48-EB2D9804D6A9}">
      <dsp:nvSpPr>
        <dsp:cNvPr id="0" name=""/>
        <dsp:cNvSpPr/>
      </dsp:nvSpPr>
      <dsp:spPr>
        <a:xfrm>
          <a:off x="4409719" y="2055268"/>
          <a:ext cx="106394" cy="106394"/>
        </a:xfrm>
        <a:prstGeom prst="ellips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F62F5D-A3AB-473F-963E-D7109CF5BABE}">
      <dsp:nvSpPr>
        <dsp:cNvPr id="0" name=""/>
        <dsp:cNvSpPr/>
      </dsp:nvSpPr>
      <dsp:spPr>
        <a:xfrm>
          <a:off x="4238977" y="402589"/>
          <a:ext cx="106394" cy="106394"/>
        </a:xfrm>
        <a:prstGeom prst="ellips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301E4DC-A678-4354-BEC4-E1EE0A0D3AE3}">
      <dsp:nvSpPr>
        <dsp:cNvPr id="0" name=""/>
        <dsp:cNvSpPr/>
      </dsp:nvSpPr>
      <dsp:spPr>
        <a:xfrm>
          <a:off x="4390606" y="295024"/>
          <a:ext cx="106394" cy="106394"/>
        </a:xfrm>
        <a:prstGeom prst="ellips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85E4E60-1EFF-4D6D-8631-72450A2FB213}">
      <dsp:nvSpPr>
        <dsp:cNvPr id="0" name=""/>
        <dsp:cNvSpPr/>
      </dsp:nvSpPr>
      <dsp:spPr>
        <a:xfrm>
          <a:off x="4542235" y="187459"/>
          <a:ext cx="106394" cy="106394"/>
        </a:xfrm>
        <a:prstGeom prst="ellipse">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D4313B7-7299-471F-B7D3-2FE54EE129C4}">
      <dsp:nvSpPr>
        <dsp:cNvPr id="0" name=""/>
        <dsp:cNvSpPr/>
      </dsp:nvSpPr>
      <dsp:spPr>
        <a:xfrm>
          <a:off x="4693864" y="295024"/>
          <a:ext cx="106394" cy="106394"/>
        </a:xfrm>
        <a:prstGeom prst="ellipse">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BEE1A3-5A8D-4081-9BC9-3A22C342896C}">
      <dsp:nvSpPr>
        <dsp:cNvPr id="0" name=""/>
        <dsp:cNvSpPr/>
      </dsp:nvSpPr>
      <dsp:spPr>
        <a:xfrm>
          <a:off x="4846130" y="402589"/>
          <a:ext cx="106394" cy="106394"/>
        </a:xfrm>
        <a:prstGeom prst="ellips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FC4230-F65C-4991-BC8E-29C60332B8ED}">
      <dsp:nvSpPr>
        <dsp:cNvPr id="0" name=""/>
        <dsp:cNvSpPr/>
      </dsp:nvSpPr>
      <dsp:spPr>
        <a:xfrm>
          <a:off x="4542235" y="414652"/>
          <a:ext cx="106394" cy="106394"/>
        </a:xfrm>
        <a:prstGeom prst="ellips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8A7FF7-2BDF-4BE2-89EF-0EF566BE9D9D}">
      <dsp:nvSpPr>
        <dsp:cNvPr id="0" name=""/>
        <dsp:cNvSpPr/>
      </dsp:nvSpPr>
      <dsp:spPr>
        <a:xfrm>
          <a:off x="4542235" y="641845"/>
          <a:ext cx="106394" cy="106394"/>
        </a:xfrm>
        <a:prstGeom prst="ellips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1A3BDA7-4491-41D1-807D-A077A5670742}">
      <dsp:nvSpPr>
        <dsp:cNvPr id="0" name=""/>
        <dsp:cNvSpPr/>
      </dsp:nvSpPr>
      <dsp:spPr>
        <a:xfrm>
          <a:off x="1330954" y="4762403"/>
          <a:ext cx="2290359" cy="61422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4793" tIns="41910" rIns="41910" bIns="41910" numCol="1" spcCol="1270" anchor="ctr" anchorCtr="0">
          <a:noAutofit/>
        </a:bodyPr>
        <a:lstStyle/>
        <a:p>
          <a:pPr lvl="0" algn="l" defTabSz="488950">
            <a:lnSpc>
              <a:spcPct val="90000"/>
            </a:lnSpc>
            <a:spcBef>
              <a:spcPct val="0"/>
            </a:spcBef>
            <a:spcAft>
              <a:spcPct val="35000"/>
            </a:spcAft>
          </a:pPr>
          <a:r>
            <a:rPr lang="en-GB" sz="1100" kern="1200" noProof="0" dirty="0" smtClean="0"/>
            <a:t>ILO SSE Academies and training packages at regional and national Level</a:t>
          </a:r>
          <a:endParaRPr lang="en-GB" sz="1100" kern="1200" noProof="0" dirty="0"/>
        </a:p>
      </dsp:txBody>
      <dsp:txXfrm>
        <a:off x="1360938" y="4792387"/>
        <a:ext cx="2230391" cy="554257"/>
      </dsp:txXfrm>
    </dsp:sp>
    <dsp:sp modelId="{69C010F8-851E-4023-B26B-8247AD68D4AD}">
      <dsp:nvSpPr>
        <dsp:cNvPr id="0" name=""/>
        <dsp:cNvSpPr/>
      </dsp:nvSpPr>
      <dsp:spPr>
        <a:xfrm>
          <a:off x="696088" y="4159989"/>
          <a:ext cx="1062038" cy="1062077"/>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7000" r="-1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B78C1C-E0F4-496B-986C-D0CDAC2B7C42}">
      <dsp:nvSpPr>
        <dsp:cNvPr id="0" name=""/>
        <dsp:cNvSpPr/>
      </dsp:nvSpPr>
      <dsp:spPr>
        <a:xfrm>
          <a:off x="3386862" y="4021009"/>
          <a:ext cx="2290359" cy="614225"/>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4793" tIns="41910" rIns="41910" bIns="41910" numCol="1" spcCol="1270" anchor="ctr" anchorCtr="0">
          <a:noAutofit/>
        </a:bodyPr>
        <a:lstStyle/>
        <a:p>
          <a:pPr lvl="0" algn="l" defTabSz="488950">
            <a:lnSpc>
              <a:spcPct val="90000"/>
            </a:lnSpc>
            <a:spcBef>
              <a:spcPct val="0"/>
            </a:spcBef>
            <a:spcAft>
              <a:spcPct val="35000"/>
            </a:spcAft>
          </a:pPr>
          <a:r>
            <a:rPr lang="en-GB" sz="1100" kern="1200" noProof="0" dirty="0" smtClean="0"/>
            <a:t>Research and comparable statistics </a:t>
          </a:r>
          <a:endParaRPr lang="en-GB" sz="1100" kern="1200" noProof="0" dirty="0"/>
        </a:p>
      </dsp:txBody>
      <dsp:txXfrm>
        <a:off x="3416846" y="4050993"/>
        <a:ext cx="2230391" cy="554257"/>
      </dsp:txXfrm>
    </dsp:sp>
    <dsp:sp modelId="{2244B0C9-52A8-4DE0-AD29-543E5D371843}">
      <dsp:nvSpPr>
        <dsp:cNvPr id="0" name=""/>
        <dsp:cNvSpPr/>
      </dsp:nvSpPr>
      <dsp:spPr>
        <a:xfrm>
          <a:off x="2751996" y="3418595"/>
          <a:ext cx="1062038" cy="1062077"/>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A46B635-6B48-49A4-980A-C5E727F5153F}">
      <dsp:nvSpPr>
        <dsp:cNvPr id="0" name=""/>
        <dsp:cNvSpPr/>
      </dsp:nvSpPr>
      <dsp:spPr>
        <a:xfrm>
          <a:off x="4262231" y="2851869"/>
          <a:ext cx="2290359" cy="614225"/>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4793" tIns="41910" rIns="41910" bIns="41910" numCol="1" spcCol="1270" anchor="ctr" anchorCtr="0">
          <a:noAutofit/>
        </a:bodyPr>
        <a:lstStyle/>
        <a:p>
          <a:pPr lvl="0" algn="l" defTabSz="488950">
            <a:lnSpc>
              <a:spcPct val="90000"/>
            </a:lnSpc>
            <a:spcBef>
              <a:spcPct val="0"/>
            </a:spcBef>
            <a:spcAft>
              <a:spcPct val="35000"/>
            </a:spcAft>
          </a:pPr>
          <a:r>
            <a:rPr lang="en-GB" sz="1100" kern="1200" noProof="0" dirty="0" smtClean="0"/>
            <a:t>SSE global  community</a:t>
          </a:r>
          <a:endParaRPr lang="en-GB" sz="1100" kern="1200" noProof="0" dirty="0"/>
        </a:p>
      </dsp:txBody>
      <dsp:txXfrm>
        <a:off x="4292215" y="2881853"/>
        <a:ext cx="2230391" cy="554257"/>
      </dsp:txXfrm>
    </dsp:sp>
    <dsp:sp modelId="{3E1B9F66-4E06-4A9E-9DE1-BF3E9DF2D729}">
      <dsp:nvSpPr>
        <dsp:cNvPr id="0" name=""/>
        <dsp:cNvSpPr/>
      </dsp:nvSpPr>
      <dsp:spPr>
        <a:xfrm>
          <a:off x="3627365" y="2249456"/>
          <a:ext cx="1062038" cy="1062077"/>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2000" r="-2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B5104C-2B9E-4AA1-AD2D-D765E38D92FE}">
      <dsp:nvSpPr>
        <dsp:cNvPr id="0" name=""/>
        <dsp:cNvSpPr/>
      </dsp:nvSpPr>
      <dsp:spPr>
        <a:xfrm>
          <a:off x="4646400" y="1459055"/>
          <a:ext cx="2290359" cy="614225"/>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4793" tIns="41910" rIns="41910" bIns="41910" numCol="1" spcCol="1270" anchor="ctr" anchorCtr="0">
          <a:noAutofit/>
        </a:bodyPr>
        <a:lstStyle/>
        <a:p>
          <a:pPr lvl="0" algn="l" defTabSz="488950">
            <a:lnSpc>
              <a:spcPct val="90000"/>
            </a:lnSpc>
            <a:spcBef>
              <a:spcPct val="0"/>
            </a:spcBef>
            <a:spcAft>
              <a:spcPct val="35000"/>
            </a:spcAft>
          </a:pPr>
          <a:r>
            <a:rPr lang="en-GB" sz="1100" kern="1200" noProof="0" dirty="0" smtClean="0"/>
            <a:t>SSE, public policies and new alternative development paths</a:t>
          </a:r>
          <a:endParaRPr lang="en-GB" sz="1100" kern="1200" noProof="0" dirty="0"/>
        </a:p>
      </dsp:txBody>
      <dsp:txXfrm>
        <a:off x="4676384" y="1489039"/>
        <a:ext cx="2230391" cy="554257"/>
      </dsp:txXfrm>
    </dsp:sp>
    <dsp:sp modelId="{EFC05778-1AA0-4931-B416-3E06211C74F4}">
      <dsp:nvSpPr>
        <dsp:cNvPr id="0" name=""/>
        <dsp:cNvSpPr/>
      </dsp:nvSpPr>
      <dsp:spPr>
        <a:xfrm>
          <a:off x="4011534" y="856641"/>
          <a:ext cx="1062038" cy="1062077"/>
        </a:xfrm>
        <a:prstGeom prst="ellipse">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8000" r="-8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3.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D341C5F2-EAD9-4C67-97C2-9D88CB784675}" type="datetimeFigureOut">
              <a:rPr lang="en-GB" smtClean="0"/>
              <a:pPr/>
              <a:t>19/11/2014</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19BDF676-2644-454B-BBE3-97A003B569D2}" type="slidenum">
              <a:rPr lang="en-GB" smtClean="0"/>
              <a:pPr/>
              <a:t>‹#›</a:t>
            </a:fld>
            <a:endParaRPr lang="en-GB"/>
          </a:p>
        </p:txBody>
      </p:sp>
    </p:spTree>
    <p:extLst>
      <p:ext uri="{BB962C8B-B14F-4D97-AF65-F5344CB8AC3E}">
        <p14:creationId xmlns:p14="http://schemas.microsoft.com/office/powerpoint/2010/main" val="3765960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mailto:pamplona@bndes.gov.br" TargetMode="External"/><Relationship Id="rId7" Type="http://schemas.openxmlformats.org/officeDocument/2006/relationships/hyperlink" Target="mailto:arildo@unisolbrasil.org.br"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www.linkedin.com/search?search=&amp;title=Senior+External+Relations+Specialist+South+South+Cooperation+and+UN+coordination&amp;sortCriteria=R&amp;keepFacets=true&amp;currentTitle=CP&amp;trk=prof-exp-title" TargetMode="External"/><Relationship Id="rId5" Type="http://schemas.openxmlformats.org/officeDocument/2006/relationships/hyperlink" Target="mailto:valmor.schiochet@mte.gov.br" TargetMode="External"/><Relationship Id="rId4" Type="http://schemas.openxmlformats.org/officeDocument/2006/relationships/hyperlink" Target="mailto:Krishna.faria@sebrae.com.br"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sseacb.net/"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9BDF676-2644-454B-BBE3-97A003B569D2}" type="slidenum">
              <a:rPr lang="en-GB" smtClean="0"/>
              <a:pPr/>
              <a:t>1</a:t>
            </a:fld>
            <a:endParaRPr lang="en-GB"/>
          </a:p>
        </p:txBody>
      </p:sp>
    </p:spTree>
    <p:extLst>
      <p:ext uri="{BB962C8B-B14F-4D97-AF65-F5344CB8AC3E}">
        <p14:creationId xmlns:p14="http://schemas.microsoft.com/office/powerpoint/2010/main" val="3852569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9BDF676-2644-454B-BBE3-97A003B569D2}" type="slidenum">
              <a:rPr lang="en-GB" smtClean="0"/>
              <a:pPr/>
              <a:t>12</a:t>
            </a:fld>
            <a:endParaRPr lang="en-GB"/>
          </a:p>
        </p:txBody>
      </p:sp>
    </p:spTree>
    <p:extLst>
      <p:ext uri="{BB962C8B-B14F-4D97-AF65-F5344CB8AC3E}">
        <p14:creationId xmlns:p14="http://schemas.microsoft.com/office/powerpoint/2010/main" val="2303209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The social economy cuts across all four dimensions of the Decent Work Agenda.</a:t>
            </a:r>
          </a:p>
          <a:p>
            <a:endParaRPr lang="en-GB" dirty="0" smtClean="0"/>
          </a:p>
          <a:p>
            <a:r>
              <a:rPr lang="en-GB" dirty="0" smtClean="0"/>
              <a:t>The ILO has been supporting the social economy through:</a:t>
            </a:r>
          </a:p>
          <a:p>
            <a:pPr lvl="2" algn="just"/>
            <a:r>
              <a:rPr lang="en-GB" dirty="0" smtClean="0"/>
              <a:t>normative action such as the ILO Recommendation 193 on the promotion of cooperatives; </a:t>
            </a:r>
          </a:p>
          <a:p>
            <a:pPr lvl="2" algn="just"/>
            <a:r>
              <a:rPr lang="en-GB" dirty="0" smtClean="0"/>
              <a:t>technical activities (advice on policy and law, access to finance, organizational development, capacity building, international networking, etc.)</a:t>
            </a:r>
          </a:p>
          <a:p>
            <a:pPr lvl="2" algn="just"/>
            <a:r>
              <a:rPr lang="en-GB" dirty="0" smtClean="0"/>
              <a:t>in different settings (informal and formal economy, rural and urban communities, a variety of economic sectors and sub-sectors) working with people at the grassroots as well as with decision makers in Government. </a:t>
            </a:r>
          </a:p>
          <a:p>
            <a:endParaRPr lang="fr-CH" dirty="0" smtClean="0"/>
          </a:p>
          <a:p>
            <a:r>
              <a:rPr lang="en-GB" dirty="0" smtClean="0"/>
              <a:t>The ILO has been establishing strong international partnerships with global social economy stakeholders: such as the International Cooperative Alliance, the Committee for the Promotion and Advancement of Cooperatives, the Consultative Group to Assist the Poor, and many others.</a:t>
            </a:r>
          </a:p>
          <a:p>
            <a:endParaRPr lang="en-GB" dirty="0" smtClean="0"/>
          </a:p>
          <a:p>
            <a:endParaRPr lang="en-GB" dirty="0"/>
          </a:p>
        </p:txBody>
      </p:sp>
      <p:sp>
        <p:nvSpPr>
          <p:cNvPr id="4" name="Slide Number Placeholder 3"/>
          <p:cNvSpPr>
            <a:spLocks noGrp="1"/>
          </p:cNvSpPr>
          <p:nvPr>
            <p:ph type="sldNum" sz="quarter" idx="10"/>
          </p:nvPr>
        </p:nvSpPr>
        <p:spPr/>
        <p:txBody>
          <a:bodyPr/>
          <a:lstStyle/>
          <a:p>
            <a:fld id="{19BDF676-2644-454B-BBE3-97A003B569D2}" type="slidenum">
              <a:rPr lang="en-GB" smtClean="0"/>
              <a:pPr/>
              <a:t>2</a:t>
            </a:fld>
            <a:endParaRPr lang="en-GB"/>
          </a:p>
        </p:txBody>
      </p:sp>
    </p:spTree>
    <p:extLst>
      <p:ext uri="{BB962C8B-B14F-4D97-AF65-F5344CB8AC3E}">
        <p14:creationId xmlns:p14="http://schemas.microsoft.com/office/powerpoint/2010/main" val="2153076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9BDF676-2644-454B-BBE3-97A003B569D2}" type="slidenum">
              <a:rPr lang="en-GB" smtClean="0"/>
              <a:pPr/>
              <a:t>3</a:t>
            </a:fld>
            <a:endParaRPr lang="en-GB"/>
          </a:p>
        </p:txBody>
      </p:sp>
    </p:spTree>
    <p:extLst>
      <p:ext uri="{BB962C8B-B14F-4D97-AF65-F5344CB8AC3E}">
        <p14:creationId xmlns:p14="http://schemas.microsoft.com/office/powerpoint/2010/main" val="7942821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9BDF676-2644-454B-BBE3-97A003B569D2}" type="slidenum">
              <a:rPr lang="en-GB" smtClean="0"/>
              <a:pPr/>
              <a:t>5</a:t>
            </a:fld>
            <a:endParaRPr lang="en-GB"/>
          </a:p>
        </p:txBody>
      </p:sp>
    </p:spTree>
    <p:extLst>
      <p:ext uri="{BB962C8B-B14F-4D97-AF65-F5344CB8AC3E}">
        <p14:creationId xmlns:p14="http://schemas.microsoft.com/office/powerpoint/2010/main" val="11385860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kern="1200" dirty="0" smtClean="0">
                <a:solidFill>
                  <a:schemeClr val="tx1"/>
                </a:solidFill>
                <a:effectLst/>
                <a:latin typeface="+mn-lt"/>
                <a:ea typeface="+mn-ea"/>
                <a:cs typeface="+mn-cs"/>
              </a:rPr>
              <a:t>The ILO and ILO-ITC are preparing the 4</a:t>
            </a:r>
            <a:r>
              <a:rPr lang="en-GB" sz="1100" kern="1200" baseline="30000" dirty="0" smtClean="0">
                <a:solidFill>
                  <a:schemeClr val="tx1"/>
                </a:solidFill>
                <a:effectLst/>
                <a:latin typeface="+mn-lt"/>
                <a:ea typeface="+mn-ea"/>
                <a:cs typeface="+mn-cs"/>
              </a:rPr>
              <a:t>th</a:t>
            </a:r>
            <a:r>
              <a:rPr lang="en-GB" sz="1100" kern="1200" dirty="0" smtClean="0">
                <a:solidFill>
                  <a:schemeClr val="tx1"/>
                </a:solidFill>
                <a:effectLst/>
                <a:latin typeface="+mn-lt"/>
                <a:ea typeface="+mn-ea"/>
                <a:cs typeface="+mn-cs"/>
              </a:rPr>
              <a:t> edition of the Social and Solidarity Economy Academy.</a:t>
            </a:r>
          </a:p>
          <a:p>
            <a:r>
              <a:rPr lang="en-GB" sz="1100" kern="1200" dirty="0" smtClean="0">
                <a:solidFill>
                  <a:schemeClr val="tx1"/>
                </a:solidFill>
                <a:effectLst/>
                <a:latin typeface="+mn-lt"/>
                <a:ea typeface="+mn-ea"/>
                <a:cs typeface="+mn-cs"/>
              </a:rPr>
              <a:t>The </a:t>
            </a:r>
            <a:r>
              <a:rPr lang="en-GB" sz="1100" b="1" kern="1200" dirty="0" smtClean="0">
                <a:solidFill>
                  <a:schemeClr val="tx1"/>
                </a:solidFill>
                <a:effectLst/>
                <a:latin typeface="+mn-lt"/>
                <a:ea typeface="+mn-ea"/>
                <a:cs typeface="+mn-cs"/>
              </a:rPr>
              <a:t>partners</a:t>
            </a:r>
            <a:r>
              <a:rPr lang="en-GB" sz="1100" kern="1200" dirty="0" smtClean="0">
                <a:solidFill>
                  <a:schemeClr val="tx1"/>
                </a:solidFill>
                <a:effectLst/>
                <a:latin typeface="+mn-lt"/>
                <a:ea typeface="+mn-ea"/>
                <a:cs typeface="+mn-cs"/>
              </a:rPr>
              <a:t> are:</a:t>
            </a:r>
          </a:p>
          <a:p>
            <a:r>
              <a:rPr lang="en-GB" sz="1100" kern="1200" dirty="0" smtClean="0">
                <a:solidFill>
                  <a:schemeClr val="tx1"/>
                </a:solidFill>
                <a:effectLst/>
                <a:latin typeface="+mn-lt"/>
                <a:ea typeface="+mn-ea"/>
                <a:cs typeface="+mn-cs"/>
              </a:rPr>
              <a:t>- </a:t>
            </a:r>
            <a:r>
              <a:rPr lang="en-GB" sz="1100" b="1" kern="1200" dirty="0" smtClean="0">
                <a:solidFill>
                  <a:schemeClr val="tx1"/>
                </a:solidFill>
                <a:effectLst/>
                <a:latin typeface="+mn-lt"/>
                <a:ea typeface="+mn-ea"/>
                <a:cs typeface="+mn-cs"/>
              </a:rPr>
              <a:t>CIRIEC</a:t>
            </a:r>
            <a:r>
              <a:rPr lang="en-GB" sz="1100" kern="1200" dirty="0" smtClean="0">
                <a:solidFill>
                  <a:schemeClr val="tx1"/>
                </a:solidFill>
                <a:effectLst/>
                <a:latin typeface="+mn-lt"/>
                <a:ea typeface="+mn-ea"/>
                <a:cs typeface="+mn-cs"/>
              </a:rPr>
              <a:t> (International Centre of Research and Information on the Public, Social and Cooperative Economy) </a:t>
            </a:r>
          </a:p>
          <a:p>
            <a:r>
              <a:rPr lang="en-GB" sz="1100" kern="1200" dirty="0" smtClean="0">
                <a:solidFill>
                  <a:schemeClr val="tx1"/>
                </a:solidFill>
                <a:effectLst/>
                <a:latin typeface="+mn-lt"/>
                <a:ea typeface="+mn-ea"/>
                <a:cs typeface="+mn-cs"/>
              </a:rPr>
              <a:t>- </a:t>
            </a:r>
            <a:r>
              <a:rPr lang="en-GB" sz="1100" b="1" kern="1200" dirty="0" smtClean="0">
                <a:solidFill>
                  <a:schemeClr val="tx1"/>
                </a:solidFill>
                <a:effectLst/>
                <a:latin typeface="+mn-lt"/>
                <a:ea typeface="+mn-ea"/>
                <a:cs typeface="+mn-cs"/>
              </a:rPr>
              <a:t>EESC </a:t>
            </a:r>
            <a:r>
              <a:rPr lang="en-GB" sz="1100" kern="1200" dirty="0" smtClean="0">
                <a:solidFill>
                  <a:schemeClr val="tx1"/>
                </a:solidFill>
                <a:effectLst/>
                <a:latin typeface="+mn-lt"/>
                <a:ea typeface="+mn-ea"/>
                <a:cs typeface="+mn-cs"/>
              </a:rPr>
              <a:t>(European Economic and Social Committee)</a:t>
            </a:r>
          </a:p>
          <a:p>
            <a:r>
              <a:rPr lang="en-GB" sz="1100" kern="1200" dirty="0" smtClean="0">
                <a:solidFill>
                  <a:schemeClr val="tx1"/>
                </a:solidFill>
                <a:effectLst/>
                <a:latin typeface="+mn-lt"/>
                <a:ea typeface="+mn-ea"/>
                <a:cs typeface="+mn-cs"/>
              </a:rPr>
              <a:t>The </a:t>
            </a:r>
            <a:r>
              <a:rPr lang="en-GB" sz="1100" b="1" kern="1200" dirty="0" smtClean="0">
                <a:solidFill>
                  <a:schemeClr val="tx1"/>
                </a:solidFill>
                <a:effectLst/>
                <a:latin typeface="+mn-lt"/>
                <a:ea typeface="+mn-ea"/>
                <a:cs typeface="+mn-cs"/>
              </a:rPr>
              <a:t>local partners</a:t>
            </a:r>
            <a:r>
              <a:rPr lang="en-GB" sz="1100" kern="1200" dirty="0" smtClean="0">
                <a:solidFill>
                  <a:schemeClr val="tx1"/>
                </a:solidFill>
                <a:effectLst/>
                <a:latin typeface="+mn-lt"/>
                <a:ea typeface="+mn-ea"/>
                <a:cs typeface="+mn-cs"/>
              </a:rPr>
              <a:t> of this edition are (organization, reference person and email contact):</a:t>
            </a:r>
          </a:p>
          <a:p>
            <a:r>
              <a:rPr lang="en-GB" sz="1100" kern="1200" dirty="0" smtClean="0">
                <a:solidFill>
                  <a:schemeClr val="tx1"/>
                </a:solidFill>
                <a:effectLst/>
                <a:latin typeface="+mn-lt"/>
                <a:ea typeface="+mn-ea"/>
                <a:cs typeface="+mn-cs"/>
              </a:rPr>
              <a:t>- </a:t>
            </a:r>
            <a:r>
              <a:rPr lang="en-GB" sz="1100" b="1" kern="1200" dirty="0" smtClean="0">
                <a:solidFill>
                  <a:schemeClr val="tx1"/>
                </a:solidFill>
                <a:effectLst/>
                <a:latin typeface="+mn-lt"/>
                <a:ea typeface="+mn-ea"/>
                <a:cs typeface="+mn-cs"/>
              </a:rPr>
              <a:t>FACAMP </a:t>
            </a:r>
            <a:r>
              <a:rPr lang="en-GB" sz="1100" kern="1200" dirty="0" smtClean="0">
                <a:solidFill>
                  <a:schemeClr val="tx1"/>
                </a:solidFill>
                <a:effectLst/>
                <a:latin typeface="+mn-lt"/>
                <a:ea typeface="+mn-ea"/>
                <a:cs typeface="+mn-cs"/>
              </a:rPr>
              <a:t>(Campinas University): Leandro </a:t>
            </a:r>
            <a:r>
              <a:rPr lang="en-GB" sz="1100" kern="1200" dirty="0" err="1" smtClean="0">
                <a:solidFill>
                  <a:schemeClr val="tx1"/>
                </a:solidFill>
                <a:effectLst/>
                <a:latin typeface="+mn-lt"/>
                <a:ea typeface="+mn-ea"/>
                <a:cs typeface="+mn-cs"/>
              </a:rPr>
              <a:t>Morais</a:t>
            </a:r>
            <a:r>
              <a:rPr lang="en-GB" sz="1100" kern="1200" dirty="0" smtClean="0">
                <a:solidFill>
                  <a:schemeClr val="tx1"/>
                </a:solidFill>
                <a:effectLst/>
                <a:latin typeface="+mn-lt"/>
                <a:ea typeface="+mn-ea"/>
                <a:cs typeface="+mn-cs"/>
              </a:rPr>
              <a:t> – professor - (lpmorais@gmail.com)</a:t>
            </a:r>
          </a:p>
          <a:p>
            <a:r>
              <a:rPr lang="en-GB" sz="1100" b="1" kern="1200" dirty="0" smtClean="0">
                <a:solidFill>
                  <a:schemeClr val="tx1"/>
                </a:solidFill>
                <a:effectLst/>
                <a:latin typeface="+mn-lt"/>
                <a:ea typeface="+mn-ea"/>
                <a:cs typeface="+mn-cs"/>
              </a:rPr>
              <a:t>- BNDES</a:t>
            </a:r>
            <a:r>
              <a:rPr lang="en-GB" sz="1100" kern="1200" dirty="0" smtClean="0">
                <a:solidFill>
                  <a:schemeClr val="tx1"/>
                </a:solidFill>
                <a:effectLst/>
                <a:latin typeface="+mn-lt"/>
                <a:ea typeface="+mn-ea"/>
                <a:cs typeface="+mn-cs"/>
              </a:rPr>
              <a:t> (Brazilian Development Bank): Leonardo de </a:t>
            </a:r>
            <a:r>
              <a:rPr lang="en-GB" sz="1100" kern="1200" dirty="0" err="1" smtClean="0">
                <a:solidFill>
                  <a:schemeClr val="tx1"/>
                </a:solidFill>
                <a:effectLst/>
                <a:latin typeface="+mn-lt"/>
                <a:ea typeface="+mn-ea"/>
                <a:cs typeface="+mn-cs"/>
              </a:rPr>
              <a:t>Moura</a:t>
            </a:r>
            <a:r>
              <a:rPr lang="en-GB" sz="1100" kern="1200" dirty="0" smtClean="0">
                <a:solidFill>
                  <a:schemeClr val="tx1"/>
                </a:solidFill>
                <a:effectLst/>
                <a:latin typeface="+mn-lt"/>
                <a:ea typeface="+mn-ea"/>
                <a:cs typeface="+mn-cs"/>
              </a:rPr>
              <a:t> </a:t>
            </a:r>
            <a:r>
              <a:rPr lang="en-GB" sz="1100" kern="1200" dirty="0" err="1" smtClean="0">
                <a:solidFill>
                  <a:schemeClr val="tx1"/>
                </a:solidFill>
                <a:effectLst/>
                <a:latin typeface="+mn-lt"/>
                <a:ea typeface="+mn-ea"/>
                <a:cs typeface="+mn-cs"/>
              </a:rPr>
              <a:t>Perdigão</a:t>
            </a:r>
            <a:r>
              <a:rPr lang="en-GB" sz="1100" kern="1200" dirty="0" smtClean="0">
                <a:solidFill>
                  <a:schemeClr val="tx1"/>
                </a:solidFill>
                <a:effectLst/>
                <a:latin typeface="+mn-lt"/>
                <a:ea typeface="+mn-ea"/>
                <a:cs typeface="+mn-cs"/>
              </a:rPr>
              <a:t> Pamplona  - Manager of the Department of Solidary Economy, Farming and Social Inclusion (</a:t>
            </a:r>
            <a:r>
              <a:rPr lang="en-GB" sz="1100" u="none" strike="noStrike" kern="1200" dirty="0" smtClean="0">
                <a:solidFill>
                  <a:schemeClr val="tx1"/>
                </a:solidFill>
                <a:effectLst/>
                <a:latin typeface="+mn-lt"/>
                <a:ea typeface="+mn-ea"/>
                <a:cs typeface="+mn-cs"/>
                <a:hlinkClick r:id="rId3"/>
              </a:rPr>
              <a:t>pamplona@bndes.gov.br</a:t>
            </a:r>
            <a:r>
              <a:rPr lang="en-GB" sz="1100" kern="1200" dirty="0" smtClean="0">
                <a:solidFill>
                  <a:schemeClr val="tx1"/>
                </a:solidFill>
                <a:effectLst/>
                <a:latin typeface="+mn-lt"/>
                <a:ea typeface="+mn-ea"/>
                <a:cs typeface="+mn-cs"/>
              </a:rPr>
              <a:t>).</a:t>
            </a:r>
          </a:p>
          <a:p>
            <a:r>
              <a:rPr lang="en-GB" sz="1100" kern="1200" dirty="0" smtClean="0">
                <a:solidFill>
                  <a:schemeClr val="tx1"/>
                </a:solidFill>
                <a:effectLst/>
                <a:latin typeface="+mn-lt"/>
                <a:ea typeface="+mn-ea"/>
                <a:cs typeface="+mn-cs"/>
              </a:rPr>
              <a:t>- </a:t>
            </a:r>
            <a:r>
              <a:rPr lang="en-GB" sz="1100" b="1" kern="1200" dirty="0" smtClean="0">
                <a:solidFill>
                  <a:schemeClr val="tx1"/>
                </a:solidFill>
                <a:effectLst/>
                <a:latin typeface="+mn-lt"/>
                <a:ea typeface="+mn-ea"/>
                <a:cs typeface="+mn-cs"/>
              </a:rPr>
              <a:t>SEBRAE</a:t>
            </a:r>
            <a:r>
              <a:rPr lang="en-GB" sz="1100" kern="1200" dirty="0" smtClean="0">
                <a:solidFill>
                  <a:schemeClr val="tx1"/>
                </a:solidFill>
                <a:effectLst/>
                <a:latin typeface="+mn-lt"/>
                <a:ea typeface="+mn-ea"/>
                <a:cs typeface="+mn-cs"/>
              </a:rPr>
              <a:t> (The Brazilian Service of support for Micro and Small Enterprises): Krishna </a:t>
            </a:r>
            <a:r>
              <a:rPr lang="en-GB" sz="1100" kern="1200" dirty="0" err="1" smtClean="0">
                <a:solidFill>
                  <a:schemeClr val="tx1"/>
                </a:solidFill>
                <a:effectLst/>
                <a:latin typeface="+mn-lt"/>
                <a:ea typeface="+mn-ea"/>
                <a:cs typeface="+mn-cs"/>
              </a:rPr>
              <a:t>Aum</a:t>
            </a:r>
            <a:r>
              <a:rPr lang="en-GB" sz="1100" kern="1200" dirty="0" smtClean="0">
                <a:solidFill>
                  <a:schemeClr val="tx1"/>
                </a:solidFill>
                <a:effectLst/>
                <a:latin typeface="+mn-lt"/>
                <a:ea typeface="+mn-ea"/>
                <a:cs typeface="+mn-cs"/>
              </a:rPr>
              <a:t> de </a:t>
            </a:r>
            <a:r>
              <a:rPr lang="en-GB" sz="1100" kern="1200" dirty="0" err="1" smtClean="0">
                <a:solidFill>
                  <a:schemeClr val="tx1"/>
                </a:solidFill>
                <a:effectLst/>
                <a:latin typeface="+mn-lt"/>
                <a:ea typeface="+mn-ea"/>
                <a:cs typeface="+mn-cs"/>
              </a:rPr>
              <a:t>Faria</a:t>
            </a:r>
            <a:r>
              <a:rPr lang="en-GB" sz="1100" kern="1200" dirty="0" smtClean="0">
                <a:solidFill>
                  <a:schemeClr val="tx1"/>
                </a:solidFill>
                <a:effectLst/>
                <a:latin typeface="+mn-lt"/>
                <a:ea typeface="+mn-ea"/>
                <a:cs typeface="+mn-cs"/>
              </a:rPr>
              <a:t> - Analyst of the Unit of Local development (</a:t>
            </a:r>
            <a:r>
              <a:rPr lang="en-GB" sz="1100" u="none" strike="noStrike" kern="1200" dirty="0" smtClean="0">
                <a:solidFill>
                  <a:schemeClr val="tx1"/>
                </a:solidFill>
                <a:effectLst/>
                <a:latin typeface="+mn-lt"/>
                <a:ea typeface="+mn-ea"/>
                <a:cs typeface="+mn-cs"/>
                <a:hlinkClick r:id="rId4"/>
              </a:rPr>
              <a:t>Krishna.faria@sebrae.com.br</a:t>
            </a:r>
            <a:r>
              <a:rPr lang="en-GB" sz="1100" kern="1200" dirty="0" smtClean="0">
                <a:solidFill>
                  <a:schemeClr val="tx1"/>
                </a:solidFill>
                <a:effectLst/>
                <a:latin typeface="+mn-lt"/>
                <a:ea typeface="+mn-ea"/>
                <a:cs typeface="+mn-cs"/>
              </a:rPr>
              <a:t>).</a:t>
            </a:r>
          </a:p>
          <a:p>
            <a:r>
              <a:rPr lang="en-GB" sz="1100" kern="1200" dirty="0" smtClean="0">
                <a:solidFill>
                  <a:schemeClr val="tx1"/>
                </a:solidFill>
                <a:effectLst/>
                <a:latin typeface="+mn-lt"/>
                <a:ea typeface="+mn-ea"/>
                <a:cs typeface="+mn-cs"/>
              </a:rPr>
              <a:t>- </a:t>
            </a:r>
            <a:r>
              <a:rPr lang="en-GB" sz="1100" b="1" kern="1200" dirty="0" smtClean="0">
                <a:solidFill>
                  <a:schemeClr val="tx1"/>
                </a:solidFill>
                <a:effectLst/>
                <a:latin typeface="+mn-lt"/>
                <a:ea typeface="+mn-ea"/>
                <a:cs typeface="+mn-cs"/>
              </a:rPr>
              <a:t>SENAES</a:t>
            </a:r>
            <a:r>
              <a:rPr lang="en-GB" sz="1100" kern="1200" dirty="0" smtClean="0">
                <a:solidFill>
                  <a:schemeClr val="tx1"/>
                </a:solidFill>
                <a:effectLst/>
                <a:latin typeface="+mn-lt"/>
                <a:ea typeface="+mn-ea"/>
                <a:cs typeface="+mn-cs"/>
              </a:rPr>
              <a:t> (The national Secretariat of Solidarity Economy in the Ministry of Labour and Employment of Brazil): </a:t>
            </a:r>
            <a:r>
              <a:rPr lang="en-GB" sz="1100" kern="1200" dirty="0" err="1" smtClean="0">
                <a:solidFill>
                  <a:schemeClr val="tx1"/>
                </a:solidFill>
                <a:effectLst/>
                <a:latin typeface="+mn-lt"/>
                <a:ea typeface="+mn-ea"/>
                <a:cs typeface="+mn-cs"/>
              </a:rPr>
              <a:t>Valmor</a:t>
            </a:r>
            <a:r>
              <a:rPr lang="en-GB" sz="1100" kern="1200" dirty="0" smtClean="0">
                <a:solidFill>
                  <a:schemeClr val="tx1"/>
                </a:solidFill>
                <a:effectLst/>
                <a:latin typeface="+mn-lt"/>
                <a:ea typeface="+mn-ea"/>
                <a:cs typeface="+mn-cs"/>
              </a:rPr>
              <a:t> </a:t>
            </a:r>
            <a:r>
              <a:rPr lang="en-GB" sz="1100" kern="1200" dirty="0" err="1" smtClean="0">
                <a:solidFill>
                  <a:schemeClr val="tx1"/>
                </a:solidFill>
                <a:effectLst/>
                <a:latin typeface="+mn-lt"/>
                <a:ea typeface="+mn-ea"/>
                <a:cs typeface="+mn-cs"/>
              </a:rPr>
              <a:t>Schiochet</a:t>
            </a:r>
            <a:r>
              <a:rPr lang="en-GB" sz="1100" kern="1200" dirty="0" smtClean="0">
                <a:solidFill>
                  <a:schemeClr val="tx1"/>
                </a:solidFill>
                <a:effectLst/>
                <a:latin typeface="+mn-lt"/>
                <a:ea typeface="+mn-ea"/>
                <a:cs typeface="+mn-cs"/>
              </a:rPr>
              <a:t> - Director of the sector studies and promotion (</a:t>
            </a:r>
            <a:r>
              <a:rPr lang="en-GB" sz="1100" u="none" strike="noStrike" kern="1200" dirty="0" smtClean="0">
                <a:solidFill>
                  <a:schemeClr val="tx1"/>
                </a:solidFill>
                <a:effectLst/>
                <a:latin typeface="+mn-lt"/>
                <a:ea typeface="+mn-ea"/>
                <a:cs typeface="+mn-cs"/>
                <a:hlinkClick r:id="rId5"/>
              </a:rPr>
              <a:t>valmor.schiochet@mte.gov.br</a:t>
            </a:r>
            <a:r>
              <a:rPr lang="en-GB" sz="1100" kern="1200" dirty="0" smtClean="0">
                <a:solidFill>
                  <a:schemeClr val="tx1"/>
                </a:solidFill>
                <a:effectLst/>
                <a:latin typeface="+mn-lt"/>
                <a:ea typeface="+mn-ea"/>
                <a:cs typeface="+mn-cs"/>
              </a:rPr>
              <a:t>). </a:t>
            </a:r>
          </a:p>
          <a:p>
            <a:r>
              <a:rPr lang="en-GB" sz="1100" kern="1200" dirty="0" smtClean="0">
                <a:solidFill>
                  <a:schemeClr val="tx1"/>
                </a:solidFill>
                <a:effectLst/>
                <a:latin typeface="+mn-lt"/>
                <a:ea typeface="+mn-ea"/>
                <a:cs typeface="+mn-cs"/>
              </a:rPr>
              <a:t>Note: Previous conversations with Paul Singer, Brazilian Ministry of solidary economy, Jürgen </a:t>
            </a:r>
            <a:r>
              <a:rPr lang="en-GB" sz="1100" kern="1200" dirty="0" err="1" smtClean="0">
                <a:solidFill>
                  <a:schemeClr val="tx1"/>
                </a:solidFill>
                <a:effectLst/>
                <a:latin typeface="+mn-lt"/>
                <a:ea typeface="+mn-ea"/>
                <a:cs typeface="+mn-cs"/>
              </a:rPr>
              <a:t>Schwettmann</a:t>
            </a:r>
            <a:r>
              <a:rPr lang="en-GB" sz="1100" kern="1200" dirty="0" smtClean="0">
                <a:solidFill>
                  <a:schemeClr val="tx1"/>
                </a:solidFill>
                <a:effectLst/>
                <a:latin typeface="+mn-lt"/>
                <a:ea typeface="+mn-ea"/>
                <a:cs typeface="+mn-cs"/>
              </a:rPr>
              <a:t>, Director of PARDEV (Department of Partnerships and Development Cooperation) and Anita </a:t>
            </a:r>
            <a:r>
              <a:rPr lang="en-GB" sz="1100" kern="1200" dirty="0" err="1" smtClean="0">
                <a:solidFill>
                  <a:schemeClr val="tx1"/>
                </a:solidFill>
                <a:effectLst/>
                <a:latin typeface="+mn-lt"/>
                <a:ea typeface="+mn-ea"/>
                <a:cs typeface="+mn-cs"/>
              </a:rPr>
              <a:t>Amorim</a:t>
            </a:r>
            <a:r>
              <a:rPr lang="en-GB" sz="1100" kern="1200" dirty="0" smtClean="0">
                <a:solidFill>
                  <a:schemeClr val="tx1"/>
                </a:solidFill>
                <a:effectLst/>
                <a:latin typeface="+mn-lt"/>
                <a:ea typeface="+mn-ea"/>
                <a:cs typeface="+mn-cs"/>
              </a:rPr>
              <a:t>, Head of Emerging and Special Partnership Unit at PARDEV and </a:t>
            </a:r>
            <a:r>
              <a:rPr lang="en-GB" sz="1100" u="none" strike="noStrike" kern="1200" dirty="0" smtClean="0">
                <a:solidFill>
                  <a:schemeClr val="tx1"/>
                </a:solidFill>
                <a:effectLst/>
                <a:latin typeface="+mn-lt"/>
                <a:ea typeface="+mn-ea"/>
                <a:cs typeface="+mn-cs"/>
                <a:hlinkClick r:id="rId6" tooltip="Trova altri utenti con questa qualifica"/>
              </a:rPr>
              <a:t>Senior External Relations Specialist South </a:t>
            </a:r>
            <a:r>
              <a:rPr lang="en-GB" sz="1100" u="none" strike="noStrike" kern="1200" dirty="0" err="1" smtClean="0">
                <a:solidFill>
                  <a:schemeClr val="tx1"/>
                </a:solidFill>
                <a:effectLst/>
                <a:latin typeface="+mn-lt"/>
                <a:ea typeface="+mn-ea"/>
                <a:cs typeface="+mn-cs"/>
                <a:hlinkClick r:id="rId6" tooltip="Trova altri utenti con questa qualifica"/>
              </a:rPr>
              <a:t>South</a:t>
            </a:r>
            <a:r>
              <a:rPr lang="en-GB" sz="1100" u="none" strike="noStrike" kern="1200" dirty="0" smtClean="0">
                <a:solidFill>
                  <a:schemeClr val="tx1"/>
                </a:solidFill>
                <a:effectLst/>
                <a:latin typeface="+mn-lt"/>
                <a:ea typeface="+mn-ea"/>
                <a:cs typeface="+mn-cs"/>
                <a:hlinkClick r:id="rId6" tooltip="Trova altri utenti con questa qualifica"/>
              </a:rPr>
              <a:t> Cooperation and UN coordination</a:t>
            </a:r>
            <a:r>
              <a:rPr lang="en-GB" sz="1100" kern="1200" dirty="0" smtClean="0">
                <a:solidFill>
                  <a:schemeClr val="tx1"/>
                </a:solidFill>
                <a:effectLst/>
                <a:latin typeface="+mn-lt"/>
                <a:ea typeface="+mn-ea"/>
                <a:cs typeface="+mn-cs"/>
              </a:rPr>
              <a:t>.</a:t>
            </a:r>
          </a:p>
          <a:p>
            <a:r>
              <a:rPr lang="fr-CH" sz="1100" kern="1200" dirty="0" smtClean="0">
                <a:solidFill>
                  <a:schemeClr val="tx1"/>
                </a:solidFill>
                <a:effectLst/>
                <a:latin typeface="+mn-lt"/>
                <a:ea typeface="+mn-ea"/>
                <a:cs typeface="+mn-cs"/>
              </a:rPr>
              <a:t>- </a:t>
            </a:r>
            <a:r>
              <a:rPr lang="fr-CH" sz="1100" b="1" kern="1200" dirty="0" smtClean="0">
                <a:solidFill>
                  <a:schemeClr val="tx1"/>
                </a:solidFill>
                <a:effectLst/>
                <a:latin typeface="+mn-lt"/>
                <a:ea typeface="+mn-ea"/>
                <a:cs typeface="+mn-cs"/>
              </a:rPr>
              <a:t>UNISOL</a:t>
            </a:r>
            <a:r>
              <a:rPr lang="fr-CH" sz="1100" kern="1200" dirty="0" smtClean="0">
                <a:solidFill>
                  <a:schemeClr val="tx1"/>
                </a:solidFill>
                <a:effectLst/>
                <a:latin typeface="+mn-lt"/>
                <a:ea typeface="+mn-ea"/>
                <a:cs typeface="+mn-cs"/>
              </a:rPr>
              <a:t> (Central de </a:t>
            </a:r>
            <a:r>
              <a:rPr lang="fr-CH" sz="1100" kern="1200" dirty="0" err="1" smtClean="0">
                <a:solidFill>
                  <a:schemeClr val="tx1"/>
                </a:solidFill>
                <a:effectLst/>
                <a:latin typeface="+mn-lt"/>
                <a:ea typeface="+mn-ea"/>
                <a:cs typeface="+mn-cs"/>
              </a:rPr>
              <a:t>Cooperativas</a:t>
            </a:r>
            <a:r>
              <a:rPr lang="fr-CH" sz="1100" kern="1200" dirty="0" smtClean="0">
                <a:solidFill>
                  <a:schemeClr val="tx1"/>
                </a:solidFill>
                <a:effectLst/>
                <a:latin typeface="+mn-lt"/>
                <a:ea typeface="+mn-ea"/>
                <a:cs typeface="+mn-cs"/>
              </a:rPr>
              <a:t> y </a:t>
            </a:r>
            <a:r>
              <a:rPr lang="fr-CH" sz="1100" kern="1200" dirty="0" err="1" smtClean="0">
                <a:solidFill>
                  <a:schemeClr val="tx1"/>
                </a:solidFill>
                <a:effectLst/>
                <a:latin typeface="+mn-lt"/>
                <a:ea typeface="+mn-ea"/>
                <a:cs typeface="+mn-cs"/>
              </a:rPr>
              <a:t>empreendimentos</a:t>
            </a:r>
            <a:r>
              <a:rPr lang="fr-CH" sz="1100" kern="1200" dirty="0" smtClean="0">
                <a:solidFill>
                  <a:schemeClr val="tx1"/>
                </a:solidFill>
                <a:effectLst/>
                <a:latin typeface="+mn-lt"/>
                <a:ea typeface="+mn-ea"/>
                <a:cs typeface="+mn-cs"/>
              </a:rPr>
              <a:t> </a:t>
            </a:r>
            <a:r>
              <a:rPr lang="fr-CH" sz="1100" kern="1200" dirty="0" err="1" smtClean="0">
                <a:solidFill>
                  <a:schemeClr val="tx1"/>
                </a:solidFill>
                <a:effectLst/>
                <a:latin typeface="+mn-lt"/>
                <a:ea typeface="+mn-ea"/>
                <a:cs typeface="+mn-cs"/>
              </a:rPr>
              <a:t>solidärios</a:t>
            </a:r>
            <a:r>
              <a:rPr lang="fr-CH" sz="1100" kern="1200" dirty="0" smtClean="0">
                <a:solidFill>
                  <a:schemeClr val="tx1"/>
                </a:solidFill>
                <a:effectLst/>
                <a:latin typeface="+mn-lt"/>
                <a:ea typeface="+mn-ea"/>
                <a:cs typeface="+mn-cs"/>
              </a:rPr>
              <a:t> de </a:t>
            </a:r>
            <a:r>
              <a:rPr lang="fr-CH" sz="1100" kern="1200" dirty="0" err="1" smtClean="0">
                <a:solidFill>
                  <a:schemeClr val="tx1"/>
                </a:solidFill>
                <a:effectLst/>
                <a:latin typeface="+mn-lt"/>
                <a:ea typeface="+mn-ea"/>
                <a:cs typeface="+mn-cs"/>
              </a:rPr>
              <a:t>Brazil</a:t>
            </a:r>
            <a:r>
              <a:rPr lang="fr-CH" sz="1100" kern="1200" dirty="0" smtClean="0">
                <a:solidFill>
                  <a:schemeClr val="tx1"/>
                </a:solidFill>
                <a:effectLst/>
                <a:latin typeface="+mn-lt"/>
                <a:ea typeface="+mn-ea"/>
                <a:cs typeface="+mn-cs"/>
              </a:rPr>
              <a:t>): </a:t>
            </a:r>
            <a:r>
              <a:rPr lang="fr-CH" sz="1100" kern="1200" dirty="0" err="1" smtClean="0">
                <a:solidFill>
                  <a:schemeClr val="tx1"/>
                </a:solidFill>
                <a:effectLst/>
                <a:latin typeface="+mn-lt"/>
                <a:ea typeface="+mn-ea"/>
                <a:cs typeface="+mn-cs"/>
              </a:rPr>
              <a:t>Arildo</a:t>
            </a:r>
            <a:r>
              <a:rPr lang="fr-CH" sz="1100" kern="1200" dirty="0" smtClean="0">
                <a:solidFill>
                  <a:schemeClr val="tx1"/>
                </a:solidFill>
                <a:effectLst/>
                <a:latin typeface="+mn-lt"/>
                <a:ea typeface="+mn-ea"/>
                <a:cs typeface="+mn-cs"/>
              </a:rPr>
              <a:t> Mota Lopes -</a:t>
            </a:r>
            <a:r>
              <a:rPr lang="fr-CH" sz="1100" kern="1200" dirty="0" err="1" smtClean="0">
                <a:solidFill>
                  <a:schemeClr val="tx1"/>
                </a:solidFill>
                <a:effectLst/>
                <a:latin typeface="+mn-lt"/>
                <a:ea typeface="+mn-ea"/>
                <a:cs typeface="+mn-cs"/>
              </a:rPr>
              <a:t>President</a:t>
            </a:r>
            <a:r>
              <a:rPr lang="fr-CH" sz="1100" kern="1200" dirty="0" smtClean="0">
                <a:solidFill>
                  <a:schemeClr val="tx1"/>
                </a:solidFill>
                <a:effectLst/>
                <a:latin typeface="+mn-lt"/>
                <a:ea typeface="+mn-ea"/>
                <a:cs typeface="+mn-cs"/>
              </a:rPr>
              <a:t> (</a:t>
            </a:r>
            <a:r>
              <a:rPr lang="fr-CH" sz="1100" u="sng" kern="1200" dirty="0" smtClean="0">
                <a:solidFill>
                  <a:schemeClr val="tx1"/>
                </a:solidFill>
                <a:effectLst/>
                <a:latin typeface="+mn-lt"/>
                <a:ea typeface="+mn-ea"/>
                <a:cs typeface="+mn-cs"/>
                <a:hlinkClick r:id="rId7"/>
              </a:rPr>
              <a:t>arildo@unisolbrasil.org.br</a:t>
            </a:r>
            <a:r>
              <a:rPr lang="fr-CH" sz="1100" kern="1200" dirty="0" smtClean="0">
                <a:solidFill>
                  <a:schemeClr val="tx1"/>
                </a:solidFill>
                <a:effectLst/>
                <a:latin typeface="+mn-lt"/>
                <a:ea typeface="+mn-ea"/>
                <a:cs typeface="+mn-cs"/>
              </a:rPr>
              <a:t>)</a:t>
            </a:r>
            <a:endParaRPr lang="en-GB" sz="11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9BDF676-2644-454B-BBE3-97A003B569D2}" type="slidenum">
              <a:rPr lang="en-GB" smtClean="0"/>
              <a:pPr/>
              <a:t>6</a:t>
            </a:fld>
            <a:endParaRPr lang="en-GB"/>
          </a:p>
        </p:txBody>
      </p:sp>
    </p:spTree>
    <p:extLst>
      <p:ext uri="{BB962C8B-B14F-4D97-AF65-F5344CB8AC3E}">
        <p14:creationId xmlns:p14="http://schemas.microsoft.com/office/powerpoint/2010/main" val="34081111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 </a:t>
            </a:r>
            <a:r>
              <a:rPr lang="en-GB" sz="1200" b="1" kern="1200" dirty="0" smtClean="0">
                <a:solidFill>
                  <a:schemeClr val="tx1"/>
                </a:solidFill>
                <a:effectLst/>
                <a:latin typeface="+mn-lt"/>
                <a:ea typeface="+mn-ea"/>
                <a:cs typeface="+mn-cs"/>
              </a:rPr>
              <a:t>main topic</a:t>
            </a:r>
            <a:r>
              <a:rPr lang="en-GB" sz="1200" kern="1200" dirty="0" smtClean="0">
                <a:solidFill>
                  <a:schemeClr val="tx1"/>
                </a:solidFill>
                <a:effectLst/>
                <a:latin typeface="+mn-lt"/>
                <a:ea typeface="+mn-ea"/>
                <a:cs typeface="+mn-cs"/>
              </a:rPr>
              <a:t> of this edition is </a:t>
            </a:r>
            <a:r>
              <a:rPr lang="en-GB" sz="1200" b="1" kern="1200" dirty="0" smtClean="0">
                <a:solidFill>
                  <a:schemeClr val="tx1"/>
                </a:solidFill>
                <a:effectLst/>
                <a:latin typeface="+mn-lt"/>
                <a:ea typeface="+mn-ea"/>
                <a:cs typeface="+mn-cs"/>
              </a:rPr>
              <a:t>“Social and Solidarity Economy: towards inclusive and sustainable development”</a:t>
            </a:r>
            <a:r>
              <a:rPr lang="en-GB" sz="1200" kern="1200" dirty="0" smtClean="0">
                <a:solidFill>
                  <a:schemeClr val="tx1"/>
                </a:solidFill>
                <a:effectLst/>
                <a:latin typeface="+mn-lt"/>
                <a:ea typeface="+mn-ea"/>
                <a:cs typeface="+mn-cs"/>
              </a:rPr>
              <a:t>. The focus is on the SSEOs’ added value in terms of inclusivity and sustainability and the role that the SSEOs can play in the debate on the development agenda post 2015. </a:t>
            </a:r>
          </a:p>
          <a:p>
            <a:r>
              <a:rPr lang="en-GB" sz="1200" kern="1200" dirty="0" smtClean="0">
                <a:solidFill>
                  <a:schemeClr val="tx1"/>
                </a:solidFill>
                <a:effectLst/>
                <a:latin typeface="+mn-lt"/>
                <a:ea typeface="+mn-ea"/>
                <a:cs typeface="+mn-cs"/>
              </a:rPr>
              <a:t>In this sense, 5/10 contributions from SSE experts will be collected. Case studies presenting figures, best practices, concrete experiences in the field will be presented in regards to Social and Solidarity Economy and its role in terms of favouring inclusivity (transition from informal to formal economy, social protection, social cooperatives working with disadvantaged people, worked-recuperated enterprises, gender empowerment, boosting the welfare system through services traditionally offered by the public sector) and sustainable development (urban regeneration, agenda post 2015 and MDGs, answer to the crisis).</a:t>
            </a:r>
          </a:p>
          <a:p>
            <a:endParaRPr lang="en-GB" dirty="0"/>
          </a:p>
        </p:txBody>
      </p:sp>
      <p:sp>
        <p:nvSpPr>
          <p:cNvPr id="4" name="Slide Number Placeholder 3"/>
          <p:cNvSpPr>
            <a:spLocks noGrp="1"/>
          </p:cNvSpPr>
          <p:nvPr>
            <p:ph type="sldNum" sz="quarter" idx="10"/>
          </p:nvPr>
        </p:nvSpPr>
        <p:spPr/>
        <p:txBody>
          <a:bodyPr/>
          <a:lstStyle/>
          <a:p>
            <a:fld id="{19BDF676-2644-454B-BBE3-97A003B569D2}" type="slidenum">
              <a:rPr lang="en-GB" smtClean="0"/>
              <a:pPr/>
              <a:t>7</a:t>
            </a:fld>
            <a:endParaRPr lang="en-GB"/>
          </a:p>
        </p:txBody>
      </p:sp>
    </p:spTree>
    <p:extLst>
      <p:ext uri="{BB962C8B-B14F-4D97-AF65-F5344CB8AC3E}">
        <p14:creationId xmlns:p14="http://schemas.microsoft.com/office/powerpoint/2010/main" val="3318396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900" kern="1200" dirty="0" smtClean="0">
                <a:solidFill>
                  <a:schemeClr val="tx1"/>
                </a:solidFill>
                <a:effectLst/>
                <a:latin typeface="+mn-lt"/>
                <a:ea typeface="+mn-ea"/>
                <a:cs typeface="+mn-cs"/>
              </a:rPr>
              <a:t>The ITC-ILO and ILO Coop Unit have been working together on the realization of an interactive distance-learning platform on the Social and Solidarity Economy. This new tool has already been finalized and it will be launched in the months before the next edition of the SSE Academy.</a:t>
            </a:r>
          </a:p>
          <a:p>
            <a:r>
              <a:rPr lang="en-GB" sz="900" kern="1200" dirty="0" smtClean="0">
                <a:solidFill>
                  <a:schemeClr val="tx1"/>
                </a:solidFill>
                <a:effectLst/>
                <a:latin typeface="+mn-lt"/>
                <a:ea typeface="+mn-ea"/>
                <a:cs typeface="+mn-cs"/>
              </a:rPr>
              <a:t>The distance education package on the Social and Solidarity Economy is deliverable in a variety of formats: </a:t>
            </a:r>
          </a:p>
          <a:p>
            <a:pPr lvl="0"/>
            <a:r>
              <a:rPr lang="en-GB" sz="900" kern="1200" dirty="0" smtClean="0">
                <a:solidFill>
                  <a:schemeClr val="tx1"/>
                </a:solidFill>
                <a:effectLst/>
                <a:latin typeface="+mn-lt"/>
                <a:ea typeface="+mn-ea"/>
                <a:cs typeface="+mn-cs"/>
              </a:rPr>
              <a:t>As more‐in‐depth complementary training for the participants of the Social and Solidarity Economy Academy;</a:t>
            </a:r>
          </a:p>
          <a:p>
            <a:pPr lvl="0"/>
            <a:r>
              <a:rPr lang="en-GB" sz="900" kern="1200" dirty="0" smtClean="0">
                <a:solidFill>
                  <a:schemeClr val="tx1"/>
                </a:solidFill>
                <a:effectLst/>
                <a:latin typeface="+mn-lt"/>
                <a:ea typeface="+mn-ea"/>
                <a:cs typeface="+mn-cs"/>
              </a:rPr>
              <a:t>As a non‐assessed complementary set of modules for pre and post study for SSE Academy participants; </a:t>
            </a:r>
          </a:p>
          <a:p>
            <a:pPr lvl="0"/>
            <a:r>
              <a:rPr lang="en-GB" sz="900" kern="1200" dirty="0" smtClean="0">
                <a:solidFill>
                  <a:schemeClr val="tx1"/>
                </a:solidFill>
                <a:effectLst/>
                <a:latin typeface="+mn-lt"/>
                <a:ea typeface="+mn-ea"/>
                <a:cs typeface="+mn-cs"/>
              </a:rPr>
              <a:t>As modules that can be used selectively as course materials for in‐country training courses on the Social and Solidarity Economy. </a:t>
            </a:r>
          </a:p>
          <a:p>
            <a:r>
              <a:rPr lang="en-GB" sz="900" kern="1200" dirty="0" smtClean="0">
                <a:solidFill>
                  <a:schemeClr val="tx1"/>
                </a:solidFill>
                <a:effectLst/>
                <a:latin typeface="+mn-lt"/>
                <a:ea typeface="+mn-ea"/>
                <a:cs typeface="+mn-cs"/>
              </a:rPr>
              <a:t>This tool includes four building blocks:</a:t>
            </a:r>
          </a:p>
          <a:p>
            <a:pPr lvl="0"/>
            <a:r>
              <a:rPr lang="en-GB" sz="900" kern="1200" dirty="0" smtClean="0">
                <a:solidFill>
                  <a:schemeClr val="tx1"/>
                </a:solidFill>
                <a:effectLst/>
                <a:latin typeface="+mn-lt"/>
                <a:ea typeface="+mn-ea"/>
                <a:cs typeface="+mn-cs"/>
              </a:rPr>
              <a:t>Self-guided distance-learning e-modules: They offer a general introduction in the key concepts and fundamental questions within the identified subject area. The five modules cover the following thematic areas:</a:t>
            </a:r>
          </a:p>
          <a:p>
            <a:r>
              <a:rPr lang="en-GB" sz="900" kern="1200" dirty="0" smtClean="0">
                <a:solidFill>
                  <a:schemeClr val="tx1"/>
                </a:solidFill>
                <a:effectLst/>
                <a:latin typeface="+mn-lt"/>
                <a:ea typeface="+mn-ea"/>
                <a:cs typeface="+mn-cs"/>
              </a:rPr>
              <a:t>- What the SSE is; - Governance and management of SSEOs; - Policy framework for developing the SSE; - Building the SSE through partnership and networking; - SSE contribution to the ILO Decent Agenda.</a:t>
            </a:r>
          </a:p>
          <a:p>
            <a:pPr lvl="0"/>
            <a:r>
              <a:rPr lang="en-GB" sz="900" kern="1200" dirty="0" smtClean="0">
                <a:solidFill>
                  <a:schemeClr val="tx1"/>
                </a:solidFill>
                <a:effectLst/>
                <a:latin typeface="+mn-lt"/>
                <a:ea typeface="+mn-ea"/>
                <a:cs typeface="+mn-cs"/>
              </a:rPr>
              <a:t>SSE Webinars: they are live conferencing events of one hour and a half, where prior information will be given for the upcoming SSE Academies on the one hand and where discussions with targeted groups based on the on-line learning needs analysis will be done to make sure the sessions of the SSE Academy meet real needs. </a:t>
            </a:r>
          </a:p>
          <a:p>
            <a:pPr lvl="0"/>
            <a:r>
              <a:rPr lang="en-GB" sz="900" kern="1200" dirty="0" smtClean="0">
                <a:solidFill>
                  <a:schemeClr val="tx1"/>
                </a:solidFill>
                <a:effectLst/>
                <a:latin typeface="+mn-lt"/>
                <a:ea typeface="+mn-ea"/>
                <a:cs typeface="+mn-cs"/>
              </a:rPr>
              <a:t>On-line Learning Needs Assessment: this is an interactive LNA to detect specific needs and interests in the target audience. The main focus is to obtain qualitative data based on some specific relevant questions related to the Social and Solidarity Economy. </a:t>
            </a:r>
          </a:p>
          <a:p>
            <a:pPr lvl="0"/>
            <a:r>
              <a:rPr lang="en-GB" sz="900" kern="1200" dirty="0" smtClean="0">
                <a:solidFill>
                  <a:schemeClr val="tx1"/>
                </a:solidFill>
                <a:effectLst/>
                <a:latin typeface="+mn-lt"/>
                <a:ea typeface="+mn-ea"/>
                <a:cs typeface="+mn-cs"/>
              </a:rPr>
              <a:t>SSE video testimonials: these are recorded testimonials (cf. registered Skype interviews) that are thematically organized based on specific questions. The first series tackles the conceptual question of what SSE is all about. New thematic series will be launched in a second phase. </a:t>
            </a:r>
          </a:p>
          <a:p>
            <a:r>
              <a:rPr lang="en-GB" sz="900" kern="1200" dirty="0" smtClean="0">
                <a:solidFill>
                  <a:schemeClr val="tx1"/>
                </a:solidFill>
                <a:effectLst/>
                <a:latin typeface="+mn-lt"/>
                <a:ea typeface="+mn-ea"/>
                <a:cs typeface="+mn-cs"/>
              </a:rPr>
              <a:t>The distance education package is available in three languages (English, French and Spanish) and it provides to participants the general background in the area. This tool will be strategically integrated in the existing “Collective brain” (</a:t>
            </a:r>
            <a:r>
              <a:rPr lang="en-GB" sz="900" u="none" strike="noStrike" kern="1200" dirty="0" smtClean="0">
                <a:solidFill>
                  <a:schemeClr val="tx1"/>
                </a:solidFill>
                <a:effectLst/>
                <a:latin typeface="+mn-lt"/>
                <a:ea typeface="+mn-ea"/>
                <a:cs typeface="+mn-cs"/>
                <a:hlinkClick r:id="rId3"/>
              </a:rPr>
              <a:t>http://www.sseacb.net/</a:t>
            </a:r>
            <a:r>
              <a:rPr lang="en-GB" sz="900" kern="1200" dirty="0" smtClean="0">
                <a:solidFill>
                  <a:schemeClr val="tx1"/>
                </a:solidFill>
                <a:effectLst/>
                <a:latin typeface="+mn-lt"/>
                <a:ea typeface="+mn-ea"/>
                <a:cs typeface="+mn-cs"/>
              </a:rPr>
              <a:t>), creating a worldwide network of people interested on SSE and to collect materials in the field. They should be considered as a starting point for a larger SSE on-line campus where additional modalities will be integrated in a second stage. Thanks to this tool, the on-campus training sessions will be focused on presenting best practices, case studies and practical examples and addressing relevant topics for the participants, instead of sessions addressing the general background on SSE.</a:t>
            </a:r>
          </a:p>
          <a:p>
            <a:endParaRPr lang="en-GB" sz="900" dirty="0"/>
          </a:p>
        </p:txBody>
      </p:sp>
      <p:sp>
        <p:nvSpPr>
          <p:cNvPr id="4" name="Slide Number Placeholder 3"/>
          <p:cNvSpPr>
            <a:spLocks noGrp="1"/>
          </p:cNvSpPr>
          <p:nvPr>
            <p:ph type="sldNum" sz="quarter" idx="10"/>
          </p:nvPr>
        </p:nvSpPr>
        <p:spPr/>
        <p:txBody>
          <a:bodyPr/>
          <a:lstStyle/>
          <a:p>
            <a:fld id="{19BDF676-2644-454B-BBE3-97A003B569D2}" type="slidenum">
              <a:rPr lang="en-GB" smtClean="0"/>
              <a:pPr/>
              <a:t>8</a:t>
            </a:fld>
            <a:endParaRPr lang="en-GB"/>
          </a:p>
        </p:txBody>
      </p:sp>
    </p:spTree>
    <p:extLst>
      <p:ext uri="{BB962C8B-B14F-4D97-AF65-F5344CB8AC3E}">
        <p14:creationId xmlns:p14="http://schemas.microsoft.com/office/powerpoint/2010/main" val="2988025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9BDF676-2644-454B-BBE3-97A003B569D2}" type="slidenum">
              <a:rPr lang="en-GB" smtClean="0"/>
              <a:pPr/>
              <a:t>9</a:t>
            </a:fld>
            <a:endParaRPr lang="en-GB"/>
          </a:p>
        </p:txBody>
      </p:sp>
    </p:spTree>
    <p:extLst>
      <p:ext uri="{BB962C8B-B14F-4D97-AF65-F5344CB8AC3E}">
        <p14:creationId xmlns:p14="http://schemas.microsoft.com/office/powerpoint/2010/main" val="2064778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9BDF676-2644-454B-BBE3-97A003B569D2}" type="slidenum">
              <a:rPr lang="en-GB" smtClean="0"/>
              <a:pPr/>
              <a:t>11</a:t>
            </a:fld>
            <a:endParaRPr lang="en-GB"/>
          </a:p>
        </p:txBody>
      </p:sp>
    </p:spTree>
    <p:extLst>
      <p:ext uri="{BB962C8B-B14F-4D97-AF65-F5344CB8AC3E}">
        <p14:creationId xmlns:p14="http://schemas.microsoft.com/office/powerpoint/2010/main" val="19873753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9C5C784-191D-4BE8-AD2C-01B41FFABF34}" type="datetimeFigureOut">
              <a:rPr lang="en-GB" smtClean="0"/>
              <a:pPr/>
              <a:t>19/11/2014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DB0824-AA91-4B15-95C6-E0450B6FF411}"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C5C784-191D-4BE8-AD2C-01B41FFABF34}" type="datetimeFigureOut">
              <a:rPr lang="en-GB" smtClean="0"/>
              <a:pPr/>
              <a:t>19/11/2014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DB0824-AA91-4B15-95C6-E0450B6FF411}"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C5C784-191D-4BE8-AD2C-01B41FFABF34}" type="datetimeFigureOut">
              <a:rPr lang="en-GB" smtClean="0"/>
              <a:pPr/>
              <a:t>19/11/2014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DB0824-AA91-4B15-95C6-E0450B6FF411}"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C5C784-191D-4BE8-AD2C-01B41FFABF34}" type="datetimeFigureOut">
              <a:rPr lang="en-GB" smtClean="0"/>
              <a:pPr/>
              <a:t>19/11/2014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DB0824-AA91-4B15-95C6-E0450B6FF411}"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9C5C784-191D-4BE8-AD2C-01B41FFABF34}" type="datetimeFigureOut">
              <a:rPr lang="en-GB" smtClean="0"/>
              <a:pPr/>
              <a:t>19/11/2014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DB0824-AA91-4B15-95C6-E0450B6FF411}"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9C5C784-191D-4BE8-AD2C-01B41FFABF34}" type="datetimeFigureOut">
              <a:rPr lang="en-GB" smtClean="0"/>
              <a:pPr/>
              <a:t>19/11/2014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5DB0824-AA91-4B15-95C6-E0450B6FF411}"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9C5C784-191D-4BE8-AD2C-01B41FFABF34}" type="datetimeFigureOut">
              <a:rPr lang="en-GB" smtClean="0"/>
              <a:pPr/>
              <a:t>19/11/2014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5DB0824-AA91-4B15-95C6-E0450B6FF411}"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C5C784-191D-4BE8-AD2C-01B41FFABF34}" type="datetimeFigureOut">
              <a:rPr lang="en-GB" smtClean="0"/>
              <a:pPr/>
              <a:t>19/11/2014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5DB0824-AA91-4B15-95C6-E0450B6FF411}"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C5C784-191D-4BE8-AD2C-01B41FFABF34}" type="datetimeFigureOut">
              <a:rPr lang="en-GB" smtClean="0"/>
              <a:pPr/>
              <a:t>19/11/2014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5DB0824-AA91-4B15-95C6-E0450B6FF411}"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C5C784-191D-4BE8-AD2C-01B41FFABF34}" type="datetimeFigureOut">
              <a:rPr lang="en-GB" smtClean="0"/>
              <a:pPr/>
              <a:t>19/11/2014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5DB0824-AA91-4B15-95C6-E0450B6FF411}" type="slidenum">
              <a:rPr lang="en-GB" smtClean="0"/>
              <a:pPr/>
              <a:t>‹#›</a:t>
            </a:fld>
            <a:endParaRPr lang="en-GB"/>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D9C5C784-191D-4BE8-AD2C-01B41FFABF34}" type="datetimeFigureOut">
              <a:rPr lang="en-GB" smtClean="0"/>
              <a:pPr/>
              <a:t>19/11/2014</a:t>
            </a:fld>
            <a:endParaRPr lang="en-GB"/>
          </a:p>
        </p:txBody>
      </p:sp>
      <p:sp>
        <p:nvSpPr>
          <p:cNvPr id="9" name="Slide Number Placeholder 8"/>
          <p:cNvSpPr>
            <a:spLocks noGrp="1"/>
          </p:cNvSpPr>
          <p:nvPr>
            <p:ph type="sldNum" sz="quarter" idx="11"/>
          </p:nvPr>
        </p:nvSpPr>
        <p:spPr/>
        <p:txBody>
          <a:bodyPr/>
          <a:lstStyle/>
          <a:p>
            <a:fld id="{D5DB0824-AA91-4B15-95C6-E0450B6FF411}" type="slidenum">
              <a:rPr lang="en-GB" smtClean="0"/>
              <a:pPr/>
              <a:t>‹#›</a:t>
            </a:fld>
            <a:endParaRPr lang="en-GB"/>
          </a:p>
        </p:txBody>
      </p:sp>
      <p:sp>
        <p:nvSpPr>
          <p:cNvPr id="10" name="Footer Placeholder 9"/>
          <p:cNvSpPr>
            <a:spLocks noGrp="1"/>
          </p:cNvSpPr>
          <p:nvPr>
            <p:ph type="ftr" sz="quarter" idx="12"/>
          </p:nvPr>
        </p:nvSpPr>
        <p:spPr/>
        <p:txBody>
          <a:bodyPr/>
          <a:lstStyle/>
          <a:p>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D5DB0824-AA91-4B15-95C6-E0450B6FF411}" type="slidenum">
              <a:rPr lang="en-GB" smtClean="0"/>
              <a:pPr/>
              <a:t>‹#›</a:t>
            </a:fld>
            <a:endParaRPr lang="en-GB"/>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GB"/>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D9C5C784-191D-4BE8-AD2C-01B41FFABF34}" type="datetimeFigureOut">
              <a:rPr lang="en-GB" smtClean="0"/>
              <a:pPr/>
              <a:t>19/11/2014</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2.png"/><Relationship Id="rId7" Type="http://schemas.openxmlformats.org/officeDocument/2006/relationships/diagramQuickStyle" Target="../diagrams/quickStyle4.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32.jpeg"/><Relationship Id="rId9" Type="http://schemas.microsoft.com/office/2007/relationships/diagramDrawing" Target="../diagrams/drawing4.xml"/></Relationships>
</file>

<file path=ppt/slides/_rels/slide12.xml.rels><?xml version="1.0" encoding="UTF-8" standalone="yes"?>
<Relationships xmlns="http://schemas.openxmlformats.org/package/2006/relationships"><Relationship Id="rId8" Type="http://schemas.openxmlformats.org/officeDocument/2006/relationships/hyperlink" Target="http://socialeconomy.itcilo.org/en/files/docs/tackling-the-global-jobs-crisis-98th-session-of-the-ilc-2009.pdf" TargetMode="External"/><Relationship Id="rId3" Type="http://schemas.openxmlformats.org/officeDocument/2006/relationships/image" Target="../media/image5.jpeg"/><Relationship Id="rId7" Type="http://schemas.openxmlformats.org/officeDocument/2006/relationships/hyperlink" Target="http://socialeconomy.itcilo.org/en/files/docs/ilo-regional-conference-on-social-economy-johannesburg-october-2009.pdf" TargetMode="External"/><Relationship Id="rId12" Type="http://schemas.openxmlformats.org/officeDocument/2006/relationships/image" Target="../media/image38.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ocialeconomy.itcilo.org/en/files/docs/promoting-co-operatives-a-guide-to-ilo-recommendation-193.pdf" TargetMode="External"/><Relationship Id="rId11" Type="http://schemas.openxmlformats.org/officeDocument/2006/relationships/image" Target="../media/image37.jpeg"/><Relationship Id="rId5" Type="http://schemas.openxmlformats.org/officeDocument/2006/relationships/hyperlink" Target="http://socialeconomy.itcilo.org/en/files/docs/decent-work-and-the-informal-economy-90th-session-of-the-ilc-2002.pdf" TargetMode="External"/><Relationship Id="rId10" Type="http://schemas.openxmlformats.org/officeDocument/2006/relationships/hyperlink" Target="http://socialeconomy.itcilo.org/en/files/docs/european-parliament-report-on-social-economy.pdf" TargetMode="External"/><Relationship Id="rId4" Type="http://schemas.openxmlformats.org/officeDocument/2006/relationships/hyperlink" Target="http://socialeconomy.itcilo.org/en/files/docs/ilo-declaration-on-social-justice-for-a-fair-globalization.pdf" TargetMode="External"/><Relationship Id="rId9" Type="http://schemas.openxmlformats.org/officeDocument/2006/relationships/hyperlink" Target="http://socialeconomy.itcilo.org/en/files/docs/cooperatives-in-social-development-report-of-the-un-secretary-general.pdf"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jpe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5.jpeg"/><Relationship Id="rId7" Type="http://schemas.openxmlformats.org/officeDocument/2006/relationships/diagramLayout" Target="../diagrams/layout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Data" Target="../diagrams/data2.xml"/><Relationship Id="rId5" Type="http://schemas.openxmlformats.org/officeDocument/2006/relationships/image" Target="../media/image15.jpeg"/><Relationship Id="rId10" Type="http://schemas.microsoft.com/office/2007/relationships/diagramDrawing" Target="../diagrams/drawing2.xml"/><Relationship Id="rId4" Type="http://schemas.openxmlformats.org/officeDocument/2006/relationships/image" Target="../media/image14.jpeg"/><Relationship Id="rId9" Type="http://schemas.openxmlformats.org/officeDocument/2006/relationships/diagramColors" Target="../diagrams/colors2.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mailto:socialeconomy@itcilo.org" TargetMode="Externa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image" Target="../media/image5.jpeg"/><Relationship Id="rId7" Type="http://schemas.openxmlformats.org/officeDocument/2006/relationships/diagramData" Target="../diagrams/data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0.jpeg"/><Relationship Id="rId11" Type="http://schemas.microsoft.com/office/2007/relationships/diagramDrawing" Target="../diagrams/drawing3.xml"/><Relationship Id="rId5" Type="http://schemas.openxmlformats.org/officeDocument/2006/relationships/image" Target="../media/image19.png"/><Relationship Id="rId10" Type="http://schemas.openxmlformats.org/officeDocument/2006/relationships/diagramColors" Target="../diagrams/colors3.xml"/><Relationship Id="rId4" Type="http://schemas.openxmlformats.org/officeDocument/2006/relationships/image" Target="../media/image18.png"/><Relationship Id="rId9"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descr="C:\Users\verze\Desktop\Untitled.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69626"/>
          <a:stretch/>
        </p:blipFill>
        <p:spPr bwMode="auto">
          <a:xfrm rot="10800000">
            <a:off x="4860032" y="0"/>
            <a:ext cx="3595127" cy="478028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verze\Desktop\Untitled.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69626"/>
          <a:stretch/>
        </p:blipFill>
        <p:spPr bwMode="auto">
          <a:xfrm>
            <a:off x="0" y="5482961"/>
            <a:ext cx="8455159" cy="1378169"/>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C:\Users\verze\Desktop\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4" y="-2"/>
            <a:ext cx="5133785" cy="478028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 y="4790846"/>
            <a:ext cx="8455160" cy="69211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2" name="Rectangle 11"/>
          <p:cNvSpPr/>
          <p:nvPr/>
        </p:nvSpPr>
        <p:spPr>
          <a:xfrm>
            <a:off x="5133782" y="2841295"/>
            <a:ext cx="4067944" cy="1938992"/>
          </a:xfrm>
          <a:prstGeom prst="rect">
            <a:avLst/>
          </a:prstGeom>
          <a:noFill/>
        </p:spPr>
        <p:txBody>
          <a:bodyPr wrap="square" lIns="91440" tIns="45720" rIns="91440" bIns="45720">
            <a:spAutoFit/>
          </a:bodyPr>
          <a:lstStyle/>
          <a:p>
            <a:r>
              <a:rPr lang="en-US" sz="4000" b="1" cap="none" spc="0" dirty="0" smtClean="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Microsoft Tai Le" panose="020B0502040204020203" pitchFamily="34" charset="0"/>
                <a:ea typeface="BatangChe" panose="02030609000101010101" pitchFamily="49" charset="-127"/>
                <a:cs typeface="Microsoft Tai Le" panose="020B0502040204020203" pitchFamily="34" charset="0"/>
              </a:rPr>
              <a:t>SOCI</a:t>
            </a:r>
            <a:r>
              <a:rPr lang="en-US" sz="4000" b="1" cap="none" spc="0"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latin typeface="Microsoft Tai Le" panose="020B0502040204020203" pitchFamily="34" charset="0"/>
                <a:ea typeface="BatangChe" panose="02030609000101010101" pitchFamily="49" charset="-127"/>
                <a:cs typeface="Microsoft Tai Le" panose="020B0502040204020203" pitchFamily="34" charset="0"/>
              </a:rPr>
              <a:t>AL AN</a:t>
            </a:r>
            <a:r>
              <a:rPr lang="en-US" sz="4000" b="1" cap="none" spc="0" dirty="0" smtClean="0">
                <a:ln w="12700">
                  <a:solidFill>
                    <a:schemeClr val="tx2">
                      <a:satMod val="155000"/>
                    </a:schemeClr>
                  </a:solidFill>
                  <a:prstDash val="solid"/>
                </a:ln>
                <a:solidFill>
                  <a:srgbClr val="28A5D2"/>
                </a:solidFill>
                <a:effectLst>
                  <a:outerShdw blurRad="41275" dist="20320" dir="1800000" algn="tl" rotWithShape="0">
                    <a:srgbClr val="000000">
                      <a:alpha val="40000"/>
                    </a:srgbClr>
                  </a:outerShdw>
                </a:effectLst>
                <a:latin typeface="Microsoft Tai Le" panose="020B0502040204020203" pitchFamily="34" charset="0"/>
                <a:ea typeface="BatangChe" panose="02030609000101010101" pitchFamily="49" charset="-127"/>
                <a:cs typeface="Microsoft Tai Le" panose="020B0502040204020203" pitchFamily="34" charset="0"/>
              </a:rPr>
              <a:t>D</a:t>
            </a:r>
            <a:r>
              <a:rPr lang="en-US" sz="40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icrosoft Tai Le" panose="020B0502040204020203" pitchFamily="34" charset="0"/>
                <a:ea typeface="BatangChe" panose="02030609000101010101" pitchFamily="49" charset="-127"/>
                <a:cs typeface="Microsoft Tai Le" panose="020B0502040204020203" pitchFamily="34" charset="0"/>
              </a:rPr>
              <a:t> </a:t>
            </a:r>
            <a:r>
              <a:rPr lang="en-US" sz="4000" b="1" cap="none" spc="0" dirty="0" smtClean="0">
                <a:ln w="12700">
                  <a:solidFill>
                    <a:schemeClr val="tx2">
                      <a:satMod val="155000"/>
                    </a:schemeClr>
                  </a:solidFill>
                  <a:prstDash val="solid"/>
                </a:ln>
                <a:solidFill>
                  <a:srgbClr val="28A5D2"/>
                </a:solidFill>
                <a:effectLst>
                  <a:outerShdw blurRad="41275" dist="20320" dir="1800000" algn="tl" rotWithShape="0">
                    <a:srgbClr val="000000">
                      <a:alpha val="40000"/>
                    </a:srgbClr>
                  </a:outerShdw>
                </a:effectLst>
                <a:latin typeface="Microsoft Tai Le" panose="020B0502040204020203" pitchFamily="34" charset="0"/>
                <a:ea typeface="BatangChe" panose="02030609000101010101" pitchFamily="49" charset="-127"/>
                <a:cs typeface="Microsoft Tai Le" panose="020B0502040204020203" pitchFamily="34" charset="0"/>
              </a:rPr>
              <a:t>SOL</a:t>
            </a:r>
            <a:r>
              <a:rPr lang="en-US" sz="4000" b="1" cap="none" spc="0" dirty="0" smtClean="0">
                <a:ln w="12700">
                  <a:solidFill>
                    <a:schemeClr val="tx2">
                      <a:satMod val="155000"/>
                    </a:schemeClr>
                  </a:solidFill>
                  <a:prstDash val="solid"/>
                </a:ln>
                <a:solidFill>
                  <a:srgbClr val="42B893"/>
                </a:solidFill>
                <a:effectLst>
                  <a:outerShdw blurRad="41275" dist="20320" dir="1800000" algn="tl" rotWithShape="0">
                    <a:srgbClr val="000000">
                      <a:alpha val="40000"/>
                    </a:srgbClr>
                  </a:outerShdw>
                </a:effectLst>
                <a:latin typeface="Microsoft Tai Le" panose="020B0502040204020203" pitchFamily="34" charset="0"/>
                <a:ea typeface="BatangChe" panose="02030609000101010101" pitchFamily="49" charset="-127"/>
                <a:cs typeface="Microsoft Tai Le" panose="020B0502040204020203" pitchFamily="34" charset="0"/>
              </a:rPr>
              <a:t>IDARI</a:t>
            </a:r>
            <a:r>
              <a:rPr lang="en-US" sz="4000" b="1" cap="none" spc="0" dirty="0" smtClean="0">
                <a:ln w="12700">
                  <a:solidFill>
                    <a:schemeClr val="tx2">
                      <a:satMod val="155000"/>
                    </a:schemeClr>
                  </a:solidFill>
                  <a:prstDash val="solid"/>
                </a:ln>
                <a:solidFill>
                  <a:srgbClr val="24D679"/>
                </a:solidFill>
                <a:effectLst>
                  <a:outerShdw blurRad="41275" dist="20320" dir="1800000" algn="tl" rotWithShape="0">
                    <a:srgbClr val="000000">
                      <a:alpha val="40000"/>
                    </a:srgbClr>
                  </a:outerShdw>
                </a:effectLst>
                <a:latin typeface="Microsoft Tai Le" panose="020B0502040204020203" pitchFamily="34" charset="0"/>
                <a:ea typeface="BatangChe" panose="02030609000101010101" pitchFamily="49" charset="-127"/>
                <a:cs typeface="Microsoft Tai Le" panose="020B0502040204020203" pitchFamily="34" charset="0"/>
              </a:rPr>
              <a:t>TY</a:t>
            </a:r>
            <a:r>
              <a:rPr lang="en-US" sz="40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icrosoft Tai Le" panose="020B0502040204020203" pitchFamily="34" charset="0"/>
                <a:ea typeface="BatangChe" panose="02030609000101010101" pitchFamily="49" charset="-127"/>
                <a:cs typeface="Microsoft Tai Le" panose="020B0502040204020203" pitchFamily="34" charset="0"/>
              </a:rPr>
              <a:t> </a:t>
            </a:r>
            <a:r>
              <a:rPr lang="en-US" sz="4000" b="1" cap="none" spc="0" dirty="0" smtClean="0">
                <a:ln w="12700">
                  <a:solidFill>
                    <a:schemeClr val="tx2">
                      <a:satMod val="155000"/>
                    </a:schemeClr>
                  </a:solidFill>
                  <a:prstDash val="solid"/>
                </a:ln>
                <a:solidFill>
                  <a:srgbClr val="24D679"/>
                </a:solidFill>
                <a:effectLst>
                  <a:outerShdw blurRad="41275" dist="20320" dir="1800000" algn="tl" rotWithShape="0">
                    <a:srgbClr val="000000">
                      <a:alpha val="40000"/>
                    </a:srgbClr>
                  </a:outerShdw>
                </a:effectLst>
                <a:latin typeface="Microsoft Tai Le" panose="020B0502040204020203" pitchFamily="34" charset="0"/>
                <a:ea typeface="BatangChe" panose="02030609000101010101" pitchFamily="49" charset="-127"/>
                <a:cs typeface="Microsoft Tai Le" panose="020B0502040204020203" pitchFamily="34" charset="0"/>
              </a:rPr>
              <a:t>ECO</a:t>
            </a:r>
            <a:r>
              <a:rPr lang="en-US" sz="4000" b="1" cap="none" spc="0" dirty="0" smtClean="0">
                <a:ln w="12700">
                  <a:solidFill>
                    <a:schemeClr val="tx2">
                      <a:satMod val="155000"/>
                    </a:schemeClr>
                  </a:solidFill>
                  <a:prstDash val="solid"/>
                </a:ln>
                <a:solidFill>
                  <a:srgbClr val="6EB149"/>
                </a:solidFill>
                <a:effectLst>
                  <a:outerShdw blurRad="41275" dist="20320" dir="1800000" algn="tl" rotWithShape="0">
                    <a:srgbClr val="000000">
                      <a:alpha val="40000"/>
                    </a:srgbClr>
                  </a:outerShdw>
                </a:effectLst>
                <a:latin typeface="Microsoft Tai Le" panose="020B0502040204020203" pitchFamily="34" charset="0"/>
                <a:ea typeface="BatangChe" panose="02030609000101010101" pitchFamily="49" charset="-127"/>
                <a:cs typeface="Microsoft Tai Le" panose="020B0502040204020203" pitchFamily="34" charset="0"/>
              </a:rPr>
              <a:t>NOMY</a:t>
            </a:r>
          </a:p>
        </p:txBody>
      </p:sp>
      <p:sp>
        <p:nvSpPr>
          <p:cNvPr id="23" name="Rectangle 22"/>
          <p:cNvSpPr/>
          <p:nvPr/>
        </p:nvSpPr>
        <p:spPr>
          <a:xfrm>
            <a:off x="5215082" y="5517632"/>
            <a:ext cx="3268523" cy="1200329"/>
          </a:xfrm>
          <a:prstGeom prst="rect">
            <a:avLst/>
          </a:prstGeom>
        </p:spPr>
        <p:txBody>
          <a:bodyPr wrap="none">
            <a:spAutoFit/>
          </a:bodyPr>
          <a:lstStyle/>
          <a:p>
            <a:r>
              <a:rPr lang="en-US" sz="3600" b="1" cap="none" spc="0"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mj-lt"/>
                <a:ea typeface="BatangChe" panose="02030609000101010101" pitchFamily="49" charset="-127"/>
                <a:cs typeface="Microsoft Tai Le" panose="020B0502040204020203" pitchFamily="34" charset="0"/>
              </a:rPr>
              <a:t>ILO’S </a:t>
            </a:r>
          </a:p>
          <a:p>
            <a:r>
              <a:rPr lang="en-US" sz="3600" b="1" cap="none" spc="0"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mj-lt"/>
                <a:ea typeface="BatangChe" panose="02030609000101010101" pitchFamily="49" charset="-127"/>
                <a:cs typeface="Microsoft Tai Le" panose="020B0502040204020203" pitchFamily="34" charset="0"/>
              </a:rPr>
              <a:t>COMMITMENT</a:t>
            </a:r>
            <a:endParaRPr lang="en-US" sz="3600" b="1" cap="none" spc="0" dirty="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mj-lt"/>
              <a:ea typeface="BatangChe" panose="02030609000101010101" pitchFamily="49" charset="-127"/>
              <a:cs typeface="Microsoft Tai Le" panose="020B0502040204020203" pitchFamily="34" charset="0"/>
            </a:endParaRPr>
          </a:p>
        </p:txBody>
      </p:sp>
      <p:sp>
        <p:nvSpPr>
          <p:cNvPr id="2" name="AutoShape 2" descr="data:image/jpeg;base64,/9j/4AAQSkZJRgABAQAAAQABAAD/2wCEAAkGBxQHBhUUERQWFhUXFCAZGRgXGRoaGRofHSAfHRwhGRYaHSojHyYxHhkcJDEiJSorLi4uFyIzODMsNyg5LisBCgoKDg0OGxAQGy4lICYsLCwvODItNC80LC0sNzQsNC0vNCwsLCwsLCwsLCwsNywsLCw4LywvLCwtLCwuLCwsLP/AABEIALEBHAMBIgACEQEDEQH/xAAcAAEAAwEBAQEBAAAAAAAAAAAABQYHBAgDAgH/xABPEAACAQIEAgYECAoIAgsAAAABAgMAEQQFEiEGMQcTIkFRYRQWMnEjQlJUYoGRkxUzNnJzgpKhscEIQ1NjdKKywyTCFyUnNDVls7TR4fD/xAAaAQEAAwEBAQAAAAAAAAAAAAAAAQIDBAUG/8QAMhEAAgIBAgMGBQMEAwAAAAAAAAECEQMEIRIxYRMiQYGx8DJRcZHRweHxFDM0oQUjQv/aAAwDAQACEQMRAD8A3GlKUApSlAKUpQClR2f53Dw9lbT4htKL9ZYnkqjvJ8P5VnuH6Q55smmx7ppj1dRg8ON2mkPNnI3a1uS2GzjcgGtseCc1aW3LzIckjUibCvnHiEkkKqykjmAQSPeKxDL+Cs141xPW5hLJDGTc9YSGt4JhxYL+tb3Gtd4Y4bw/C+WiHDJpHNmO7ufF27z7rAdwFXzYYY1XFb6cvuQm34EvSvniZhhsOzt7KqWPuAuao2UdKuEzjPosPEk3wraRI4VVvYkbatW5FuXfWUMU5puK5EtpF9pSqnxvx3DwdNCssbyGUMbR6bqFsLkMR8rx7qiEJTlwxVsN0Wyv4TaojhfiOHijLOuw+rTqKkMulgwAJB7uRG4JG9d+ZYCPM8E0UyhkYWI3H1gjcEcwRYg7iocXGVS2JOmlYtxLwXmnDWIM2XYrEzRA3CiRmkT3xk6ZB7hc/J76lcj6RMTmnDEzqqemYPtzQspAmiGzEDmjAXuByIG1msOp6S4qUJJr0+pTi8GapSoLg/iqHizK+thuCDZ429pG8D4jwPf+4TtcsouL4Zcy6dilKVUClKUApSlAKUpQClKUApSlAKUpQClKUApSlAKUpQCoTiTiJMk6pNmnnkEcMfyiSBc+Ci4JP1czUy7iNCSbAC5NYRwhmT8adLqYh76U1uin4kaArGLe91J8ya6dPh4+KT5RV/sVlKj59LOa/hjjb0eSTRBhlAJ8yoeRlX4zkEKq+I7gSaZbxDmPEk8eGymIYeGJerQqqkoveZcQymxPMhdyflV2Y3CZdJxbI07vj8XPOdOHg2hUk2VXl+NpAAJBsADddq1rH4uDhThxpGRY4oUvojAAvyCqNtyxAHmRXdkzRxwhBQt1tfK/nXj7ooo227P5wtkhyTLQskrzzNvJLIxZmPgNROlRyCjYe8knJ+kbpDx+C4mkghPo6QuLWALSbAhmJHskH2RbbnXTl/Tc4Z/SMIpG5TqnII+Sr6hv5sLfm1XcpyHG9J+fviJCEjLWeXT2FA5JEvxiB57cybndg07xzlk1CVe/foRKVqokpxH0wS5plHUwwCNpI9EjMdW7CzCJR79id9+VVvhvg7MpsdFNDhJB1ciupktEOywYfjCD3dwrduF+CcHwzGOpiBk75Xs0h/Wt2R5LYVY6z/rYY044Y7dff6k8De7Z/BuKxfpc4UzDOOJGnigMsKxqidWwLAC5N4yQ19TN7IOwFbTSuLBneGfEkXlHiVGA9H3SJ6m4ZsLicO5QOWuvZlUm1w0b2vy8QffXXiOmfEDPC8cSHDXsIm2cjxMgvZvKxA5b861viLhjC8SYfTiYlf5L8nX81xuPdyPeDWG8fdG03DKtLETNhu9rDXH+kUCxH0ht4gd/pYZ6bPNuUak/e3UzkpRWxvMcgz7IVZDJEJog6kdiRNQDD6xttuDyNxWSZrn2YcFZ4rZhBFikF0TE6Ajuh+L1qCw25xuDuO/nU9lXTFhTkGudGXEKLGGNSQx7ijHshfJjcct9r2zhrP8ADccZGWVQy+zLDIASp8GXkQRuDyPvBA5Yxngvjh3eX8P3Za1LkzGOGc7i4Z4zTEYVj6HO+h0bZowx9mQbi6E6lYXuoNjzrccLxBHLxDJg37EyKHQE7SRke0nuNwR3WvyrKOMuA8C+dNBhpRhMQRdIpj8DMG5dVId13uNO+67Lbevj0lyYjJp8rxZBTFJAUfvGuIrsSDuDrbv3DGurLjx6iUae7T5/dfX5WVTcbN1pXJlGPXNcqinT2ZY1ce5gD/OuuvIap0zYUpSoApSlAKUpQClKUApSlAKUpQClKUApSlAKUpQFfx+YLmOdS4FTv6Gzv5azoQX7ttRPvWvOGRYuaCF4cMr9fiAIjpHb0c2RbbjUwGrwCeZtoHAWenGdMuIdj+PMsY9yWKf5Ia+ud42Do/maHAAT5nO3blIv1XWG4VB3Ekiy+4tfYH2sEXhbx1bai/zfRMxl3ty19GPR8OF4OunAbFMttt1iU/FU958W+obbm18TLh5OH5vTApw/VkyauVhvtbe9wLW3va29cDwTZDwGyx6pcTHhWIO7M8ukkm3M3ck25mvMrYqQxspeQgm7KWazG9+0t9zq333vWGHBLVTc3Lk/dfImUlFVRYeAOEm4uzzQLrAlmla+4U3soPyja3lYnusfSuBwceX4NYokCRoLKqiwAFQPR5w4OGeGI4yB1rDXKfF25j3AWUfm1lnS/lDcO5oksWKxB9JeV2UyEKh1A2QLaw7drG/IUyS/q83ApUly6hLgjZsXE0GKxOVFcDIkU2pbPILqBftbaW7vL7KxjiTjXOeG83bDz4hNagG6RxlSGFwQSgP2gcqn+hjIjmEAx0mJxBaOZ0EZkJjI0AdoNck9snmOQqq9Nf5fP+hj/nWmlxQjmeJ1Ly8SJO42X7gOTOc5SDFTYqE4ZzqMehRIy7j4sdhuPGtKqrdF35AYT9F/zGql0hcfTtnoy/LSFlLrG8u1w7EDSlwQLXGprG29txeuSWOWbM4xSVX02XzLp8K3NWr8ugkQggEEWIO4I8xVBg6L0kw4OIx2OkmIuziYqL/RUg2HvJqtRcUYro84v9Exs7YnCsFKySbuqMSA+rmbEEMCT7NxblVY6dTtY5W10r7EuVcyC6V+BRw1ihPhx/w0jWK/2Tnu/NO9vC1vCrx0GZPFheG2xKtqkmYq/ggQkBbeO+q/0hV8zfLo88yiSGSzRypY28+RB8QbEHxArzZhc5xvBOYT4eGYxkSFXAVWBK7BgHBAuLbjuIrtxTnqsDxX3l/tGbShKzcOk7g8cWZH2APSIrtETtf5SE+BsPcQDWFZhnU8uS+hYvWTBIGj6y/WRkAq0bX30kNcX5aABsdtw6JeJZeJeGmOIbVLHKUZ7AagQGU2UAcmtsPi1UuuwvFWZyZdmqiPGROY4cULK0gB7Go8iSpB0nZr7WNRppyxN45q1F39Oq6fkmSvdE/0eZ+Mu4Fy3rT2Zpnw4Y/FOuXq/q7AX3sK0SsH6ScG3DHBWX4It8IkksupfEMxBHeN5bj3eVbdlWK9OyuKX+0iV/2lB/nXLqsa/ux5ScvUtF+B1UpSuMuKUpQClKUApSlAKUpQClKUApSlAKUpQCvnNMsKgsbAsFHvY2A+0ivpVG6X80fKOGI5Y/aXFxEb29kl7HyJS311pih2k1FeJDdKzF4cW/CfGsr/ANZDJOq3HxmWRENvC7hvMVcuh/hoPixmOMPZ6zTBrJJklY6S5vz3JAPeSx+LeurjLhdOM8+wOLwp+CxoCykc10LqJPg2hWTf40aivnHng4k6TMFhcKAuDwkh6sL7LdWpu+3dsFXyN/jV7OTJ2mPu7Ph73RK9vN2YpUzYMfmEWXQ6p5Y4l+VIyoPtYisHxckXFPTOnVaWibEJuttLiJdTG453KNv3i3dVw6ccjxGbwYVsPFJKEL6lQaiNWix0jf4pH11Q+h6L/tDh1Agqsmx2IOhlNx9Z2rDSY4wwyyp70/L3RM3ckj0bWN/0g/xmD90v+3WyVjf9IP8AGYP3S/7dcug/yI+foXyfCT/QT+Rbf4l/9KVnnTX+Xz/oY/51ofQT+Rbf4l/9KVnnTX+Xz/oY/wCddun/AM2fmUf9tGqcC40Zd0VwzHlHhmf9nUf5VkfRNEcy6RYXkN2HWSsT3tpbf9p7/VWl5Qhk6DCALk4CX+D1nnQpIE49T6UMgH7j/BTUYlUM7XPf9Q+cT0RWL/0gsKBjMJLtdkkQ+PZKFf8AU321tFZL/SCYfg7CDv61z9QUX/iK49A6zx8/Qvk+EtnRTmJzLgTDljdkUxEn+7JUf5QKyzptwK4DjgSlbpLEjsAbaipKMLjl2VXfzrQOg5SvAwJ755CPtA/iDVW/pBD/AKywZ/u5P4p/8106fu62UV1/JWXwGvZRg4cDlyJhkVIgLqEFhY738yfHmay7pt4W9IX06D24wBOq+1p+JJtuLcifCx+LVX6FcdMvGccUbOYSj9YgY6FGkkMUvYHWFF/pVduOuI/VfpFgeQXw0+FEU6kXBUO/at36es5eBYd4qscM8GoqLt1f16C1KJlfFvEj8RZdhTM2qWGJ43Pe1mBVj5lbXPeVNelcig9FyaGM80hRT9SgfyrC24E6jpPiwqC+HdhOrcx1IOoi/fuNH1qe+tP4K4lHEPE+Y6DeOJokQ9xFpASPeym3lar63hljj2fJK/u/5ELvcudKUryTUUpSgFKUoBSlKAUpSgFKUoBSlKAUpSgFUnpiwJx3AUxUXMbLL9SsNX+Usfqq7VzZm6R5bIZheMRtrHPs2Oq49160xTcJqS8GQ1aPP3BvFjZbwfj8Nc36kyQm+6FysT6T3fjAwt9I99WHoByfVi8RiyNlAhT3mzv+4R/tGqXxzwhJwlmNt2w7n4KXuYcwrEfGA+21x5XDMs2PBXRtlqRbSzSDEv5qpEpB+to19wNe3mSnCsX/ALf8+hhHZ7+Bs2NxkeX4VpJnWNFFyzkBR7yawHhvM4pOmZZoWvFLipNLEEX61XHIgEXZu8X3rXekHJzxLwXLHENTlVeMbC7KQwAJ2FxcX86zPh3okx8eOjlkkhgKOrjcyNdSDyUAd3yq4tG8Ucc3OVN2jSdtqjdKxv8ApB/jMH7pf9utkrKuMeAMy4qx2qXE4YojP1S6WBVWPxiE3Ngv2VhopRjlUpOkicibVIkOgn8i2/xL/wClKzzpr/L5/wBDH/OtH6PeEsfwpMI5J4GwpZnZFDa9RWwsxUbXA2vWcdNf5fP+hj/nXbpmnq5Si7TTKS+A1vo2hGJ6OMMjC6tCVI8QSwNYnlAfgXpEjE23UT6WJ2Bje6a/dobV9Xd3bh0XfkBhP0X/ADGv7xtwPh+L4B1l0lUWSVbXA8GB9pfL7CKwxaiOPLOM/hk3ZZxtJos4NxWIdPmYDEZ3hoF3aONmYDfeQqFFvGycvpDxq0Zfw1neT4MQQY7DvEBZWlRtaActOx+xi1q6+EOjuPAZh6ZipjjMSx1iQ+wCRsyi51G3Ik2AtYC1Vwdngn2jknXKr9omVyVE/wACZKeH+E4IG9tUu/57Esw+osR9VZJ0+4zruJoox/V4a/1ux2+xF+2t5rEekTo9zHM+IpsVGscyu3ZVHs6qoCqCr2HIdxO96nQ5I9u5zdc/uyJru0jWeFpoZsgh9GdHjWNVBQgjsgAjbv8AEVnnT9lZly3D4kDaN2jb3SWKk/rJb9eu/oT4emyXLcQ+IR42klACOLGyD2reZYi/0a+kuYrxlnma5cSCqwosXk6X1t9UhT9moguy1DlF2o8/o9v1D3jTKTDxf6H0XRgf97u+DST46w9l2sfJSiDwNj3VPf0e8KUweMk+KzxoPegZj/6grKsmymfPMxTDQqWkueyeScg7Me4CwufIDc2FemOEMkj4eyBMPEdQS+pvlPftk/rX27rAd1dWtcMWNwXOTv8AX35lYW3ZNUpSvGNhSlKAUpSgFKUoBSlKAUpSgFKUoBSlKAV+JohNCVbcMCD7jsa/dKAxDhnimLCRy5PnADQo5hSVvihTZQ55gbAq49nbkBcQ3TREcJnUEIYskWAjVD47uCdtt9Iqy9NXBjPP6fh0LAgCdVFyLCwkt3i2zeFgfE1lGOzFsZlkaOS3UqVjJ5hDvpv4A7r4aiOVrfQaaMZtZoea6/M55NrZnrHL+zgkB5iNbjvG3ePqrprK+NeLH4T6Q8PJcnDS4RFlUbggPJ2lHyl1A+YuO+tEzaN8xyOQYaXq3kiPVyixAJHZI8vPz2rxZ4XHhk+UjdMr+c9I2DyfiNMLIxudpJBbRET7Ic/xt7O1/K4A3FeYMFwNmGYZlJEMNJrQnWX7K3/SNs1+exN+dWngzpCn4PxHoeYxyGNDYah8LCOQsD7aeFu7kSLCu7NoY8P/AFO2ufXqZrJ8zXeKs/8AV3ALJ1E0+qQJpgXUwuCbkeHZt9YrBOOJMTxTxG+IGCxMalVVVMUhNlHMkLa+52Feh8ozeDOsIJMNKsiHvU8vIjmD5Heu2ubBqOwfw7lpR4jIeDOOpch4eiw8uW41jEukNHExDbk7hgLc/Opz/pQ/8szH7n/7rQqVEs2KTbcOfVkpNeJj3F3G2M4jwPouDwWLgExCPJJGwNm2sLCyjfdieV/G41nL8IuAwEcSezGiovuUAD9wr94rEpg8OXkdURRcsxCqB5k7Csk446Wtd4MruzMdJn0nv2tChFyfpEe4G9xaMZaioY40l73ZDajuy/Y7jXB4HiRMG8oErj9VSbaVdu5mvsPIXtcXsVeVs44WxuV6GxGHlBlPZPtlmJ5EqSQxJ5Hc3r0TwHh8XheGIlx7BpgPewX4qu3xmA5n+PM21WlhihGUJX78CISbe6LATavPnRhizF0qn+8edW876n/igq8Yziw5z0r4bBwt8DA7mQj48ixPt7lPZ/OJ8BWUYjMmyDi7FyQm0izTJGxAOnU7KW9+m4Hm1+6ujSYJKMovnKPraInLk+po2d59hejfDTRYQLLmEzF5GAuELEsA3kNXZjHvNr3Ol8O4NsBkcMchLSCMa2PNnO7k+9iT9dYP0UcLPxFxGs8gJggfW7Nc65B2lW55nVZm8hv7Veiaw1qjBqCdvm2TB3uKUpXAaClKUApSlAKUpQClKUApSlAKUpQClKUApSlAflwShtsbbd/7qxvOsBk+a5pJBjEOXYtWsxU6YnvuGViDHpI3uwU7+NbNVL6SOBV4twQeOyYmNewx5MOeh/K/I9xPmQenS5FCe7avxXh+xWStFJ6W8mc8LYOfUJeo+BaVSCrowGh9j3lQD9JzzFjVl6Ec/wDwnwycO5u+GOkX/s2uU+yzL7lFYp12J4enlgbXHe6ywPfQwPyk5Hycb8ip76nOi3PRkXGkZJtHN8C9zyDEaCT5OF38Ca9XLpm9O4Xdbr1/Jip949KVhPTvDOeIkkeMiBYgqSAdkkklgzDkbkWBt5Vu1fxlDCxFx515Gmz9jPjqzaUeJUecci4GzQZYmNwYK6l1KI5dExXuNtgQRvYtuO6uvAdLGZZY5Sbq5SpKsJU0uCNiCUK7g7bg8q9CAWFY7nfQzLjczmljxaASSs4DRm41sWsWDbkX52F7d1ehj1eLM326XTYo4NfCcadOUoSzYSIt5SsB+zoP8aj8y6ZMdiUtEkMPmFLsPcWNvtU1tsORwRZUuH6pDGqaNJUWta3/AOPnWSYPoWnXNAXxEQhWS4sGZygba4IABI57m3nUYcujdtxqvq7ElPwZW844dzjOstbFYtJ5ETtaZGAYDvZMP8UADeyg78jvb99DsUknHETxxGRFDB2tdYwVNm1cgb28zc2r0bXzggXDR6UVVHgoAH2Cs3/yLeNwcVv8vAns97PpVZ6ReIvVnhWSVT8I3wcX57XsfqALfq1Zqwjp1zv03iCPDIwKwJqax/rH7j5hQv7Zrm0eHtcqT5c2Wm6Q6DsteXOZ8VYt1URRb/GkkIO7e5dz9O9feThTK8oxmrH4tsViXcn0fDfGdzfSFS7C5NhqZQaoL57O+WLhYmaOG/4uMm8jHmZCAC5J2tyAAAG1a70T9HZye2Lxa2nI+DjP9UCObfTINrfFF+87epqbxuWSUqvklz26/gyjvsaNlOFXBZaiJEsShR8GltK+W2x9/fXXSleG3bs3FKUqAKUpQClKUApSlAKUpQClKUApSlAKUpQClKUApSlAQvE3DOG4jwtsTCshUdk3KuPzZBuPdy8axvHcK5RFjTHJjcThJB7UWIiuVv8ATC6SPMMQed7Vv1Q/EXDOF4kw+nFRK9vZbk6/muNx7uR7669PqXj2bddP32KSjZl2X8U4LhuILHmuYYgLyREQr4WBnj5e5reFfbEdNawx6YMI7fSml3+sKG/jX0zHoQUyXw+LZR4Sxhz+0hX+FfjAdCFp/h8ZdPCKPSx/WZmA/ZNdvFonvJ376JFO/wCBH4bpUzTPMaIsJh4S55KqO595YuAB5mwq6RxZlhMD1mY5kkBbYR4eBHYk8gpZSXY/JVT5Xqw5fkkXCmSOuBw+pgpIUMA8rAbapHP7ydu7wrg4OySfWcZmJDYx72XYph0PJIwCQPpHcnlc2ueaeXG03CKSX0bf3ui6T8SE/B+eCUyLiyYri0Tx4f0gr3kAIIw3gpe1juQdq7HTHZrhWbAZmOsTsvFPh41ZWtycadSHv3Ug3uNqvdVTjXh2TGKMVgW6rGwi6MOUqjcxSjkwPdfkfCsoZlKSTSXkq8/yS0ZpN0nZrw9mBhxkcRdeauhUnzV0axB8QCKnsu6a4ZkticPLGflRMsg/zaT+41dHyiPjDh6P8I4XRIVuUJGuNuR0SKbi/PnyIuO6s/zboRPWE4XFDT3LMm498ic/2a64z0mTbJHhfTl/oo1NciUzDivC55hyIM7kwxI5SRItvcxjRvrDVSTwdl4nBkzlJSzezDEZJXYnuCu5JJPgedTGB6EZ3k+GxUSr/dozk/tabfvrR+E+BMJwt2oULy98slmf3CwAUfmged6l5sWFVim/JL1oU5c0fDg7gTB5AiyxwsZbbPPZpF7tgOyhsfigGxsat1KV5k8kpu5OzRKhSlKoSKUpQClKUApSlAKUpQClKUApSlAKUpQClKUApSubH4z0LD6ikj72tGpdv2RQHTSoT1jHzfF/cPT1jHzfF/cPQE3SoT1jHzfF/cPT1jHzfF/cPQE3SoT1jHzfF/cPT1jHzfF/cPQE3SoT1jHzfF/cPT1jHzfF/cPQE3SoT1jHzfF/cPT1jHzfF/cPQE3SoT1jHzfF/cPT1jHzfF/cPQE3SoT1jHzfF/cPT1jHzfF/cPQE3SoT1jHzfF/cPT1jHzfF/cPQE3SoT1jHzfF/cPT1jHzfF/cPQE3SoT1jHzfF/cPT1jHzfF/cPQE3SoT1jHzfF/cPT1jHzfF/cPQE3SoT1jHzfF/cPT1jHzfF/cPQE3SoT1jHzfF/cPT1jHzfF/cPQE3SojD58J51XqMSNRAu0LBRfvJ7h51L0ApSlAKUpQClKUArkzPMFyzDh3BIMscY07m8jrGvM8tTi/lXXUBxr/4TH/jML/7mKgJ+vhjMYmCRTIbBnVBsTdnOlRsPE8+VQXo7ZlxTiUeWURJFCRGjsg1N1lzrQhu4bAgeN9rQ2JjOY5BD1ryMY8z6kMJHUlVxRjXWVYamCoO0d73OxNAX2lVHEOcTnEsJXFvFh1RFEMhUlioYs8vWq7mxUC5tcMTcnbmxEuKkTAxPJLCz4yWNmOjW8SxTshbSSuoqq79zC9u6gLvSqzLgi/EMeHE0ywrhCSokfU5DgDVKTr+sEE95tcHlixowuDxkUk0ypDi1ijZdUk7B44ZerUkM7EmRlB3YDe4tcAXCuGLNEnwsUkYeRJWAUqp2Bv2mBsQNufmKr2SSPJnbwGPEwwvhiwWaYtJcPp1IyysyXDctQOwNgb35chjOA4cwBjeQdZOga8jsCLPsAzEActhYbUBeaVV8uwbZ9h5ZnmnR+vmjj0SMqxCKRoltGOw+8es6w1yxHLauTLMXJxBisIXkeNJMv62RI2KhmLR8mHaAuTutiRbe1wQLnSqjh8cMFg8dHLPIkcOKWON7tJKA8cLhFJDM7FpWVebdoAbivzkmLeLilIhHiYopMPK9sTJ1jM0bwgMoMjlNpTcG17jbagLLlWPXNMujmQELIoYBrA2PiATX9gx6zZhJEAdUaoWJtbt6rWN/om9RnA35H4X9Cv8ACv1lv5WYv9FB/u0BN1yZnmC5Zhw7gkGWOMaRc3kdY15nlqcX8r1DcRYlGzERf8TM4j1dRhmKEAkgPJKHQLexADOAdLWBttCT4iXMeBE6xmRxmSRBiVZ0CY4RrdjdWYKo7Rvci+9AX+lVvFD8AZth9Dyuk7vG6PI8m6xPKHUuSVPwRWwsDr5bVGuJI+CvwgZpfSBhvSTaRurPZ60xiH2NFuxfTqtvfVvQF2pUNkuJafOMYGYlVljCgnZQYY2IHhuSfrqBbEz4rIsKEndHkx8kbSc20BpxbfbZVFr3AIUkG1qAu9QuMz/q8W0cGHmxBQ2kMXVhUNgbFpZEDNYg6VuRcXtcVJ4LCjB4YIpcgd7uzsbm+7uSTz8aieC7fgP6RxE+vx19fJrv+tcfUKA6fw9CckbEgsUQNqGkhwymxQobENqGnSbb185c8MTxIcPL10oYiIGHUqoQGZm6zTbtpyJN3G3O1az3DriMJmYBcKuIiY6HZe31UIYHSRfslDblc35134rKkXjnCDVNthJzvPMfZkw1rkvuN9wdmsL3sKAs+FxHpIbsuulyvbFr6Ta6+KnuPfX3qnR4uXFzLD1jqJMfOrMCQ4jjDMERua3IUXG4XVaxsR25rHJw7lOIkhldl6sCNJCZSkhOnUHd9RXtKShNuzsRegLJSqphYpsLmEJhjxli+mczyK6spVu1YykIwfSewALXFuVrXQClKUApSlAKUpQCuPNcuXM8MqMSAsscm1r3idZANxyJQA+RrspQHJBgFhzKWYE6pFRSNrDRqtb9s/YKj5OHVOWGJZHU+knEK9lJDmUzWsRYrqNrc7d996m6UBDzZM/pgmjnZJTGsch0qUk03IJQ8mBZrFSNmsb2FkWQKjYctJK7QSvKGdgS7OkiNq2sBaViFUACwAAAtUxSgOT0AfhXr7nV1XV22tbVqv432qNxXDSTTO6yOkjYlcSrdk6HWJYNlIsVMakEHftmxBsRO0oCJwOSnD5qcRJNJLIY+r7WkIBcN2EUC2457k33JsLfHB8OjDYaOMyuyQyiSMEKCANVlYgdr2uex2HnecpQELJkTK0ghnkijlYs6KENi3tGNiLpc3J57kkWJrqwuTx4TFxvHdRHB1CILaQt1I89tIFSFKAhcTw6svXFZHV5cQmIDDSdDxrGi6QRYi0QuDf2jy2t+sLkZjzhcTLPJJIsbRgEKqBXKE6UUbbxjckk33JsLTFKA48oy9cqyyOFSSsaBQWtc28bC1cOLyJ5c0eaLFSwl1VWVFhYHRqsfhI2Pxj31NUoCDTIpIpy64uQO6BJHKREtpLFWA0BVYByOViALi+9fn1Xj/AXo3WS6ev67XqHWauu6++q3y++1T1KAicNk7DMFlmmaZowRGCqKq6tixCjdiNr8gCbAXNcy8NBcIIOuf0UcobJ7INxHrtfq+7Tztte21T9KAiJ8mY5jJLFO8XWhRIqqhuVBAZSynS2mwJ3FkG3fX4wfDkeEwMESvIRBMZVLHUxLdZszHc/jTvzNhcnvmqUAqGxGRsuKd8PiJIOsN3VVjdS1gNah1OlrAcuyeZUnepmlARJyCP8CthwXs51M5ILsxbUWYkbkkeFhyAAAFdMuXLLnEeIJOqOJ4wNrESNGxJ2ve8Qt7zXbSgId+HkaEgO6uMQ06SDTqR3vfTcWI0sy2INwx99f05GMTDKuJkebrYzGwPYUIb3CKlrE3vquW5b2AAl6UBD4bJ5EmjMuKlkWI3UEKhY2IBlZANexO2wvuQbC0xSlAKUpQClKUApSlAKUpQClKUApSlAKUpQClKUApSlAKUpQClKUApSlAKUpQClKUApSlAKUpQClKUApSlAKUpQClKUB//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8" name="Picture 4" descr="http://socialprotection.itcilo.org/pdf-and-pics/logos/ILO_logo/image"/>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2331" y="5615009"/>
            <a:ext cx="1780144" cy="1114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87661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604220" y="3140969"/>
            <a:ext cx="6795714" cy="3638780"/>
          </a:xfrm>
          <a:prstGeom prst="rect">
            <a:avLst/>
          </a:prstGeom>
        </p:spPr>
      </p:pic>
      <p:pic>
        <p:nvPicPr>
          <p:cNvPr id="5" name="Picture 2"/>
          <p:cNvPicPr>
            <a:picLocks noChangeAspect="1" noChangeArrowheads="1"/>
          </p:cNvPicPr>
          <p:nvPr/>
        </p:nvPicPr>
        <p:blipFill>
          <a:blip r:embed="rId3" cstate="print"/>
          <a:stretch>
            <a:fillRect/>
          </a:stretch>
        </p:blipFill>
        <p:spPr bwMode="auto">
          <a:xfrm>
            <a:off x="5508104" y="47573"/>
            <a:ext cx="2452526" cy="2479222"/>
          </a:xfrm>
          <a:prstGeom prst="rect">
            <a:avLst/>
          </a:prstGeom>
          <a:noFill/>
          <a:ln w="31750">
            <a:solidFill>
              <a:schemeClr val="bg1"/>
            </a:solidFill>
            <a:miter lim="800000"/>
            <a:headEnd/>
            <a:tailEnd/>
          </a:ln>
        </p:spPr>
      </p:pic>
      <p:pic>
        <p:nvPicPr>
          <p:cNvPr id="6" name="Content Placeholder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 y="33775"/>
            <a:ext cx="2472694" cy="2401739"/>
          </a:xfrm>
          <a:prstGeom prst="rect">
            <a:avLst/>
          </a:prstGeom>
        </p:spPr>
      </p:pic>
    </p:spTree>
    <p:extLst>
      <p:ext uri="{BB962C8B-B14F-4D97-AF65-F5344CB8AC3E}">
        <p14:creationId xmlns:p14="http://schemas.microsoft.com/office/powerpoint/2010/main" val="37724669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verze\Desktop\Untitled.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69626"/>
          <a:stretch/>
        </p:blipFill>
        <p:spPr bwMode="auto">
          <a:xfrm rot="10800000">
            <a:off x="-27029" y="-2"/>
            <a:ext cx="8482185"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rot="905214">
            <a:off x="-252919" y="-4307"/>
            <a:ext cx="4469108" cy="7339769"/>
            <a:chOff x="417306" y="366853"/>
            <a:chExt cx="4111033" cy="7056215"/>
          </a:xfrm>
        </p:grpSpPr>
        <p:pic>
          <p:nvPicPr>
            <p:cNvPr id="31" name="Picture 8" descr="http://sollpanda.files.wordpress.com/2013/02/primi-passi.jpg"/>
            <p:cNvPicPr>
              <a:picLocks noChangeAspect="1" noChangeArrowheads="1"/>
            </p:cNvPicPr>
            <p:nvPr/>
          </p:nvPicPr>
          <p:blipFill rotWithShape="1">
            <a:blip r:embed="rId4" cstate="print">
              <a:clrChange>
                <a:clrFrom>
                  <a:srgbClr val="FCFDF5"/>
                </a:clrFrom>
                <a:clrTo>
                  <a:srgbClr val="FCFDF5">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l="48990" t="553"/>
            <a:stretch/>
          </p:blipFill>
          <p:spPr bwMode="auto">
            <a:xfrm rot="1430663">
              <a:off x="3254767" y="592652"/>
              <a:ext cx="1273572" cy="244316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descr="http://sollpanda.files.wordpress.com/2013/02/primi-passi.jpg"/>
            <p:cNvPicPr>
              <a:picLocks noChangeAspect="1" noChangeArrowheads="1"/>
            </p:cNvPicPr>
            <p:nvPr/>
          </p:nvPicPr>
          <p:blipFill rotWithShape="1">
            <a:blip r:embed="rId4" cstate="print">
              <a:clrChange>
                <a:clrFrom>
                  <a:srgbClr val="FFFFFF"/>
                </a:clrFrom>
                <a:clrTo>
                  <a:srgbClr val="FFFFFF">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rcRect r="50779"/>
            <a:stretch/>
          </p:blipFill>
          <p:spPr bwMode="auto">
            <a:xfrm rot="2402986">
              <a:off x="2063775" y="366853"/>
              <a:ext cx="1216355" cy="243164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http://sollpanda.files.wordpress.com/2013/02/primi-passi.jpg"/>
            <p:cNvPicPr>
              <a:picLocks noChangeAspect="1" noChangeArrowheads="1"/>
            </p:cNvPicPr>
            <p:nvPr/>
          </p:nvPicPr>
          <p:blipFill rotWithShape="1">
            <a:blip r:embed="rId4"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l="1" r="48489" b="251"/>
            <a:stretch/>
          </p:blipFill>
          <p:spPr bwMode="auto">
            <a:xfrm rot="1103593">
              <a:off x="417306" y="4917670"/>
              <a:ext cx="1183595" cy="225534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8" descr="http://sollpanda.files.wordpress.com/2013/02/primi-passi.jpg"/>
            <p:cNvPicPr>
              <a:picLocks noChangeAspect="1" noChangeArrowheads="1"/>
            </p:cNvPicPr>
            <p:nvPr/>
          </p:nvPicPr>
          <p:blipFill rotWithShape="1">
            <a:blip r:embed="rId4" cstate="print">
              <a:clrChange>
                <a:clrFrom>
                  <a:srgbClr val="FCFDF5"/>
                </a:clrFrom>
                <a:clrTo>
                  <a:srgbClr val="FCFDF5">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l="48990" t="553"/>
            <a:stretch/>
          </p:blipFill>
          <p:spPr bwMode="auto">
            <a:xfrm rot="1430663">
              <a:off x="2200439" y="2862078"/>
              <a:ext cx="1273572" cy="244316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descr="http://sollpanda.files.wordpress.com/2013/02/primi-passi.jpg"/>
            <p:cNvPicPr>
              <a:picLocks noChangeAspect="1" noChangeArrowheads="1"/>
            </p:cNvPicPr>
            <p:nvPr/>
          </p:nvPicPr>
          <p:blipFill rotWithShape="1">
            <a:blip r:embed="rId4"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r="50779"/>
            <a:stretch/>
          </p:blipFill>
          <p:spPr bwMode="auto">
            <a:xfrm rot="2402986">
              <a:off x="1069759" y="2443476"/>
              <a:ext cx="1216355" cy="243164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http://sollpanda.files.wordpress.com/2013/02/primi-passi.jpg"/>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47435" t="1972"/>
            <a:stretch/>
          </p:blipFill>
          <p:spPr bwMode="auto">
            <a:xfrm>
              <a:off x="1693558" y="4977259"/>
              <a:ext cx="1332835" cy="244580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p:nvPr>
        </p:nvSpPr>
        <p:spPr>
          <a:xfrm>
            <a:off x="420215" y="116632"/>
            <a:ext cx="7620000" cy="1143000"/>
          </a:xfrm>
        </p:spPr>
        <p:txBody>
          <a:bodyPr/>
          <a:lstStyle/>
          <a:p>
            <a:r>
              <a:rPr lang="fr-CH" dirty="0" smtClean="0"/>
              <a:t>LOOKING AT THE FUTURE</a:t>
            </a:r>
            <a:endParaRPr lang="en-GB"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853123343"/>
              </p:ext>
            </p:extLst>
          </p:nvPr>
        </p:nvGraphicFramePr>
        <p:xfrm>
          <a:off x="1508200" y="1124744"/>
          <a:ext cx="7632848" cy="556408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3824607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ipemed.coop/timage/phpThumb.php?src=../adminIpemed/media/img_categorie/1369304506_ESS2-ENG.jpg&amp;w=645&amp;q=100"/>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0" y="3850338"/>
            <a:ext cx="8460431" cy="1670368"/>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3995936" y="2060848"/>
            <a:ext cx="3865240" cy="4691202"/>
          </a:xfrm>
        </p:spPr>
        <p:txBody>
          <a:bodyPr>
            <a:normAutofit fontScale="77500" lnSpcReduction="20000"/>
          </a:bodyPr>
          <a:lstStyle/>
          <a:p>
            <a:r>
              <a:rPr lang="en-GB" sz="2100" dirty="0">
                <a:hlinkClick r:id="rId4"/>
              </a:rPr>
              <a:t>http://</a:t>
            </a:r>
            <a:r>
              <a:rPr lang="en-GB" sz="2100" dirty="0" smtClean="0">
                <a:hlinkClick r:id="rId4"/>
              </a:rPr>
              <a:t>socialeconomy.itcilo.org/en</a:t>
            </a:r>
          </a:p>
          <a:p>
            <a:r>
              <a:rPr lang="en-GB" sz="2100" dirty="0" smtClean="0">
                <a:hlinkClick r:id="rId4"/>
              </a:rPr>
              <a:t>http</a:t>
            </a:r>
            <a:r>
              <a:rPr lang="en-GB" sz="2100" dirty="0">
                <a:hlinkClick r:id="rId4"/>
              </a:rPr>
              <a:t>://</a:t>
            </a:r>
            <a:r>
              <a:rPr lang="en-GB" sz="2100" dirty="0" smtClean="0">
                <a:hlinkClick r:id="rId4"/>
              </a:rPr>
              <a:t>www.ilo.org/coop</a:t>
            </a:r>
          </a:p>
          <a:p>
            <a:r>
              <a:rPr lang="en-GB" sz="2100" dirty="0">
                <a:hlinkClick r:id="rId4"/>
              </a:rPr>
              <a:t>http://www.sseacb.net</a:t>
            </a:r>
            <a:r>
              <a:rPr lang="en-GB" sz="2100" dirty="0" smtClean="0">
                <a:hlinkClick r:id="rId4"/>
              </a:rPr>
              <a:t>/</a:t>
            </a:r>
          </a:p>
          <a:p>
            <a:r>
              <a:rPr lang="en-GB" sz="2100" dirty="0">
                <a:hlinkClick r:id="rId4"/>
              </a:rPr>
              <a:t>http://www.unrisd.org/tfsse</a:t>
            </a:r>
            <a:endParaRPr lang="en-GB" sz="2100" dirty="0" smtClean="0">
              <a:hlinkClick r:id="rId4"/>
            </a:endParaRPr>
          </a:p>
          <a:p>
            <a:r>
              <a:rPr lang="en-GB" sz="2100" dirty="0" smtClean="0">
                <a:hlinkClick r:id="rId4"/>
              </a:rPr>
              <a:t>ILO </a:t>
            </a:r>
            <a:r>
              <a:rPr lang="en-GB" sz="2100" dirty="0">
                <a:hlinkClick r:id="rId4"/>
              </a:rPr>
              <a:t>Declaration on Social Justice for a Fair Globalization</a:t>
            </a:r>
            <a:endParaRPr lang="en-GB" sz="2100" dirty="0"/>
          </a:p>
          <a:p>
            <a:r>
              <a:rPr lang="en-GB" sz="2100" dirty="0">
                <a:hlinkClick r:id="rId5"/>
              </a:rPr>
              <a:t>Decent Work and the Informal Economy, 90th Session of the ILC, 2002</a:t>
            </a:r>
            <a:endParaRPr lang="en-GB" sz="2100" dirty="0"/>
          </a:p>
          <a:p>
            <a:r>
              <a:rPr lang="en-GB" sz="2100" dirty="0">
                <a:hlinkClick r:id="rId6"/>
              </a:rPr>
              <a:t>Promoting Co-operatives - A guide to ILO Recommendation 193</a:t>
            </a:r>
            <a:endParaRPr lang="en-GB" sz="2100" dirty="0"/>
          </a:p>
          <a:p>
            <a:r>
              <a:rPr lang="en-GB" sz="2100" dirty="0">
                <a:hlinkClick r:id="rId7"/>
              </a:rPr>
              <a:t>ILO Regional Conference on Social Economy, Johannesburg, October 2009</a:t>
            </a:r>
            <a:endParaRPr lang="en-GB" sz="2100" dirty="0"/>
          </a:p>
          <a:p>
            <a:r>
              <a:rPr lang="en-GB" sz="2100" dirty="0">
                <a:hlinkClick r:id="rId8"/>
              </a:rPr>
              <a:t>Tackling the Global Jobs Crisis, 98th Session of the ILC, 2009</a:t>
            </a:r>
            <a:endParaRPr lang="en-GB" sz="2100" dirty="0"/>
          </a:p>
          <a:p>
            <a:r>
              <a:rPr lang="en-GB" sz="2100" dirty="0">
                <a:hlinkClick r:id="rId9"/>
              </a:rPr>
              <a:t>Cooperatives in Social Development, Report of the UN Secretary-General</a:t>
            </a:r>
            <a:endParaRPr lang="en-GB" sz="2100" dirty="0"/>
          </a:p>
          <a:p>
            <a:r>
              <a:rPr lang="en-GB" sz="2100" dirty="0">
                <a:hlinkClick r:id="rId10"/>
              </a:rPr>
              <a:t>European Parliament Report on Social Economy</a:t>
            </a:r>
            <a:endParaRPr lang="en-GB" sz="2100" dirty="0"/>
          </a:p>
          <a:p>
            <a:endParaRPr lang="en-GB" dirty="0"/>
          </a:p>
        </p:txBody>
      </p:sp>
      <p:sp>
        <p:nvSpPr>
          <p:cNvPr id="5" name="Title 1"/>
          <p:cNvSpPr txBox="1">
            <a:spLocks/>
          </p:cNvSpPr>
          <p:nvPr/>
        </p:nvSpPr>
        <p:spPr>
          <a:xfrm>
            <a:off x="161763" y="116632"/>
            <a:ext cx="8136903" cy="1296144"/>
          </a:xfrm>
          <a:prstGeom prst="rect">
            <a:avLst/>
          </a:prstGeom>
        </p:spPr>
        <p:txBody>
          <a:bodyPr vert="horz" lIns="91440" tIns="45720" rIns="91440" bIns="45720" rtlCol="0" anchor="ctr">
            <a:noAutofit/>
          </a:bodyP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r>
              <a:rPr lang="fr-CH" dirty="0" smtClean="0"/>
              <a:t>CONTACTS AND USEFUL LINKS</a:t>
            </a:r>
            <a:endParaRPr lang="en-GB" dirty="0"/>
          </a:p>
        </p:txBody>
      </p:sp>
      <p:sp>
        <p:nvSpPr>
          <p:cNvPr id="2" name="AutoShape 2" descr="data:image/jpeg;base64,/9j/4AAQSkZJRgABAQAAAQABAAD/2wCEAAkGBxQTEhUUEhQUFRUXGBUVFBQUFxQUFBQUFRQWFhUUFBQYHCggGBolHBQUITEhJSkrLi4uFx8zODMsNygtLiwBCgoKDg0OGhAQGiwkHyQsLCwsLCwsLCwsLCwsLCwsLCwsLCwsLCwsLCwsLCwsLCwsLCwsLCwsLCwsLCwsLCwsLP/AABEIAQMAwgMBIgACEQEDEQH/xAAbAAABBQEBAAAAAAAAAAAAAAAFAQIDBAYAB//EAEMQAAEDAQUDCgIIBAQHAAAAAAEAAhEDBAUSITFBUXEGEyJhgZGhscHRMvAjQlJTYnKS4RUzgqIUFrLxByQ0Q2PC0v/EABkBAAMBAQEAAAAAAAAAAAAAAAABAgMEBf/EACgRAQEAAgEEAgEDBQEAAAAAAAABAhEDEiExQQRRIhNhgXGhscHwQv/aAAwDAQACEQMRAD8AGNtJ3nvUzLe8fXd3lUsB3LoO4rm0oUZe1UfXKsMvurvB4gIIHJwelqKaBl+v2hp7FK2/t7GlZwVE8VEtBpBfNM60+6PZKLwoHVpHYPdZsVU7nUdJ7ahtrobHOHep2WlmyuRxJ9VkOdXc6jpG20ZWdstAPUcJU7atXY9juweiwnPJRaCNpR0jbe/4msPqsPeFzbfU20u537LCtt7xo9w7SpmXzVGlR3eSjpG23F576b+yCnC9WbQ8cWrGN5Q1h9aeIHspW8p6u0MPEeyOkbbJt6UvtRxBHopW26mfrt71jm8qT9amw9/unt5S0zrR7iPZHTRttGVmnRzT2hSgrFNv2zHVjhwU7L1suwvb88UaPbYJ7XHeVlad40dld47XKyy3D6tpHbHqjQaVtZ32nd5Smq6QZzGmiz4tr9lam79PokqXvVbqKbuE+6NE0/8AjH7/AACRZP8AzM77sd5XI6S7MHB+ZCUA/JVopC3I+nFejyfDxxxtl8OTDntslithO5Jnu8FLhO8qOvUc0SDK891m5bvBd0VOC7eO5Ln1ICvhakwDerBH4QmkD7KYQ831ppp9amIG4ppDetGzQlhSFpUzazRu81NSqA7hPUEbGlEgpJKItc3bhjqVqrY6boDSAdpzgJ7LQGXlJjV+1Xa9jcUgjqnviFRzVQiY1wcuSymCgqRoTKInQKyLO77JTIxoUrSk5l24pAUBO0nepmE7yoGFWKaAfnvK5PhKkAMXpvCtWa045gKCz3W0ZuOI7tivNaBkMupdHJ8q3G4xhhwauyQq1u+FWiqtu+FcTpWWaJU2kcgnoMkJpCcq9tq4Wk78h2oAbarSS7goedO9QTsRKx3dOZVXseONy8KhdKns1WMjorwutu9SU7rG8wp68V/pVXa4A+aImqMOU5fspKFgYjd32JkRGSm8kXOG0Fs9txDCTO6dh3IdeVmwmdhnTSdyN3/c/NjnKem0butDbv8ApSWP+sNdgI0V42XuzzwsuqEJ9OnO8olQsgYX44JAcN4nTJVKVWDGi0jPXtboWctgnetBzdIAYgZIG/aOKDk5N4olaNn5W+SUm6XhJWo0y1xbMgbZWZeCBPWtHSGTuB8ln6/wjiVeOOrovM2UEkCFZs6goDXh6KzSCKIsLkqRTo1a3htKJdMz2Ie282Tv6tPEp9tbirOBzy8gfZCLXdjh0zGFxyg5gxtELfL434TOe2H6v5dI+K9M7XDud7Ja9mY8QHxxBWXo2UkuaDpvRGz3JWc3E2oN2rt8LlvFr3WstFzRIGRa7gQouccPiAb1yT5BCn3faGgnHIAnJx01Q03hU2PcO1GOF+9nbW1pWZrwMFamTtaSWkHdJEeKFcorO+mGhwiSSCCCDG4gxtQux2l7j0iDxAKdbKpdkfq5DMkZ8dFtnxdMl1/dGGdt0W7KGJ8nYtHTCBXOelCPMXJy+XdwzskaxStamNCcFk3S0mhG7BTEIE0o7drgUtHBSpZOcpOETI9F59Y7LhrwZyJXql2Upy7utYu/rFzVsfqJzEdYn18FvxRhzWUEvAyXu3hoy018+is/Uf01pr4phunUO7EfVZUnp9q6Me9v8MMu3HP63/Q+w9FvH0Wpo4ubZhzyzyWUpnJvH0WrsbOgDlmAJ0MyR7KMkQ6u6WOlsdHs00WNqMJbkCczoto+lDDt6JHmsrZhrxKfHdHZ2RUxrw9FPSUbhrw9FJSVekp1y5ckYFbasVn9o8x6q9a6c0mAamT3FCrYZqv4ozaHtY2lJiQ7tzAXrZTXx8Xn+eWhVjsskkAkyZjPIOjRae66M0wRocR0/GY8kNuPQnZ0tdxe7TuRm5x9GPy9e0k+q8vkvZ24qF4U8NN4/CR/b+6wtrpiJkaDit/fuVOoeqO8sHusBbm5j+n/AEhThFW6i9dFOT3LqtAgunUmfEqxcbYE8T3Ja7i55GpiewCSuj5mXT0Yj43F1455/Rlys6RO4IjXtuEw3M9Wao3dTMktJaOMFWnUoyaP2C4spN92+FvT2M/idWfhMcFao3kSQCIPXkh76D5kkxntU9lYXHpZt3EbUtTS8eray+0P0GZ9N66hbKwORA4lG6l2g2QuptAcSCS0ZnDsO8ZnvWds9jxOEnOdu3sSmtHljlvTacnL7q0jNUYhlofcK5fdtp2ioysA5sDC5jwA4xoRBIIIdqCq11sFNpcHDMEOpkg4idMA+rHatDbLobXosIbhfn0gAHDLKd+gTxy76Tnj7YHlGIfHb/a39+9ZmodFquUNgqtaKrx0fhBkHMHQ9g8FlX6BbYe6z5e0xn/eROznos+di2VgZipNB09isXQ+CmtHZ7xcxoaAFOW2cGKjIa7M6HyWPon4uJRp16uiCAgdPV/FGEs8qSVh5ehS0fbyXWn0902h7eSueEe1lcuSJAANE1Kzw3e47smiSrV9a0B+EnvIVq5qYLLQ+BiDqgmNG4HSPLuVe+R9JSG5g8T+y9Pkz3wyfWnHjjrk2luURTcSBEAmJM/F3I9dg+hAy/ls8WjVZ6w1MNIz90O8jLzWlsBinHVTHb0QvN5HViH8p3RQd1kf6/2WBtx6fafCB6Ldcrf5Letw/wDc+ywdqzqdp8ynwzdh8nhpLlpQyTtB+fFR0YJOQzJz6lYpgspDqbn2yfUJt22Imk6oPquGW8Rn5JfOy3za+pp1/Ekx4N/dS0aeFxHUpH0p4ptJ8k9R9lM165a0mMnZTfTI1M8VYpMTKxk8Ezn3TvCcm13TZ8nRjploBMCSEDvey4KuEtLZGIA7v9wVPdN4OALKRIc4Zu0w9QnUqW97JVqBr3uL3MESd0zHin09lbi5yWs4xgxK3tsqinSLnZADM7pED0Xn3Jqo7EMiIWwtYdaLI9oyLoaCdM3DP1SxumXLN2fTBcp3YW2iD0XNs7huxc3JIG/JyydUfD+VaHljUAY1jdI26kCGNPb0j/Us9X1H5Vvxz8WPyr+f8RconoU/nYi4Qej8FP52IuDl2Zp1zlcqDPidxHmrVKu1wlpB4KCg0Eu6nJejh9q+fFNoe3klqidUlIZ/O5OXsXtZlclwpEGC3RbsPOtJMPDw0RILy6OzKVfvDMOjUCmT+VoqknxCz9hMub+b1Wktz4ZX/LHcwf8A0vV+TJjxTX7OHiu86HOMUiJJOFgE9QC2FibkePkVi+cxAZRMCO4LcMMY9Mj6LzOX06sPYDywd9HQG9wPcP3WDpZ1O1bjlppZxuDz3BnssbdlImoDsmPL3Wvxp+cLlvZoLwqQwjg3ugeiOXG3DZR+LEeMw31KylteTA3mfnvWwa7BRYNzQT3Fx8wubP8AP5H8/wCHVyfjwYz9gt+RjjHCU8sVGzVJLieoeZPmr1N+Sz5sem9mnDn147qq+G6lRMtDScjPBWqjJKqPsjRsASxrSwSu+WnHDoHV7rTtv6iKbmuDseGYwyBO0kZDVZW7rMHkB56O7UTwWztdjpigWtAkjOBBiMgnvSpCcnSH4nDSPGCFp7Q9lOz9OcOQOES7PIQN6zXJ2zOpswnUnwR69bS5lLoxiJgTpp/spw71HN2kryHlPazUeXH6z3HgMcAdgaB2KlaTn/StLykupmCtUqEh7DTLY+B7qjzLI4EnJZiuMzs6I1XVj4jk5MurLa7R+Cn87EUq0sTC3SRCFUT0GfOxGWHIKalSu+w82DJkmNOqfdSWRpLqgG+fBTh8plgfDqvZ5ItBjim09QlqOkymsOYShra5JiSJ6DJWGQGvjozE5aorRt7CS14JD3gGJzaeaBz4By0A5KWfDhh8axjOu9PZyXs4EAPy/G6e9dHN8vrxmP058OC43bK3tbmNrRTacILD0iTJEOOaZbeVVoqHo4aY/CJJ4l3std/lWzTJa4neXuPVvT28l7N92f1O91z/AKkvlt01k7vcbTP+IqElsYBMGD8UeCuC4rN968cHH0Wmpcn7O0yGQR+J3urH8Jo/YHiqnJB01kxcll+9qeKf/BbLtqVO8rVtuij92PFP/hlECSxgA1J07Sj9TEdNZIXPZW5h75GY11TaL9ikvi8rO+tRo2cNIxzUe0ZGMw1p255k9Sr1BDiOtRzflJW/BdWxZlRvMqI1EgrLnmLpmX2v3e7C4Lc3NZsebjM6cAvP6NTNbC5bcQ3LVOr3NdmkosGLLZkqfKSniFMdLDLpwxrlkcuoqSx1diivO8P+Tr12wWsczBucGOaHx1HE4Sr4Zuufn7Rmr+sNmwB1pfXAB6I5xoxO005uXFYS31Gl7sEhsZBxBMdZAHkvXLJWpV2B4DXDc4Alp2g7irDbKz7DP0j2WvVrs5ul5JSd0GfOxFqb8gvSRQb9lvcFIKY3DuStPTzSepRWcEOqZHONhXqbWjcnFLY08rdSd9k9xSNpOkdF3cV6dWKDXs8b096GmRg7j3FciBcN65Gy0g/zE37DvBd/mNv2Hd4QINS4VGjGzyjH3Z7wmu5Sf+P+79kDqva0S4gDrQy1XywZNBd16BOY7G9NZT5Uk6U/7v2SVeVRbmWNHF37LAPvN+zo8Ne9VXVCcySeOaucaepua/L0j4aYPEkBAL25SV7QML3AMP1GCGndO09pQQFOWkwkLe1myVsFRjvsuaewHNau+KRBD29vBYsra2e9GCzMfUk6NgZkkKrNzQxy1dqlKqCrNOmFV/w2MY6QOE/VJEtO4bwmNruGR9ly5YXF145zLuNUKAV5l4spDXNZ9tZxGqRlAvMDM+wknwKiY77NOrTQWO217W8UaUtafjcNcJ2TslGv+JFrbZ7IyyM24AeAIefFre9Qf8Mr0pc86i5oa7C5zTOTw3M4p2xn2FZPl7evP2pxGgmOGzwAXdx8cwjh5eS50ylbnsDX03lroglpiRuO9K6/rT9/U70Ms1TKD2LqroKdxl8p2vuvy0ba1X9RXfxesf8Au1f1u90P5xSsgqLge1wXjVOtSp+t3unC1vP13/qd7qsGqRgU60acVnbz3lPa4qJqlaEA+UicuTIzCs9et8ODi2mQAMiYkk7eCO3lWwU3O2gZcTkFhXuWeGO+4yqWrWc4y4knrzTJTQV0rVBwK6U2UoTM5qcCmylCAcj11U+doFh1BMdqAI9yddhI3H0TgoncFWGkEdR4hPvugMIeNRkeB0+etSUKGZd9oz7FWwAciOohVcJYMcrLtn7M5HbFRwWerXcQJHNU95Lj0yODZH9Sj5KXHz1dzakinT+M6T9loOydeARbla5ry2kwABuQAyAAjIBZ8PD/AO635eWa6YD3Kw0murnJz2uaz8rgWudwILggN4A85nqQD3rTufzgY2BDQAf6co8FmLxqTXeeuO4R6Le+HNPJoSl0jNNlcTkoU4uT2OUTU8JBap1FZp1QdVQplTNKAIhu7P53KRiHB6L2duKn1jy2hT0/StmwuSrlmYLyurw1rN5xHgNPErKkopyktGOu7c2Gjs18SUKVYTsjLyRpTpTGpSqIspQU1KEA+UoKaEqAeCjlyZtHaPX1QJGbkOvHzH7JwNVRGQTa7sPS7ClonIKzZ6Yc4A6angM1cITZW5ijDfjqdJ2+SABPAQhEZuceA9fNXLbm6ZmRPtCqbu/vVdcy8F4d8LCdwlYpj5cTvJPitbfdXDRd15LIUFOVVFmUjiulNKRnUztStcmOOxKxIJ2qZpUTQntQD2nNH7n0jfks+3VaC7MmhPEIiFyv1LDJJ3klcs+iq6nl1epicXbyT3mVGkKSU0EBzTyVGdU4oBUqalCAcE5MSphICitzO+LsKEBEbnd043g+/onA2FJ3RCt0HanqQ+kegFconJOEnaorOMgpWHRMs2g7fNMgjlXV6Ias9RRPlVUl4G5DKRS9qiaUhSFNe5AdKlpqAKzZmyVIWNiVibWKfZhmmZaYzR6xGAAglA7UUsj8lUIcDlyjY7ILlWw8jlISulIVkTgUpTJzT0G5KkXSgHFK0pkpWlASAq5droe3iqQU1mdDgdxCYbWh8Ct2Q9H53KlRPRVqxu6KcJbYdF1n+Edvmm0zom2d3QHb5lMmTv6pNUqvTXXm+aruKRhSUlUTl1R+gTMSVCRquWQxmVSYr1BqIZS0uz2KwxuFhPZ3pWuyUdod0AN5TIlIyidmdAQukURsmZA60oBc1wMlyrml1rlXcPM0jly4qCRzmpVC9SoBUspqVAKkK5IUGkaU9pULCpQUw2lCp0R1j0Vuwu6PahNhfNNv5R5IlYT0e1BCToBy3eihonoDguY5RMdFMncD4Ep4zUKsZaHzUcfxHzUlPwVUFSVXQI368ElFLpkp4UTFIEgmplX7KFQpojZ9E4EjwobUc2jq81ZVO0HpnuToPYUVu7LpHYhVIIqDhZCUBHV80irFy5LYYldKaClQRlRPYUyolpHJIHpU1KmCriuTUwcpQok9hQGlu5/0beCK2F2Xagl2O+jb2+ZRewHLtKAIU1WtT4oVD1P8ypqRzVO9nRZn9ceLwqhMmxcXSZSsGUpoUqSsUoChap2BAS0wiNIdFD6aI0z0U4DwqGKSVcrOhpKp0QjIL1lbtU9V8qqxyfiU+geuXSuS2GHOSWVzkxMnOS000ldTKAkSpJXAoM4JFy5BHJQmhOnJMDl2u+jb2+aM2J3R70Cu09AcT5o3YdAN5SAjRVC/P+mjeWec+iIhsSht8/y6Y/ED+lpPsqxu52Jn6zYEKAKxahn7ZKsEqaRqnYoGKw1I09IK/sVGirjiqgQ2t+Ub1HTKZXfJSsKm3uFlpUjFCxWKYSCYNXJwK5IMGSmuXLlRIynMXLkQekhSlcuSNy5cuT9FDwuXLkQC12/COJR2xfCPneuXIAnOqG30f5XB/kz3K5cqhewK1qquXIUkarIXLlMHpYo6qeqVy5UFF3xKamuXKAnYp2LlyRpwuXLlQf/Z"/>
          <p:cNvSpPr>
            <a:spLocks noChangeAspect="1" noChangeArrowheads="1"/>
          </p:cNvSpPr>
          <p:nvPr/>
        </p:nvSpPr>
        <p:spPr bwMode="auto">
          <a:xfrm>
            <a:off x="155575" y="-2827338"/>
            <a:ext cx="4419600" cy="58959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4" name="AutoShape 4" descr="data:image/jpeg;base64,/9j/4AAQSkZJRgABAQAAAQABAAD/2wCEAAkGBxQTEhUUEhQUFRUXGBUVFBQUFxQUFBQUFRQWFhUUFBQYHCggGBolHBQUITEhJSkrLi4uFx8zODMsNygtLiwBCgoKDg0OGhAQGiwkHyQsLCwsLCwsLCwsLCwsLCwsLCwsLCwsLCwsLCwsLCwsLCwsLCwsLCwsLCwsLCwsLCwsLP/AABEIAQMAwgMBIgACEQEDEQH/xAAbAAABBQEBAAAAAAAAAAAAAAAFAQIDBAYAB//EAEMQAAEDAQUDCgIIBAQHAAAAAAEAAhEDBAUSITFBUXEGEyJhgZGhscHRMvAjQlJTYnKS4RUzgqIUFrLxByQ0Q2PC0v/EABkBAAMBAQEAAAAAAAAAAAAAAAABAgMEBf/EACgRAQEAAgEEAgEDBQEAAAAAAAABAhEDEiExQQRRIhNhgXGhscHwQv/aAAwDAQACEQMRAD8AGNtJ3nvUzLe8fXd3lUsB3LoO4rm0oUZe1UfXKsMvurvB4gIIHJwelqKaBl+v2hp7FK2/t7GlZwVE8VEtBpBfNM60+6PZKLwoHVpHYPdZsVU7nUdJ7ahtrobHOHep2WlmyuRxJ9VkOdXc6jpG20ZWdstAPUcJU7atXY9juweiwnPJRaCNpR0jbe/4msPqsPeFzbfU20u537LCtt7xo9w7SpmXzVGlR3eSjpG23F576b+yCnC9WbQ8cWrGN5Q1h9aeIHspW8p6u0MPEeyOkbbJt6UvtRxBHopW26mfrt71jm8qT9amw9/unt5S0zrR7iPZHTRttGVmnRzT2hSgrFNv2zHVjhwU7L1suwvb88UaPbYJ7XHeVlad40dld47XKyy3D6tpHbHqjQaVtZ32nd5Smq6QZzGmiz4tr9lam79PokqXvVbqKbuE+6NE0/8AjH7/AACRZP8AzM77sd5XI6S7MHB+ZCUA/JVopC3I+nFejyfDxxxtl8OTDntslithO5Jnu8FLhO8qOvUc0SDK891m5bvBd0VOC7eO5Ln1ICvhakwDerBH4QmkD7KYQ831ppp9amIG4ppDetGzQlhSFpUzazRu81NSqA7hPUEbGlEgpJKItc3bhjqVqrY6boDSAdpzgJ7LQGXlJjV+1Xa9jcUgjqnviFRzVQiY1wcuSymCgqRoTKInQKyLO77JTIxoUrSk5l24pAUBO0nepmE7yoGFWKaAfnvK5PhKkAMXpvCtWa045gKCz3W0ZuOI7tivNaBkMupdHJ8q3G4xhhwauyQq1u+FWiqtu+FcTpWWaJU2kcgnoMkJpCcq9tq4Wk78h2oAbarSS7goedO9QTsRKx3dOZVXseONy8KhdKns1WMjorwutu9SU7rG8wp68V/pVXa4A+aImqMOU5fspKFgYjd32JkRGSm8kXOG0Fs9txDCTO6dh3IdeVmwmdhnTSdyN3/c/NjnKem0butDbv8ApSWP+sNdgI0V42XuzzwsuqEJ9OnO8olQsgYX44JAcN4nTJVKVWDGi0jPXtboWctgnetBzdIAYgZIG/aOKDk5N4olaNn5W+SUm6XhJWo0y1xbMgbZWZeCBPWtHSGTuB8ln6/wjiVeOOrovM2UEkCFZs6goDXh6KzSCKIsLkqRTo1a3htKJdMz2Ie282Tv6tPEp9tbirOBzy8gfZCLXdjh0zGFxyg5gxtELfL434TOe2H6v5dI+K9M7XDud7Ja9mY8QHxxBWXo2UkuaDpvRGz3JWc3E2oN2rt8LlvFr3WstFzRIGRa7gQouccPiAb1yT5BCn3faGgnHIAnJx01Q03hU2PcO1GOF+9nbW1pWZrwMFamTtaSWkHdJEeKFcorO+mGhwiSSCCCDG4gxtQux2l7j0iDxAKdbKpdkfq5DMkZ8dFtnxdMl1/dGGdt0W7KGJ8nYtHTCBXOelCPMXJy+XdwzskaxStamNCcFk3S0mhG7BTEIE0o7drgUtHBSpZOcpOETI9F59Y7LhrwZyJXql2Upy7utYu/rFzVsfqJzEdYn18FvxRhzWUEvAyXu3hoy018+is/Uf01pr4phunUO7EfVZUnp9q6Me9v8MMu3HP63/Q+w9FvH0Wpo4ubZhzyzyWUpnJvH0WrsbOgDlmAJ0MyR7KMkQ6u6WOlsdHs00WNqMJbkCczoto+lDDt6JHmsrZhrxKfHdHZ2RUxrw9FPSUbhrw9FJSVekp1y5ckYFbasVn9o8x6q9a6c0mAamT3FCrYZqv4ozaHtY2lJiQ7tzAXrZTXx8Xn+eWhVjsskkAkyZjPIOjRae66M0wRocR0/GY8kNuPQnZ0tdxe7TuRm5x9GPy9e0k+q8vkvZ24qF4U8NN4/CR/b+6wtrpiJkaDit/fuVOoeqO8sHusBbm5j+n/AEhThFW6i9dFOT3LqtAgunUmfEqxcbYE8T3Ja7i55GpiewCSuj5mXT0Yj43F1455/Rlys6RO4IjXtuEw3M9Wao3dTMktJaOMFWnUoyaP2C4spN92+FvT2M/idWfhMcFao3kSQCIPXkh76D5kkxntU9lYXHpZt3EbUtTS8eray+0P0GZ9N66hbKwORA4lG6l2g2QuptAcSCS0ZnDsO8ZnvWds9jxOEnOdu3sSmtHljlvTacnL7q0jNUYhlofcK5fdtp2ioysA5sDC5jwA4xoRBIIIdqCq11sFNpcHDMEOpkg4idMA+rHatDbLobXosIbhfn0gAHDLKd+gTxy76Tnj7YHlGIfHb/a39+9ZmodFquUNgqtaKrx0fhBkHMHQ9g8FlX6BbYe6z5e0xn/eROznos+di2VgZipNB09isXQ+CmtHZ7xcxoaAFOW2cGKjIa7M6HyWPon4uJRp16uiCAgdPV/FGEs8qSVh5ehS0fbyXWn0902h7eSueEe1lcuSJAANE1Kzw3e47smiSrV9a0B+EnvIVq5qYLLQ+BiDqgmNG4HSPLuVe+R9JSG5g8T+y9Pkz3wyfWnHjjrk2luURTcSBEAmJM/F3I9dg+hAy/ls8WjVZ6w1MNIz90O8jLzWlsBinHVTHb0QvN5HViH8p3RQd1kf6/2WBtx6fafCB6Ldcrf5Letw/wDc+ywdqzqdp8ynwzdh8nhpLlpQyTtB+fFR0YJOQzJz6lYpgspDqbn2yfUJt22Imk6oPquGW8Rn5JfOy3za+pp1/Ekx4N/dS0aeFxHUpH0p4ptJ8k9R9lM165a0mMnZTfTI1M8VYpMTKxk8Ezn3TvCcm13TZ8nRjploBMCSEDvey4KuEtLZGIA7v9wVPdN4OALKRIc4Zu0w9QnUqW97JVqBr3uL3MESd0zHin09lbi5yWs4xgxK3tsqinSLnZADM7pED0Xn3Jqo7EMiIWwtYdaLI9oyLoaCdM3DP1SxumXLN2fTBcp3YW2iD0XNs7huxc3JIG/JyydUfD+VaHljUAY1jdI26kCGNPb0j/Us9X1H5Vvxz8WPyr+f8RconoU/nYi4Qej8FP52IuDl2Zp1zlcqDPidxHmrVKu1wlpB4KCg0Eu6nJejh9q+fFNoe3klqidUlIZ/O5OXsXtZlclwpEGC3RbsPOtJMPDw0RILy6OzKVfvDMOjUCmT+VoqknxCz9hMub+b1Wktz4ZX/LHcwf8A0vV+TJjxTX7OHiu86HOMUiJJOFgE9QC2FibkePkVi+cxAZRMCO4LcMMY9Mj6LzOX06sPYDywd9HQG9wPcP3WDpZ1O1bjlppZxuDz3BnssbdlImoDsmPL3Wvxp+cLlvZoLwqQwjg3ugeiOXG3DZR+LEeMw31KylteTA3mfnvWwa7BRYNzQT3Fx8wubP8AP5H8/wCHVyfjwYz9gt+RjjHCU8sVGzVJLieoeZPmr1N+Sz5sem9mnDn147qq+G6lRMtDScjPBWqjJKqPsjRsASxrSwSu+WnHDoHV7rTtv6iKbmuDseGYwyBO0kZDVZW7rMHkB56O7UTwWztdjpigWtAkjOBBiMgnvSpCcnSH4nDSPGCFp7Q9lOz9OcOQOES7PIQN6zXJ2zOpswnUnwR69bS5lLoxiJgTpp/spw71HN2kryHlPazUeXH6z3HgMcAdgaB2KlaTn/StLykupmCtUqEh7DTLY+B7qjzLI4EnJZiuMzs6I1XVj4jk5MurLa7R+Cn87EUq0sTC3SRCFUT0GfOxGWHIKalSu+w82DJkmNOqfdSWRpLqgG+fBTh8plgfDqvZ5ItBjim09QlqOkymsOYShra5JiSJ6DJWGQGvjozE5aorRt7CS14JD3gGJzaeaBz4By0A5KWfDhh8axjOu9PZyXs4EAPy/G6e9dHN8vrxmP058OC43bK3tbmNrRTacILD0iTJEOOaZbeVVoqHo4aY/CJJ4l3std/lWzTJa4neXuPVvT28l7N92f1O91z/AKkvlt01k7vcbTP+IqElsYBMGD8UeCuC4rN968cHH0Wmpcn7O0yGQR+J3urH8Jo/YHiqnJB01kxcll+9qeKf/BbLtqVO8rVtuij92PFP/hlECSxgA1J07Sj9TEdNZIXPZW5h75GY11TaL9ikvi8rO+tRo2cNIxzUe0ZGMw1p255k9Sr1BDiOtRzflJW/BdWxZlRvMqI1EgrLnmLpmX2v3e7C4Lc3NZsebjM6cAvP6NTNbC5bcQ3LVOr3NdmkosGLLZkqfKSniFMdLDLpwxrlkcuoqSx1diivO8P+Tr12wWsczBucGOaHx1HE4Sr4Zuufn7Rmr+sNmwB1pfXAB6I5xoxO005uXFYS31Gl7sEhsZBxBMdZAHkvXLJWpV2B4DXDc4Alp2g7irDbKz7DP0j2WvVrs5ul5JSd0GfOxFqb8gvSRQb9lvcFIKY3DuStPTzSepRWcEOqZHONhXqbWjcnFLY08rdSd9k9xSNpOkdF3cV6dWKDXs8b096GmRg7j3FciBcN65Gy0g/zE37DvBd/mNv2Hd4QINS4VGjGzyjH3Z7wmu5Sf+P+79kDqva0S4gDrQy1XywZNBd16BOY7G9NZT5Uk6U/7v2SVeVRbmWNHF37LAPvN+zo8Ne9VXVCcySeOaucaepua/L0j4aYPEkBAL25SV7QML3AMP1GCGndO09pQQFOWkwkLe1myVsFRjvsuaewHNau+KRBD29vBYsra2e9GCzMfUk6NgZkkKrNzQxy1dqlKqCrNOmFV/w2MY6QOE/VJEtO4bwmNruGR9ly5YXF145zLuNUKAV5l4spDXNZ9tZxGqRlAvMDM+wknwKiY77NOrTQWO217W8UaUtafjcNcJ2TslGv+JFrbZ7IyyM24AeAIefFre9Qf8Mr0pc86i5oa7C5zTOTw3M4p2xn2FZPl7evP2pxGgmOGzwAXdx8cwjh5eS50ylbnsDX03lroglpiRuO9K6/rT9/U70Ms1TKD2LqroKdxl8p2vuvy0ba1X9RXfxesf8Au1f1u90P5xSsgqLge1wXjVOtSp+t3unC1vP13/qd7qsGqRgU60acVnbz3lPa4qJqlaEA+UicuTIzCs9et8ODi2mQAMiYkk7eCO3lWwU3O2gZcTkFhXuWeGO+4yqWrWc4y4knrzTJTQV0rVBwK6U2UoTM5qcCmylCAcj11U+doFh1BMdqAI9yddhI3H0TgoncFWGkEdR4hPvugMIeNRkeB0+etSUKGZd9oz7FWwAciOohVcJYMcrLtn7M5HbFRwWerXcQJHNU95Lj0yODZH9Sj5KXHz1dzakinT+M6T9loOydeARbla5ry2kwABuQAyAAjIBZ8PD/AO635eWa6YD3Kw0murnJz2uaz8rgWudwILggN4A85nqQD3rTufzgY2BDQAf6co8FmLxqTXeeuO4R6Le+HNPJoSl0jNNlcTkoU4uT2OUTU8JBap1FZp1QdVQplTNKAIhu7P53KRiHB6L2duKn1jy2hT0/StmwuSrlmYLyurw1rN5xHgNPErKkopyktGOu7c2Gjs18SUKVYTsjLyRpTpTGpSqIspQU1KEA+UoKaEqAeCjlyZtHaPX1QJGbkOvHzH7JwNVRGQTa7sPS7ClonIKzZ6Yc4A6angM1cITZW5ijDfjqdJ2+SABPAQhEZuceA9fNXLbm6ZmRPtCqbu/vVdcy8F4d8LCdwlYpj5cTvJPitbfdXDRd15LIUFOVVFmUjiulNKRnUztStcmOOxKxIJ2qZpUTQntQD2nNH7n0jfks+3VaC7MmhPEIiFyv1LDJJ3klcs+iq6nl1epicXbyT3mVGkKSU0EBzTyVGdU4oBUqalCAcE5MSphICitzO+LsKEBEbnd043g+/onA2FJ3RCt0HanqQ+kegFconJOEnaorOMgpWHRMs2g7fNMgjlXV6Ias9RRPlVUl4G5DKRS9qiaUhSFNe5AdKlpqAKzZmyVIWNiVibWKfZhmmZaYzR6xGAAglA7UUsj8lUIcDlyjY7ILlWw8jlISulIVkTgUpTJzT0G5KkXSgHFK0pkpWlASAq5droe3iqQU1mdDgdxCYbWh8Ct2Q9H53KlRPRVqxu6KcJbYdF1n+Edvmm0zom2d3QHb5lMmTv6pNUqvTXXm+aruKRhSUlUTl1R+gTMSVCRquWQxmVSYr1BqIZS0uz2KwxuFhPZ3pWuyUdod0AN5TIlIyidmdAQukURsmZA60oBc1wMlyrml1rlXcPM0jly4qCRzmpVC9SoBUspqVAKkK5IUGkaU9pULCpQUw2lCp0R1j0Vuwu6PahNhfNNv5R5IlYT0e1BCToBy3eihonoDguY5RMdFMncD4Ep4zUKsZaHzUcfxHzUlPwVUFSVXQI368ElFLpkp4UTFIEgmplX7KFQpojZ9E4EjwobUc2jq81ZVO0HpnuToPYUVu7LpHYhVIIqDhZCUBHV80irFy5LYYldKaClQRlRPYUyolpHJIHpU1KmCriuTUwcpQok9hQGlu5/0beCK2F2Xagl2O+jb2+ZRewHLtKAIU1WtT4oVD1P8ypqRzVO9nRZn9ceLwqhMmxcXSZSsGUpoUqSsUoChap2BAS0wiNIdFD6aI0z0U4DwqGKSVcrOhpKp0QjIL1lbtU9V8qqxyfiU+geuXSuS2GHOSWVzkxMnOS000ldTKAkSpJXAoM4JFy5BHJQmhOnJMDl2u+jb2+aM2J3R70Cu09AcT5o3YdAN5SAjRVC/P+mjeWec+iIhsSht8/y6Y/ED+lpPsqxu52Jn6zYEKAKxahn7ZKsEqaRqnYoGKw1I09IK/sVGirjiqgQ2t+Ub1HTKZXfJSsKm3uFlpUjFCxWKYSCYNXJwK5IMGSmuXLlRIynMXLkQekhSlcuSNy5cuT9FDwuXLkQC12/COJR2xfCPneuXIAnOqG30f5XB/kz3K5cqhewK1qquXIUkarIXLlMHpYo6qeqVy5UFF3xKamuXKAnYp2LlyRpwuXLlQf/Z"/>
          <p:cNvSpPr>
            <a:spLocks noChangeAspect="1" noChangeArrowheads="1"/>
          </p:cNvSpPr>
          <p:nvPr/>
        </p:nvSpPr>
        <p:spPr bwMode="auto">
          <a:xfrm>
            <a:off x="307975" y="-2674938"/>
            <a:ext cx="4419600" cy="58959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nvGrpSpPr>
          <p:cNvPr id="15" name="Group 14"/>
          <p:cNvGrpSpPr/>
          <p:nvPr/>
        </p:nvGrpSpPr>
        <p:grpSpPr>
          <a:xfrm>
            <a:off x="372639" y="2349005"/>
            <a:ext cx="3306734" cy="2336517"/>
            <a:chOff x="332230" y="1877824"/>
            <a:chExt cx="3306734" cy="2336517"/>
          </a:xfrm>
        </p:grpSpPr>
        <p:sp>
          <p:nvSpPr>
            <p:cNvPr id="11" name="Rectangle 10"/>
            <p:cNvSpPr/>
            <p:nvPr/>
          </p:nvSpPr>
          <p:spPr>
            <a:xfrm rot="20995962">
              <a:off x="341670" y="1877824"/>
              <a:ext cx="3157795" cy="2336517"/>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endParaRPr lang="en-GB" sz="1400" b="1" dirty="0" smtClean="0"/>
            </a:p>
            <a:p>
              <a:endParaRPr lang="en-GB" sz="1400" b="1" dirty="0"/>
            </a:p>
            <a:p>
              <a:endParaRPr lang="en-GB" sz="1400" b="1" dirty="0" smtClean="0"/>
            </a:p>
            <a:p>
              <a:endParaRPr lang="en-GB" sz="1400" b="1" dirty="0"/>
            </a:p>
          </p:txBody>
        </p:sp>
        <p:sp>
          <p:nvSpPr>
            <p:cNvPr id="13" name="TextBox 12"/>
            <p:cNvSpPr txBox="1"/>
            <p:nvPr/>
          </p:nvSpPr>
          <p:spPr>
            <a:xfrm rot="20995962">
              <a:off x="332230" y="2149781"/>
              <a:ext cx="2050149" cy="1938992"/>
            </a:xfrm>
            <a:prstGeom prst="rect">
              <a:avLst/>
            </a:prstGeom>
            <a:noFill/>
          </p:spPr>
          <p:txBody>
            <a:bodyPr wrap="square" rtlCol="0">
              <a:spAutoFit/>
            </a:bodyPr>
            <a:lstStyle/>
            <a:p>
              <a:r>
                <a:rPr lang="en-GB" sz="1600" b="1" dirty="0" smtClean="0"/>
                <a:t>Social and Solidarity Economy</a:t>
              </a:r>
              <a:endParaRPr lang="fr-CH" sz="1200" b="1" dirty="0"/>
            </a:p>
            <a:p>
              <a:endParaRPr lang="en-GB" sz="1100" dirty="0" smtClean="0"/>
            </a:p>
            <a:p>
              <a:r>
                <a:rPr lang="en-GB" sz="1100" dirty="0" smtClean="0"/>
                <a:t>Roberto </a:t>
              </a:r>
              <a:r>
                <a:rPr lang="en-GB" sz="1100" dirty="0"/>
                <a:t>Di </a:t>
              </a:r>
              <a:r>
                <a:rPr lang="en-GB" sz="1100" dirty="0" err="1"/>
                <a:t>Meglio</a:t>
              </a:r>
              <a:r>
                <a:rPr lang="en-GB" sz="1100" dirty="0"/>
                <a:t/>
              </a:r>
              <a:br>
                <a:rPr lang="en-GB" sz="1100" dirty="0"/>
              </a:br>
              <a:r>
                <a:rPr lang="en-GB" sz="1100" dirty="0" smtClean="0"/>
                <a:t>ENT/COOP Unit</a:t>
              </a:r>
              <a:r>
                <a:rPr lang="en-GB" sz="1100" dirty="0"/>
                <a:t/>
              </a:r>
              <a:br>
                <a:rPr lang="en-GB" sz="1100" dirty="0"/>
              </a:br>
              <a:r>
                <a:rPr lang="en-GB" sz="1100" dirty="0" smtClean="0"/>
                <a:t>International Labour Office</a:t>
              </a:r>
            </a:p>
            <a:p>
              <a:r>
                <a:rPr lang="fr-FR" sz="1100" dirty="0" smtClean="0"/>
                <a:t>4</a:t>
              </a:r>
              <a:r>
                <a:rPr lang="fr-FR" sz="1100" dirty="0"/>
                <a:t>, route des Morillons, 1211 </a:t>
              </a:r>
              <a:r>
                <a:rPr lang="fr-FR" sz="1100" dirty="0" smtClean="0"/>
                <a:t>Genève, </a:t>
              </a:r>
              <a:r>
                <a:rPr lang="en-GB" sz="1100" dirty="0" smtClean="0"/>
                <a:t>Switzerland</a:t>
              </a:r>
              <a:r>
                <a:rPr lang="en-GB" sz="1100" dirty="0"/>
                <a:t/>
              </a:r>
              <a:br>
                <a:rPr lang="en-GB" sz="1100" dirty="0"/>
              </a:br>
              <a:r>
                <a:rPr lang="en-GB" sz="1100" dirty="0" smtClean="0"/>
                <a:t>Phone: +39-011-693-6486/6568</a:t>
              </a:r>
              <a:br>
                <a:rPr lang="en-GB" sz="1100" dirty="0" smtClean="0"/>
              </a:br>
              <a:r>
                <a:rPr lang="en-GB" sz="1100" dirty="0" smtClean="0"/>
                <a:t>Email: dimeglio@ilo.org</a:t>
              </a:r>
            </a:p>
          </p:txBody>
        </p:sp>
        <p:pic>
          <p:nvPicPr>
            <p:cNvPr id="2054" name="Picture 6" descr="https://www.rencontres-montblanc.coop/sites/default/files/geneve-20130522-000551.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22214" t="8657" r="18613" b="39450"/>
            <a:stretch/>
          </p:blipFill>
          <p:spPr bwMode="auto">
            <a:xfrm rot="20964053">
              <a:off x="2264495" y="1924273"/>
              <a:ext cx="975467" cy="114122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http://socialprotection.itcilo.org/pdf-and-pics/logos/ILO_logo/image"/>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0992438">
              <a:off x="2783348" y="3372393"/>
              <a:ext cx="855616" cy="53547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760269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http://www.ipemed.coop/timage/phpThumb.php?src=../adminIpemed/media/img_categorie/1369304506_ESS2-ENG.jpg&amp;w=645&amp;q=100"/>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0" y="3850338"/>
            <a:ext cx="8460431" cy="167036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itcilo.org/en/community/news/responses-to-the-crisis-through-the-social-economy/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28795" y="2882652"/>
            <a:ext cx="3456383" cy="25911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30779" y="574887"/>
            <a:ext cx="7620000" cy="1143000"/>
          </a:xfrm>
        </p:spPr>
        <p:txBody>
          <a:bodyPr/>
          <a:lstStyle/>
          <a:p>
            <a:r>
              <a:rPr lang="fr-CH" dirty="0" smtClean="0"/>
              <a:t>SSE AND THE ILO</a:t>
            </a:r>
            <a:r>
              <a:rPr lang="fr-CH" dirty="0"/>
              <a:t/>
            </a:r>
            <a:br>
              <a:rPr lang="fr-CH" dirty="0"/>
            </a:br>
            <a:endParaRPr lang="en-GB" dirty="0"/>
          </a:p>
        </p:txBody>
      </p:sp>
      <p:pic>
        <p:nvPicPr>
          <p:cNvPr id="9218" name="Picture 2" descr="http://erasmus.unipi.it/immagini/post_it.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1265124">
            <a:off x="-1308373" y="978189"/>
            <a:ext cx="7682961" cy="679693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rot="21082213">
            <a:off x="652505" y="2527271"/>
            <a:ext cx="3626776" cy="3698769"/>
          </a:xfrm>
        </p:spPr>
        <p:txBody>
          <a:bodyPr>
            <a:normAutofit fontScale="92500"/>
          </a:bodyPr>
          <a:lstStyle/>
          <a:p>
            <a:pPr marL="114300" indent="0" algn="just">
              <a:buNone/>
            </a:pPr>
            <a:r>
              <a:rPr lang="en-US" sz="1600" dirty="0" smtClean="0"/>
              <a:t>ILO’s commitment to the advancement of SSE is grounded on the conviction that: </a:t>
            </a:r>
            <a:endParaRPr lang="en-GB" sz="1600" dirty="0" smtClean="0"/>
          </a:p>
          <a:p>
            <a:pPr marL="114300" indent="0" algn="just">
              <a:buNone/>
            </a:pPr>
            <a:endParaRPr lang="en-GB" sz="1600" dirty="0" smtClean="0"/>
          </a:p>
          <a:p>
            <a:pPr marL="114300" indent="0" algn="just">
              <a:buNone/>
            </a:pPr>
            <a:r>
              <a:rPr lang="en-GB" sz="1600" dirty="0" smtClean="0"/>
              <a:t>“</a:t>
            </a:r>
            <a:r>
              <a:rPr lang="en-GB" sz="1600" i="1" dirty="0" smtClean="0"/>
              <a:t>lasting </a:t>
            </a:r>
            <a:r>
              <a:rPr lang="en-GB" sz="1600" i="1" dirty="0"/>
              <a:t>peace can be achieved only if it is based upon social justice</a:t>
            </a:r>
            <a:r>
              <a:rPr lang="en-GB" sz="1600" dirty="0"/>
              <a:t>” (ILO Constitution</a:t>
            </a:r>
            <a:r>
              <a:rPr lang="en-GB" sz="1600" dirty="0" smtClean="0"/>
              <a:t>) </a:t>
            </a:r>
          </a:p>
          <a:p>
            <a:pPr marL="114300" indent="0" algn="just">
              <a:buNone/>
            </a:pPr>
            <a:endParaRPr lang="en-GB" sz="1600" i="1" dirty="0"/>
          </a:p>
          <a:p>
            <a:pPr marL="114300" indent="0">
              <a:buNone/>
            </a:pPr>
            <a:r>
              <a:rPr lang="en-GB" sz="1600" i="1" dirty="0" smtClean="0"/>
              <a:t>“productive, profitable and sustainable enterprises, together with a strong social economy and a viable public sector, are critical to sustainable economic development and employment opportunities</a:t>
            </a:r>
            <a:r>
              <a:rPr lang="en-GB" sz="1600" dirty="0" smtClean="0"/>
              <a:t>” (ILO Declaration on Social Justice for a Fair Globalisation).</a:t>
            </a:r>
          </a:p>
          <a:p>
            <a:pPr marL="114300" indent="0" algn="just">
              <a:buNone/>
            </a:pPr>
            <a:endParaRPr lang="en-GB" sz="1600" dirty="0"/>
          </a:p>
          <a:p>
            <a:pPr algn="just"/>
            <a:endParaRPr lang="en-GB" sz="1600" dirty="0"/>
          </a:p>
          <a:p>
            <a:pPr marL="114300" indent="0">
              <a:buNone/>
            </a:pPr>
            <a:endParaRPr lang="en-GB" sz="1600" dirty="0" smtClean="0"/>
          </a:p>
          <a:p>
            <a:pPr lvl="2" algn="just"/>
            <a:endParaRPr lang="en-GB" sz="1600" dirty="0" smtClean="0"/>
          </a:p>
          <a:p>
            <a:endParaRPr lang="en-GB" sz="1600" dirty="0"/>
          </a:p>
          <a:p>
            <a:endParaRPr lang="en-GB" sz="1600" dirty="0"/>
          </a:p>
        </p:txBody>
      </p:sp>
      <p:sp>
        <p:nvSpPr>
          <p:cNvPr id="6" name="TextBox 5"/>
          <p:cNvSpPr txBox="1"/>
          <p:nvPr/>
        </p:nvSpPr>
        <p:spPr>
          <a:xfrm>
            <a:off x="4865051" y="1484784"/>
            <a:ext cx="3620127" cy="861774"/>
          </a:xfrm>
          <a:prstGeom prst="rect">
            <a:avLst/>
          </a:prstGeom>
          <a:noFill/>
        </p:spPr>
        <p:txBody>
          <a:bodyPr wrap="square" rtlCol="0">
            <a:spAutoFit/>
          </a:bodyPr>
          <a:lstStyle/>
          <a:p>
            <a:pPr algn="just"/>
            <a:r>
              <a:rPr lang="en-GB" sz="1600" dirty="0"/>
              <a:t>The social economy cuts across all four dimensions of the Decent Work Agenda.</a:t>
            </a:r>
          </a:p>
          <a:p>
            <a:endParaRPr lang="en-GB" dirty="0"/>
          </a:p>
        </p:txBody>
      </p:sp>
    </p:spTree>
    <p:extLst>
      <p:ext uri="{BB962C8B-B14F-4D97-AF65-F5344CB8AC3E}">
        <p14:creationId xmlns:p14="http://schemas.microsoft.com/office/powerpoint/2010/main" val="18828897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www.ipemed.coop/timage/phpThumb.php?src=../adminIpemed/media/img_categorie/1369304506_ESS2-ENG.jpg&amp;w=645&amp;q=100"/>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0" y="3850338"/>
            <a:ext cx="8460431" cy="167036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51520" y="125760"/>
            <a:ext cx="8208911" cy="1143000"/>
          </a:xfrm>
        </p:spPr>
        <p:txBody>
          <a:bodyPr/>
          <a:lstStyle/>
          <a:p>
            <a:r>
              <a:rPr lang="en-GB" dirty="0" smtClean="0"/>
              <a:t>ILO’S SSE INITIATIVES &amp; TOOLS</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1216524"/>
              </p:ext>
            </p:extLst>
          </p:nvPr>
        </p:nvGraphicFramePr>
        <p:xfrm>
          <a:off x="420214" y="1772816"/>
          <a:ext cx="7680178" cy="49685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93468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and technical advice</a:t>
            </a:r>
            <a:endParaRPr lang="en-GB" dirty="0"/>
          </a:p>
        </p:txBody>
      </p:sp>
      <p:sp>
        <p:nvSpPr>
          <p:cNvPr id="3" name="Content Placeholder 2"/>
          <p:cNvSpPr>
            <a:spLocks noGrp="1"/>
          </p:cNvSpPr>
          <p:nvPr>
            <p:ph idx="1"/>
          </p:nvPr>
        </p:nvSpPr>
        <p:spPr/>
        <p:txBody>
          <a:bodyPr/>
          <a:lstStyle/>
          <a:p>
            <a:endParaRPr lang="en-GB" dirty="0"/>
          </a:p>
        </p:txBody>
      </p:sp>
      <p:pic>
        <p:nvPicPr>
          <p:cNvPr id="4" name="Picture 3"/>
          <p:cNvPicPr>
            <a:picLocks noChangeAspect="1"/>
          </p:cNvPicPr>
          <p:nvPr/>
        </p:nvPicPr>
        <p:blipFill>
          <a:blip r:embed="rId2"/>
          <a:stretch>
            <a:fillRect/>
          </a:stretch>
        </p:blipFill>
        <p:spPr>
          <a:xfrm>
            <a:off x="-396552" y="1196752"/>
            <a:ext cx="7187952" cy="4988543"/>
          </a:xfrm>
          <a:prstGeom prst="rect">
            <a:avLst/>
          </a:prstGeom>
        </p:spPr>
      </p:pic>
      <p:pic>
        <p:nvPicPr>
          <p:cNvPr id="5" name="Picture 4"/>
          <p:cNvPicPr>
            <a:picLocks noChangeAspect="1"/>
          </p:cNvPicPr>
          <p:nvPr/>
        </p:nvPicPr>
        <p:blipFill>
          <a:blip r:embed="rId3"/>
          <a:stretch>
            <a:fillRect/>
          </a:stretch>
        </p:blipFill>
        <p:spPr>
          <a:xfrm rot="20555721">
            <a:off x="6009452" y="4015101"/>
            <a:ext cx="2828925" cy="2476500"/>
          </a:xfrm>
          <a:prstGeom prst="rect">
            <a:avLst/>
          </a:prstGeom>
          <a:ln>
            <a:solidFill>
              <a:schemeClr val="accent1"/>
            </a:solidFill>
          </a:ln>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8025142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51213"/>
            <a:ext cx="3432578" cy="778471"/>
          </a:xfrm>
        </p:spPr>
        <p:txBody>
          <a:bodyPr/>
          <a:lstStyle/>
          <a:p>
            <a:pPr lvl="2" algn="l" rtl="0">
              <a:spcBef>
                <a:spcPct val="0"/>
              </a:spcBef>
            </a:pPr>
            <a:r>
              <a:rPr lang="en-US" sz="2000" dirty="0" smtClean="0">
                <a:latin typeface="Aharoni" panose="02010803020104030203" pitchFamily="2" charset="-79"/>
                <a:cs typeface="Aharoni" panose="02010803020104030203" pitchFamily="2" charset="-79"/>
              </a:rPr>
              <a:t>SSE</a:t>
            </a:r>
            <a:r>
              <a:rPr lang="en-US" sz="3000" kern="1200" spc="-100" dirty="0" smtClean="0">
                <a:solidFill>
                  <a:schemeClr val="tx2"/>
                </a:solidFill>
                <a:latin typeface="+mj-lt"/>
                <a:ea typeface="+mj-ea"/>
                <a:cs typeface="+mj-cs"/>
              </a:rPr>
              <a:t> </a:t>
            </a:r>
            <a:r>
              <a:rPr lang="en-US" sz="2000" dirty="0" smtClean="0">
                <a:latin typeface="Aharoni" panose="02010803020104030203" pitchFamily="2" charset="-79"/>
                <a:cs typeface="Aharoni" panose="02010803020104030203" pitchFamily="2" charset="-79"/>
              </a:rPr>
              <a:t>Academy</a:t>
            </a:r>
            <a:r>
              <a:rPr lang="fr-CH" dirty="0" smtClean="0"/>
              <a:t/>
            </a:r>
            <a:br>
              <a:rPr lang="fr-CH" dirty="0" smtClean="0"/>
            </a:br>
            <a:endParaRPr lang="en-GB" dirty="0"/>
          </a:p>
        </p:txBody>
      </p:sp>
      <p:pic>
        <p:nvPicPr>
          <p:cNvPr id="5" name="Picture 4" descr="http://www.ipemed.coop/timage/phpThumb.php?src=../adminIpemed/media/img_categorie/1369304506_ESS2-ENG.jpg&amp;w=645&amp;q=100"/>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0" y="3850338"/>
            <a:ext cx="8460431" cy="167036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socialeconomy.itcilo.org/en/log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48" y="1"/>
            <a:ext cx="8462180" cy="115121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100" name="Picture 4" descr="academy_graduates_2011_sm.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67944" y="5316254"/>
            <a:ext cx="4392487" cy="157664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 name="Diagram 7"/>
          <p:cNvGraphicFramePr/>
          <p:nvPr>
            <p:extLst>
              <p:ext uri="{D42A27DB-BD31-4B8C-83A1-F6EECF244321}">
                <p14:modId xmlns:p14="http://schemas.microsoft.com/office/powerpoint/2010/main" val="3303690840"/>
              </p:ext>
            </p:extLst>
          </p:nvPr>
        </p:nvGraphicFramePr>
        <p:xfrm>
          <a:off x="-180528" y="2590712"/>
          <a:ext cx="7906569" cy="335856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9" name="Rectangle 8"/>
          <p:cNvSpPr/>
          <p:nvPr/>
        </p:nvSpPr>
        <p:spPr>
          <a:xfrm>
            <a:off x="107504" y="1627577"/>
            <a:ext cx="8145738" cy="584775"/>
          </a:xfrm>
          <a:prstGeom prst="rect">
            <a:avLst/>
          </a:prstGeom>
        </p:spPr>
        <p:txBody>
          <a:bodyPr wrap="square">
            <a:spAutoFit/>
          </a:bodyPr>
          <a:lstStyle/>
          <a:p>
            <a:pPr algn="just"/>
            <a:r>
              <a:rPr lang="en-GB" sz="1600" dirty="0" smtClean="0"/>
              <a:t>It is an </a:t>
            </a:r>
            <a:r>
              <a:rPr lang="en-GB" sz="1600" dirty="0"/>
              <a:t>interregional </a:t>
            </a:r>
            <a:r>
              <a:rPr lang="en-GB" sz="1600" dirty="0" smtClean="0"/>
              <a:t> training </a:t>
            </a:r>
            <a:r>
              <a:rPr lang="en-GB" sz="1600" dirty="0"/>
              <a:t>opportunity gathering practitioners from all around the world, to share their experiences and meet leading SSE specialists.</a:t>
            </a:r>
          </a:p>
        </p:txBody>
      </p:sp>
      <p:sp>
        <p:nvSpPr>
          <p:cNvPr id="10" name="Content Placeholder 2"/>
          <p:cNvSpPr>
            <a:spLocks noGrp="1"/>
          </p:cNvSpPr>
          <p:nvPr>
            <p:ph idx="1"/>
          </p:nvPr>
        </p:nvSpPr>
        <p:spPr>
          <a:xfrm>
            <a:off x="-36512" y="2292475"/>
            <a:ext cx="3877144" cy="3296765"/>
          </a:xfrm>
        </p:spPr>
        <p:txBody>
          <a:bodyPr>
            <a:normAutofit/>
          </a:bodyPr>
          <a:lstStyle/>
          <a:p>
            <a:pPr marL="114300" indent="0">
              <a:buNone/>
            </a:pPr>
            <a:r>
              <a:rPr lang="en-GB" sz="1600" b="1" dirty="0" smtClean="0"/>
              <a:t>Objectives </a:t>
            </a:r>
            <a:r>
              <a:rPr lang="en-GB" sz="1600" dirty="0"/>
              <a:t>:</a:t>
            </a:r>
          </a:p>
          <a:p>
            <a:pPr marL="285750" indent="-285750"/>
            <a:r>
              <a:rPr lang="en-GB" sz="1600" dirty="0" smtClean="0"/>
              <a:t>Contribute to the concept </a:t>
            </a:r>
            <a:r>
              <a:rPr lang="en-GB" sz="1600" dirty="0"/>
              <a:t>of </a:t>
            </a:r>
            <a:r>
              <a:rPr lang="en-GB" sz="1600" dirty="0" smtClean="0"/>
              <a:t>SSE;</a:t>
            </a:r>
          </a:p>
          <a:p>
            <a:pPr marL="285750" indent="-285750"/>
            <a:r>
              <a:rPr lang="en-GB" sz="1600" dirty="0" smtClean="0"/>
              <a:t>Propose new </a:t>
            </a:r>
            <a:r>
              <a:rPr lang="en-GB" sz="1600" dirty="0"/>
              <a:t>development </a:t>
            </a:r>
            <a:r>
              <a:rPr lang="en-GB" sz="1600" dirty="0" smtClean="0"/>
              <a:t>alternatives;</a:t>
            </a:r>
            <a:endParaRPr lang="en-GB" sz="1600" dirty="0"/>
          </a:p>
          <a:p>
            <a:pPr marL="285750" indent="-285750"/>
            <a:r>
              <a:rPr lang="en-GB" sz="1600" dirty="0" smtClean="0"/>
              <a:t>Create a worldwide community.</a:t>
            </a:r>
            <a:endParaRPr lang="en-GB" dirty="0"/>
          </a:p>
        </p:txBody>
      </p:sp>
      <p:grpSp>
        <p:nvGrpSpPr>
          <p:cNvPr id="12" name="Group 11"/>
          <p:cNvGrpSpPr/>
          <p:nvPr/>
        </p:nvGrpSpPr>
        <p:grpSpPr>
          <a:xfrm>
            <a:off x="5819613" y="2878744"/>
            <a:ext cx="1560699" cy="2998528"/>
            <a:chOff x="4561631" y="1199870"/>
            <a:chExt cx="1560699" cy="2998528"/>
          </a:xfrm>
        </p:grpSpPr>
        <p:sp>
          <p:nvSpPr>
            <p:cNvPr id="13" name="Rectangle 12"/>
            <p:cNvSpPr/>
            <p:nvPr/>
          </p:nvSpPr>
          <p:spPr>
            <a:xfrm>
              <a:off x="4897864" y="1199870"/>
              <a:ext cx="1224466" cy="281627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4" name="Rectangle 13"/>
            <p:cNvSpPr/>
            <p:nvPr/>
          </p:nvSpPr>
          <p:spPr>
            <a:xfrm>
              <a:off x="4561631" y="1382126"/>
              <a:ext cx="1224466" cy="281627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56284" tIns="0" rIns="0" bIns="0" numCol="1" spcCol="1270" anchor="t" anchorCtr="0">
              <a:noAutofit/>
            </a:bodyPr>
            <a:lstStyle/>
            <a:p>
              <a:pPr lvl="0" algn="l" defTabSz="533400">
                <a:lnSpc>
                  <a:spcPct val="90000"/>
                </a:lnSpc>
                <a:spcBef>
                  <a:spcPct val="0"/>
                </a:spcBef>
                <a:spcAft>
                  <a:spcPct val="35000"/>
                </a:spcAft>
              </a:pPr>
              <a:r>
                <a:rPr lang="en-GB" sz="1400" kern="1200" baseline="0" dirty="0" smtClean="0"/>
                <a:t>Fifth Edition of SSE:</a:t>
              </a:r>
            </a:p>
            <a:p>
              <a:pPr lvl="0" algn="l" defTabSz="533400">
                <a:lnSpc>
                  <a:spcPct val="90000"/>
                </a:lnSpc>
                <a:spcBef>
                  <a:spcPct val="0"/>
                </a:spcBef>
                <a:spcAft>
                  <a:spcPct val="35000"/>
                </a:spcAft>
              </a:pPr>
              <a:r>
                <a:rPr lang="en-GB" sz="1400" kern="1200" baseline="0" dirty="0" smtClean="0"/>
                <a:t> South Africa 2015</a:t>
              </a:r>
              <a:endParaRPr lang="en-GB" sz="1400" kern="1200" baseline="0" dirty="0"/>
            </a:p>
          </p:txBody>
        </p:sp>
      </p:grpSp>
      <p:grpSp>
        <p:nvGrpSpPr>
          <p:cNvPr id="16" name="Group 15"/>
          <p:cNvGrpSpPr/>
          <p:nvPr/>
        </p:nvGrpSpPr>
        <p:grpSpPr>
          <a:xfrm>
            <a:off x="7092280" y="2700960"/>
            <a:ext cx="1560699" cy="2960288"/>
            <a:chOff x="4561631" y="1238110"/>
            <a:chExt cx="1560699" cy="2960288"/>
          </a:xfrm>
        </p:grpSpPr>
        <p:sp>
          <p:nvSpPr>
            <p:cNvPr id="17" name="Rectangle 16"/>
            <p:cNvSpPr/>
            <p:nvPr/>
          </p:nvSpPr>
          <p:spPr>
            <a:xfrm>
              <a:off x="4897864" y="1238110"/>
              <a:ext cx="1224466" cy="281627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8" name="Rectangle 17"/>
            <p:cNvSpPr/>
            <p:nvPr/>
          </p:nvSpPr>
          <p:spPr>
            <a:xfrm>
              <a:off x="4561631" y="1382126"/>
              <a:ext cx="1224466" cy="281627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56284" tIns="0" rIns="0" bIns="0" numCol="1" spcCol="1270" anchor="t" anchorCtr="0">
              <a:noAutofit/>
            </a:bodyPr>
            <a:lstStyle/>
            <a:p>
              <a:pPr lvl="0" algn="l" defTabSz="533400">
                <a:lnSpc>
                  <a:spcPct val="90000"/>
                </a:lnSpc>
                <a:spcBef>
                  <a:spcPct val="0"/>
                </a:spcBef>
                <a:spcAft>
                  <a:spcPct val="35000"/>
                </a:spcAft>
              </a:pPr>
              <a:r>
                <a:rPr lang="en-GB" sz="1400" kern="1200" baseline="0" dirty="0" smtClean="0"/>
                <a:t>Sixth Edition of SSE:</a:t>
              </a:r>
            </a:p>
            <a:p>
              <a:pPr lvl="0" algn="l" defTabSz="533400">
                <a:lnSpc>
                  <a:spcPct val="90000"/>
                </a:lnSpc>
                <a:spcBef>
                  <a:spcPct val="0"/>
                </a:spcBef>
                <a:spcAft>
                  <a:spcPct val="35000"/>
                </a:spcAft>
              </a:pPr>
              <a:r>
                <a:rPr lang="en-GB" sz="1400" kern="1200" baseline="0" dirty="0" smtClean="0"/>
                <a:t> ASIA (?) 2016</a:t>
              </a:r>
              <a:endParaRPr lang="en-GB" sz="1400" kern="1200" baseline="0" dirty="0"/>
            </a:p>
          </p:txBody>
        </p:sp>
      </p:grpSp>
      <p:sp>
        <p:nvSpPr>
          <p:cNvPr id="21" name="Oval 20"/>
          <p:cNvSpPr/>
          <p:nvPr/>
        </p:nvSpPr>
        <p:spPr>
          <a:xfrm>
            <a:off x="5888536" y="2478147"/>
            <a:ext cx="555672" cy="518805"/>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Oval 21"/>
          <p:cNvSpPr/>
          <p:nvPr/>
        </p:nvSpPr>
        <p:spPr>
          <a:xfrm>
            <a:off x="7092280" y="2156575"/>
            <a:ext cx="648072" cy="6243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8803470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6632"/>
            <a:ext cx="7620000" cy="1143000"/>
          </a:xfrm>
        </p:spPr>
        <p:txBody>
          <a:bodyPr/>
          <a:lstStyle/>
          <a:p>
            <a:r>
              <a:rPr lang="en-GB" dirty="0" smtClean="0"/>
              <a:t>Coming soon.. </a:t>
            </a:r>
            <a:endParaRPr lang="en-GB" dirty="0"/>
          </a:p>
        </p:txBody>
      </p:sp>
      <p:sp>
        <p:nvSpPr>
          <p:cNvPr id="3" name="Content Placeholder 2"/>
          <p:cNvSpPr>
            <a:spLocks noGrp="1"/>
          </p:cNvSpPr>
          <p:nvPr>
            <p:ph idx="1"/>
          </p:nvPr>
        </p:nvSpPr>
        <p:spPr>
          <a:xfrm>
            <a:off x="307975" y="1400735"/>
            <a:ext cx="4268458" cy="1037820"/>
          </a:xfrm>
        </p:spPr>
        <p:txBody>
          <a:bodyPr>
            <a:normAutofit/>
          </a:bodyPr>
          <a:lstStyle/>
          <a:p>
            <a:pPr marL="114300" indent="0" algn="just">
              <a:buNone/>
            </a:pPr>
            <a:r>
              <a:rPr lang="en-GB" sz="1600" dirty="0" smtClean="0"/>
              <a:t>The 5</a:t>
            </a:r>
            <a:r>
              <a:rPr lang="en-GB" sz="1600" b="1" dirty="0" smtClean="0"/>
              <a:t>th </a:t>
            </a:r>
            <a:r>
              <a:rPr lang="en-GB" sz="1600" b="1" dirty="0"/>
              <a:t>edition of the SSE Academy </a:t>
            </a:r>
            <a:r>
              <a:rPr lang="en-GB" sz="1600" dirty="0"/>
              <a:t>will be held in </a:t>
            </a:r>
            <a:r>
              <a:rPr lang="en-GB" sz="1600" dirty="0" smtClean="0"/>
              <a:t>South Africa in July 2015. </a:t>
            </a:r>
            <a:endParaRPr lang="en-GB" sz="1600" dirty="0"/>
          </a:p>
        </p:txBody>
      </p:sp>
      <p:sp>
        <p:nvSpPr>
          <p:cNvPr id="4" name="Title 1"/>
          <p:cNvSpPr txBox="1">
            <a:spLocks/>
          </p:cNvSpPr>
          <p:nvPr/>
        </p:nvSpPr>
        <p:spPr>
          <a:xfrm>
            <a:off x="755576" y="5517232"/>
            <a:ext cx="7620000" cy="1143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pPr algn="r"/>
            <a:r>
              <a:rPr lang="en-GB" dirty="0" smtClean="0"/>
              <a:t>..Stay tuned!</a:t>
            </a:r>
            <a:endParaRPr lang="en-GB" dirty="0"/>
          </a:p>
        </p:txBody>
      </p:sp>
      <p:sp>
        <p:nvSpPr>
          <p:cNvPr id="6" name="Rounded Rectangle 5"/>
          <p:cNvSpPr/>
          <p:nvPr/>
        </p:nvSpPr>
        <p:spPr>
          <a:xfrm>
            <a:off x="472342" y="5668574"/>
            <a:ext cx="2967224" cy="5691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00050" indent="-285750">
              <a:buClr>
                <a:schemeClr val="bg1"/>
              </a:buClr>
              <a:buFont typeface="Wingdings" panose="05000000000000000000" pitchFamily="2" charset="2"/>
              <a:buChar char="ü"/>
            </a:pPr>
            <a:r>
              <a:rPr lang="en-GB" dirty="0" smtClean="0"/>
              <a:t>The  Draft Timetable</a:t>
            </a:r>
          </a:p>
          <a:p>
            <a:pPr marL="400050" indent="-285750">
              <a:buClr>
                <a:schemeClr val="bg1"/>
              </a:buClr>
              <a:buFont typeface="Wingdings" panose="05000000000000000000" pitchFamily="2" charset="2"/>
              <a:buChar char="ü"/>
            </a:pPr>
            <a:r>
              <a:rPr lang="en-GB" dirty="0" smtClean="0"/>
              <a:t>The Flyer</a:t>
            </a:r>
            <a:endParaRPr lang="en-GB" dirty="0"/>
          </a:p>
        </p:txBody>
      </p:sp>
      <p:sp>
        <p:nvSpPr>
          <p:cNvPr id="7" name="AutoShape 2" descr="data:image/jpeg;base64,/9j/4AAQSkZJRgABAQAAAQABAAD/2wCEAAkGBhQSEBQSEhQVFRQVFRcUFBUXFBQVFBUWFRQVFhYVFBQXHCYeFxkjGRYUHy8gIycqLCwtFR4xNTAqNSYrLCkBCQoKDgwOGg8PGi4kHCUsKSwsMSwpLCksKSwqLCkpLiwsLCksLCkpLCksLCwsKSwsLCwsKSksLCwsKSwsLCwsLP/AABEIALwBDAMBIgACEQEDEQH/xAAbAAEAAgMBAQAAAAAAAAAAAAAABQYBAwQCB//EAD0QAAEEAAQDBgQEBQIGAwAAAAEAAgMRBBIhMQUTQQYiUWFxkQcygbEUocHwI0JS0eEW8XJzkqKysyQzNP/EABoBAQACAwEAAAAAAAAAAAAAAAABAwIEBQb/xAAtEQACAgIBAwEHAwUAAAAAAAAAAQIDBBExEiFBEwUUIjJRYfBxkaEjUrHB0f/aAAwDAQACEQMRAD8AuyIi2DkBERAEREAREQGHnQ+hUQF04rFXoNvuuZcXLtU5dvB6HApdcW35CIi0zohERCGa3ABwPiMv6j81tteHt+UkaWRtYurA/ey9hQjJnSzh7jG1471mqHzaHLfnr4LpwvBCRb7bro2hmI6nX5eu6xwac2WWaqwD01F1p4n7qXBWtZa4vRX0t+SL4pAxrGhrWto9Brrd2dzqQolw0KmuLxW0EAmj+VEH8wFDKaG2nsz7RR4gILRX28ND9bCxM6qd517kD71+a6cJgHyPbkacjtCQ3uNrdxO2nhakX9nmmv4mlg//AFnpt/N46q1ziuSHNb7EUx5B00/eyk4X21pNW4E/QOy2frfssxcD79Od3PEaOPll6f4XbjI8xDgNhVDYAa6D2081fRldE0k+2zRy6lbF6Xc5URF6PZ5189wiIhAREQBERAEREARYcdFyjEHMAdyaI6C6r7qqVihpMtrqc02vB1oiK0qCIiALRicVl0FXe3h6rc91C/DVRUj8xJ8VpZV3RHS5OhhY6slt8I0hxGhsj+q7P1G/1Xrmt8R7/ovS8chv9I+gAK4rPRLXBsWFpBIzdQDsbsaA7+Gp08luQlrQUtwfCEd9zW5SCWl1E3pVC9iCdaUVSl+DTkgtJsCq+t/2Vdraj2K5LZ1YnCte3KdrsUBofEeajm8HcXVYDf6tPC/lBvfT/dS9LK0oWyjwZ9PbSNWGwrYwQ3Uk6uIFnwGmw0C2oiwlJye2TGOjBC0R4GMEnKDfQgFo9G9PddCFFJrglxT5Ml/hQHgBQ28FilhZUN75IUUuAtUznaZW2bHVepHULq/JHvyi3d3xsj8yiIkcfKcBre+5Br0B2Xld7J8w0IcNetjXyWv8GNACR5k2PyFr0ON7ShrpmtHDyMGe+qPc5EW/EYXLs4O9ARXuFoXXrtjYtxezmzrlB6kgiIrCsIiIAiIgCxlG9arKJrZKbXAREQgIiIDXPHmaR+76Wo+WAt36qSkfQJ8Afsod8pzkk6Gq8L6jy2C5ed0pr6nZ9mqb3rg9Lw6ToNfcAX1vr6dViToL339BuFsAXNO0eWNoePiepNdQvLAW6UaGxGv0K2IoGzSZnCrboSB82uvlSneCQnK53QkNHjY1/UKPPC5SQeWeu9DSiev08/dTfD4y2JrSKNkkVRsuO/0DVRbLUWjBvekjeiItAtCIiAIiIAiIgCEIiEaFDoAPQALAWVhTshRSFdCtcWBFDM+j4ZSfzBW0rCvpyJ0/KUXY8LfmND8Dr3XAjxPd/Iry7Bu8j6HVdKWt6PtS5c6NR+zayPpF1zwXtuuQruY2VC6O/JyMjGlVLXgIiLbNUIiIAiIgCIiA1Yl3dOnl72owixSmFy4rDCrAo9VoZdMp/Ejq4GTGt9D8kJxLEciCWas3LY54BNfK28t61sq/N2+DcE3E8m3F5aYs/wAoAzZs2XbKWHb+YKw8ZwRmw0sTSA6SNzATdAubQurKq0/YSQxvaHst2FjiaLflEoELZH/LsWxAePkFoVKtr4vqdebnv4SaZ2qjBl5paxsbIXuNvc4c9rXAOaGaauAFE+JpSXCu0WDeZHunZkgymSw7XM6mtAq3ZiNC0G9KVW4j2LlkbiQHxjnR4VjbL9DA1gdmpuxymqvfWlMYnsTiZX4ieCZkXOjhYzV7XjkuGYOLW9wHLo5pJ021U2Rq+uvxGDlPgtX+tMIYTiOe3lh4jJyvsSV8nLy581dMuwXbwvisWJjEkDxIwktsXo4VbSDRa7UaGjqFR8L8PZRhp4s2GeX4lmJbmdiCGnIQ5vMBEjHAnR9uJG41Vp7H8GlwuH5c0gkfzHPsZiGg1TA5wDn1W5118gubdXTGLcZbeyyHVvTRHR9sZ5myS4TBnEQRPLM/ODXyFhp5hiyHMB5kX4KVx/amDDhn4h/Jc9uflua5z2jrnbGHZQDoSdNDqqxi+wOIEL8LC+A4cyPlidI7EMmgMl3l5RyyVemY14heeL/DeR7oXsfFKWYVuFeJnYiMHJtKDC7MTrq1xoq308d6+LS/OSN2LwWn/VuF54g5zTK4MIaA8giRocxweG5cpaQbuhetLn/1rhXtl5MzHvjiklynmNDmxtJLg4s7zdPmaHehXD2f7Gvw2JmkDowx+Fiw7MofbXRsaHEsffdsaDM7bVQWC+HGLa9z5JopHOw2JwxcXzknnMc2N/eaQAM1FjQAA3SySoVWPtrq4/kddmuCzxdvMJli5s8bHyMY/KOY5jeYLbcmQBoPQvy+isa+cS/DfE1Dy5YI3NihjfK3ntkBia0HujuTigaztbQ06L6OFRkwqjp1vZnW5P5giItQuCIqz2o4/PHPBhMI2Mzzh780t8uNkY1cQ3UnQ+3ms64Ob0jGUtLbLNaKt8O43io8O92Ow55jJMjPw4z84HZ7W33G+biBWui5x8ScPyWyhkxzYn8IWBjHPbLV7B9OFf0k7qz3ex8Lf3Rj6kfJbEVQd8TYGte58OJaIpBFPcbKgcXZRzCH1qb0bZ0Oi28G+I2HxD4AI52Nne6ON72NEbpG7x5muOu3StfHRS8a1LfSPVh9S1IqNwj4kNcGscyaeV5mLeVAxvdiNEFnOdrodb9lKP7ew/hY8UyOeSORrnd1je4GHK7mOc4MabBAGaz0tTLFti9aCti/JZV5cNKoew++6rE/xEw4bAY455nTxGZjI2NL8jS5pJa5ws21wptnuqyYecSMa8BwDmhwDmlrhYunNOrT5LHptq0+DF9Fnbk4wfy0+oOv5otuIZTj567VXT7gn6rUvW4tjnVFs8xkQ6LGkERFsmuEREAREQBCP8oiaJTa4IzExZXEdN/VaipHGQ22xuNfp4KOXCya/TkelxLvUh9wuluJJhkiaQ1zmuyPLqokAAe+q5kWpKO0bqemmRfYrhc8M7nSfw2EFpDj87jsQOtb5v7mr4FWArE7iEZJpwrfw+60rotd2XX3u+zra/Y3JajMVxYVTPf+y5cHjH8xupNkNNnTvEC1VGEpcFT7ck4soEWHA5FIiISEREAVf7TdmXYh8M8E3IxMGYRyZQ9pa8U5j2Hcf3PjpYEWcJuD2jGUVLsymz9iJ5MFJBJjHySyTNmc9wPKIBNxcsHSM3qAeg0oLlwvw4ezJ/GipuPZjiGxFg7rafE1oNNF/L4BXxFesuxdv9GHoxKVxD4fvlhx8QmaDjMQydpyuIjDXh2V2uu3RQ3w/wCyk0mHwUk0mWLDTyTthMTmy8wP7tvJ+SwHbXqfp9NVJf24lGN5RYDHzOXlrv71mv8AOlZDJslFxX520W1YLubcPC2x2c+Hr8LiIpjMxwjbiG0GOBPPJIqz0tc4+Gcn4bCwfiGEYcThwdGXxP5xf3wwuH8RoeaJ2Oqv6LD3y3e9/nf/AKyn0YlBxXw4mfhMPhudAeTG6O3YeyC57nNljkBEjHjNteXu3R1V0wGH5MMcbnl5YxrC93zPLWgZneZpdKj5ps+n8t/9QH2ClO3Jagv1/cwm4UrqYEhcSaqzp6DQe9X9UQBF6qiv0oKJ5i2z1JuQREV5UEREAREQBERAFFzRFpPgpRacZ8i1MqpThv6G7hXOuel5I1ERcQ9KFhzLBCysOGh9FAXJ4gkzNDjuf7ra00bGi1wvBaCNB+wvadhLuTkHFmu+bunc3t6DVdUcocLaQR5KsrZHO5vykj029lqTx/KJTLKi4sDxDmaEUav1/enuu1asouL0yUwiIoJCIlIBa8vkoE+AJ9gsSyhotxAHiSAPqT+9VzPx8bgWiRhJBAAcCSSKApZxjtkaeuyKZhvim8wsxMmAmZhXOAOI5jXtaC/ISG5AXU4EV5KzjiWDOKLM8H4lpLSNOYCGOcdx0Y1xvbRfLuE/D7GMbE1uCbFiGva4Yx2Kje1lSZsxwwLg6m0KAO1q84HgU7J+LS8qMnEZfw3MyPZIBHIMr22TkzZLa6rXZtox1w9fozTrtsRM4Xtdg5GyOjxMThE3PIQ/RrbrMb3F0NL1IHUXyYvtxhvw8s+Hlin5WTM0SiMDO8NBc9w7o1PTpXVVPh/ZbGGSeXEYd0xmwHIe2XExd+Vr43kZoz/CaQzuBoIBa2yLLlpf2Vx78BjMOYvnGHGHEkmGdiCI3xlzHzsIa6NrWnLmo7UBqFisTHT+byvKHq2fQsfE+3jWuxUQjAOHlgizOmawP5wc6wS3u0G1Wt30pSOI4/ho5xh3zRtmJDRGXU7X5RXQnoDrqPEKkcY7J4mR2Oyx5ubi8K+Ml8YzNhbK2Q6u7tFw0NXelrdx7gWNmxZfyriixseIi5ckLInRB3fPJLgXYh1hznP/AKHAHUX1MaiFS6oLk5mRP1H0yfB9ARZKwt85QREQBERAEREAREQBYc29CsojWyU9dzgxOFo23b7LmUwuaXAg7afZc2/E8wOxjZ6S1YcC8yfKfQ/ZbpYC3danGr8tfZcyUXF6Z14SU1uIaNNFleIW039Og8gvahGTCIiA7OEVzhdbO3/4XAfopxVgGtRuNR6jYrswuPIkGZziNQevTTfzpa19bl3RC7dycRYKytFlgWCVlKQFf7d//hk9Wf8Asavm3Ba/Ew/82P8A82r7LJCHAhwBB3BAIP02WocNiBBEbBWopjQb9aV8LFFaOni56oplV0735Ohp6rIWAFlUM5aCFFgoGRYlHNlYP5HN9TnjY8n3dS2I5+Zzj0uvbwRexwnuiLPK5i1a19wiItw1QiIgCIiAIiIAiIgCIiAIiIQeXxgij/soifDuBLc1+eWjRG1KZXDj2ag/Tz0/wtDNrTh1eTqezrnGfT4OON9jXQ9V6WsHvkdCM31+X7LYuQegYREKEBAFhjrA8wD+WqygZOcLcTGMxvqNb6kD7FdqjOCyjLywKygmwABWYaaeZPupO1zLVqQiwiIqzMIiIAiIgC8yHuk+AJ9gSvS5MdJ/KOv26rOEeqSRhOWotnPG2gB+76r0iL29cVCKijyE5dUmwiIszAIiIAiIgCIiAIiIAiIgCIiALmx47o9R+q6SuXiGw9SqMl6rZtYi3YtEbJpTvD8x1rzWz93+qLS6IWB/Lvl/W/XL7FefPVJbNjZAdiP34eK8TyUCOtHTrtoojtlxl+Gw4kYGOcZWM/iZsoDg7UlpFVQ19VEcN7Yy55IpPwxqCSdr4JHSsaYw4nm94k7bAg7eNi6NMpR2ip2RjLTLkK6bf7rKrg7YQxRxGQlzpYudlijc7K2rLi0m2svMdT4+qm2cQjdFzg8GPLnz33coFkknYCj7FRKqUeUSpxlwyQweL5biauxXh1B09lKQcVYWhzi1h1FF17Gruuuh+q+e4Xto2XFRRxioXQySvfI10bhy8xzNJOXJTbvXY7UpHh/aaGd7WNEjTI0vj5kbmNma3d0Tj84rX09DVVuJJ99GMbI+C+2s2oDE8ZfHhcRKKc+GCSVoI7pLGlwzFpB8qFbbrlb26jjwcOInZIS+COeXkwveyISAUXuumNJsCzZylaSxbGtpeTJ2JPTLSirON+IWFie9h5zzHEyZ3Lhc8cqRgkEl9Ghrm2XVWb22Y3tvho8tc2XNCMSeTC6QxwEAiWUactpBvXw16W91t/tHqx+pYrWC5VbG9uoop3DO10AwgxYLGOc8gvADg8uyltHagfPotWI+IEHLjkqcCV2WNoicZZu40l0cemZgzAF212BayWFc9aRhK+K8lk4lxJkMZfI4NG16myegA1K48LjmzDmsILToN+nQ+BvoVXsdBHxLCxy4Z9gE5Q7Teg5jxu1woH6+BBXf2Y4GcNEQ5wLnnM6vlbQoAHr5n+y6mHhSrtTkivKuxp4Tan/U3x9vzyTCIi7x5YIiIAiIgCIiAIiIAiIgCIiAIiIAufHNtvob+lG10LXiPkd6FVXLcGX48umxaIpx0XmJoqxuRqbv99f8L2tcI3rbNp7A/e/crzx6xcEX2q4I7FQsjaWipo5HZ7otZmsaA6nMuCTso6OTEjDmNsGJhewxnMOXI5rmhzKaRl200Gu3darOitjbKK0iqVcZPbKe7sjiGCN0MkOcYP8AByh+fJl/qjLW3d+IGwUzh+z4bghhDI6uUYi6h/MDZDT5uOl/3UuimV0pciNcUU3C9k5+ZFz5IiyPCyYQcsPz5XscwO74okB3kO71W/s32OOHlY94h/htc1r2Onc95ILczg92SPQnRoP5WrRl758QNPTqPW17U+8T4HoxWiF4pwfFyPlbh8TEyPEQGCSKfmFjQdC6ENBAcRepr63ps498Pp5mRQMmidBHhRh2NlEgMcjaBnYxgLS9wYB3vlBNWQFKXbmjwIJva9q9dVbH7n9Vq2ZVletf4MXVFvuUNvYmYNxhc+EfiMBDhW06Qhr4YWRlzyWDuW27AvXZRfEOwZl5L434eYjCRYV4fJiBGx0LGt5kboazg0e6/TXz0uva3ASTYVzIT3rBI2L2jdl+enrVKA7F8Enizvka5jHCgxwIJIN58vQVYvzV2LkWWSW32LbMWpY0rer4lwvqcWP7BPLpBG+MMdw8YJl52nOJGuzkU6mU3+on13Xbj+zU/wD8CWB8QnwbBHUmcxPDoWxv7zRmHy6adelKzSSgVmIFkAWQLJ2Avc+S9L0Cgl2PKu6e9shuyXATg8KIXPD3l7pHkCm53kEht65RQ1PntsplEWZTKTk9sIiIQEREAREQBERAEREAREQBERAEREAWnFyU0+ei3LRjI7aT4aqm/fps2MbXqLZFyvoeZ0HqdlljAAAP31P5kleMVs3/AI2/dbV589V4CIiAIiIDxLCHbj0XuLCl5yjMSfP3vTbzRb8BiQx+arHTXYkgE+1rGT0uw29dia4Vw9sOWvm2vWgL2AP3XybgHFsWwYWKB7GibiGLBD85DnMERAkLdeX3thre+i+vseDRBB8OuyrY7AYYMja0zNMc0mIY9suWRskoaH04N+U5G6V03VVGRGG1Z+clE6m3tET2q+IEuFllDGQvZCW52DnPlyuLRmfIwcuHU0A4k6eYXJxHjjOZxRpihZRwuaR0krM+ZuYOlILrLaoNjaCfzU3x7sVhH8+aUytE1OmY2Ysje5opjizYvs6XYvpqobhfY10pxpxjC1mJdAWtEgdIOSwgPL2ig4k3VeOi6GJXVZ8i/X+Ga+RZKpbkRnEO3T5MLjBNBE90BgcLbOyN4lkbldkcWyMI3BsXofX6Oq1L8P8ADObK1zp3c8MErnTZnvMb87XFzmk5r08K6KyrtpNHBslF/KERFkVBERAEREARAiAIsgaH0WEAREQBERAEREAREQBeJxbSPIr2hWM1uLRnW9SRBYnYHwc0n0B1W2lkha49q8CR/wBrT+q82+zPXx7xPaIiAIiIAV4iHdHoPtr+a9leIvlHoPsFBPg6IcU9nyn1GhBPipvCY0PHgeo6+voq+stGvpqqLalIIm8ZJbsg6USf0HnsVrK1YU90HqbJ91tXd9n0Kurfl9zzefc5Wa8LsERF0TQCIiAIiIAiIgP/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AutoShape 4" descr="data:image/jpeg;base64,/9j/4AAQSkZJRgABAQAAAQABAAD/2wCEAAkGBhQSEBQSEhQVFRQVFRcUFBUXFBQVFBUWFRQVFhYVFBQXHCYeFxkjGRYUHy8gIycqLCwtFR4xNTAqNSYrLCkBCQoKDgwOGg8PGi4kHCUsKSwsMSwpLCksKSwqLCkpLiwsLCksLCkpLCksLCwsKSwsLCwsKSksLCwsKSwsLCwsLP/AABEIALwBDAMBIgACEQEDEQH/xAAbAAEAAgMBAQAAAAAAAAAAAAAABQYBAwQCB//EAD0QAAEEAAQDBgQEBQIGAwAAAAEAAgMRBBIhMQUTQQYiUWFxkQcygbEUocHwI0JS0eEW8XJzkqKysyQzNP/EABoBAQACAwEAAAAAAAAAAAAAAAABAwIEBQb/xAAtEQACAgIBAwEHAwUAAAAAAAAAAQIDBBExEiFBEwUUIjJRYfBxkaEjUrHB0f/aAAwDAQACEQMRAD8AuyIi2DkBERAEREAREQGHnQ+hUQF04rFXoNvuuZcXLtU5dvB6HApdcW35CIi0zohERCGa3ABwPiMv6j81tteHt+UkaWRtYurA/ey9hQjJnSzh7jG1471mqHzaHLfnr4LpwvBCRb7bro2hmI6nX5eu6xwac2WWaqwD01F1p4n7qXBWtZa4vRX0t+SL4pAxrGhrWto9Brrd2dzqQolw0KmuLxW0EAmj+VEH8wFDKaG2nsz7RR4gILRX28ND9bCxM6qd517kD71+a6cJgHyPbkacjtCQ3uNrdxO2nhakX9nmmv4mlg//AFnpt/N46q1ziuSHNb7EUx5B00/eyk4X21pNW4E/QOy2frfssxcD79Od3PEaOPll6f4XbjI8xDgNhVDYAa6D2081fRldE0k+2zRy6lbF6Xc5URF6PZ5189wiIhAREQBERAEREARYcdFyjEHMAdyaI6C6r7qqVihpMtrqc02vB1oiK0qCIiALRicVl0FXe3h6rc91C/DVRUj8xJ8VpZV3RHS5OhhY6slt8I0hxGhsj+q7P1G/1Xrmt8R7/ovS8chv9I+gAK4rPRLXBsWFpBIzdQDsbsaA7+Gp08luQlrQUtwfCEd9zW5SCWl1E3pVC9iCdaUVSl+DTkgtJsCq+t/2Vdraj2K5LZ1YnCte3KdrsUBofEeajm8HcXVYDf6tPC/lBvfT/dS9LK0oWyjwZ9PbSNWGwrYwQ3Uk6uIFnwGmw0C2oiwlJye2TGOjBC0R4GMEnKDfQgFo9G9PddCFFJrglxT5Ml/hQHgBQ28FilhZUN75IUUuAtUznaZW2bHVepHULq/JHvyi3d3xsj8yiIkcfKcBre+5Br0B2Xld7J8w0IcNetjXyWv8GNACR5k2PyFr0ON7ShrpmtHDyMGe+qPc5EW/EYXLs4O9ARXuFoXXrtjYtxezmzrlB6kgiIrCsIiIAiIgCxlG9arKJrZKbXAREQgIiIDXPHmaR+76Wo+WAt36qSkfQJ8Afsod8pzkk6Gq8L6jy2C5ed0pr6nZ9mqb3rg9Lw6ToNfcAX1vr6dViToL339BuFsAXNO0eWNoePiepNdQvLAW6UaGxGv0K2IoGzSZnCrboSB82uvlSneCQnK53QkNHjY1/UKPPC5SQeWeu9DSiev08/dTfD4y2JrSKNkkVRsuO/0DVRbLUWjBvekjeiItAtCIiAIiIAiIgCEIiEaFDoAPQALAWVhTshRSFdCtcWBFDM+j4ZSfzBW0rCvpyJ0/KUXY8LfmND8Dr3XAjxPd/Iry7Bu8j6HVdKWt6PtS5c6NR+zayPpF1zwXtuuQruY2VC6O/JyMjGlVLXgIiLbNUIiIAiIgCIiA1Yl3dOnl72owixSmFy4rDCrAo9VoZdMp/Ejq4GTGt9D8kJxLEciCWas3LY54BNfK28t61sq/N2+DcE3E8m3F5aYs/wAoAzZs2XbKWHb+YKw8ZwRmw0sTSA6SNzATdAubQurKq0/YSQxvaHst2FjiaLflEoELZH/LsWxAePkFoVKtr4vqdebnv4SaZ2qjBl5paxsbIXuNvc4c9rXAOaGaauAFE+JpSXCu0WDeZHunZkgymSw7XM6mtAq3ZiNC0G9KVW4j2LlkbiQHxjnR4VjbL9DA1gdmpuxymqvfWlMYnsTiZX4ieCZkXOjhYzV7XjkuGYOLW9wHLo5pJ021U2Rq+uvxGDlPgtX+tMIYTiOe3lh4jJyvsSV8nLy581dMuwXbwvisWJjEkDxIwktsXo4VbSDRa7UaGjqFR8L8PZRhp4s2GeX4lmJbmdiCGnIQ5vMBEjHAnR9uJG41Vp7H8GlwuH5c0gkfzHPsZiGg1TA5wDn1W5118gubdXTGLcZbeyyHVvTRHR9sZ5myS4TBnEQRPLM/ODXyFhp5hiyHMB5kX4KVx/amDDhn4h/Jc9uflua5z2jrnbGHZQDoSdNDqqxi+wOIEL8LC+A4cyPlidI7EMmgMl3l5RyyVemY14heeL/DeR7oXsfFKWYVuFeJnYiMHJtKDC7MTrq1xoq308d6+LS/OSN2LwWn/VuF54g5zTK4MIaA8giRocxweG5cpaQbuhetLn/1rhXtl5MzHvjiklynmNDmxtJLg4s7zdPmaHehXD2f7Gvw2JmkDowx+Fiw7MofbXRsaHEsffdsaDM7bVQWC+HGLa9z5JopHOw2JwxcXzknnMc2N/eaQAM1FjQAA3SySoVWPtrq4/kddmuCzxdvMJli5s8bHyMY/KOY5jeYLbcmQBoPQvy+isa+cS/DfE1Dy5YI3NihjfK3ntkBia0HujuTigaztbQ06L6OFRkwqjp1vZnW5P5giItQuCIqz2o4/PHPBhMI2Mzzh780t8uNkY1cQ3UnQ+3ms64Ob0jGUtLbLNaKt8O43io8O92Ow55jJMjPw4z84HZ7W33G+biBWui5x8ScPyWyhkxzYn8IWBjHPbLV7B9OFf0k7qz3ex8Lf3Rj6kfJbEVQd8TYGte58OJaIpBFPcbKgcXZRzCH1qb0bZ0Oi28G+I2HxD4AI52Nne6ON72NEbpG7x5muOu3StfHRS8a1LfSPVh9S1IqNwj4kNcGscyaeV5mLeVAxvdiNEFnOdrodb9lKP7ew/hY8UyOeSORrnd1je4GHK7mOc4MabBAGaz0tTLFti9aCti/JZV5cNKoew++6rE/xEw4bAY455nTxGZjI2NL8jS5pJa5ws21wptnuqyYecSMa8BwDmhwDmlrhYunNOrT5LHptq0+DF9Fnbk4wfy0+oOv5otuIZTj567VXT7gn6rUvW4tjnVFs8xkQ6LGkERFsmuEREAREQBCP8oiaJTa4IzExZXEdN/VaipHGQ22xuNfp4KOXCya/TkelxLvUh9wuluJJhkiaQ1zmuyPLqokAAe+q5kWpKO0bqemmRfYrhc8M7nSfw2EFpDj87jsQOtb5v7mr4FWArE7iEZJpwrfw+60rotd2XX3u+zra/Y3JajMVxYVTPf+y5cHjH8xupNkNNnTvEC1VGEpcFT7ck4soEWHA5FIiISEREAVf7TdmXYh8M8E3IxMGYRyZQ9pa8U5j2Hcf3PjpYEWcJuD2jGUVLsymz9iJ5MFJBJjHySyTNmc9wPKIBNxcsHSM3qAeg0oLlwvw4ezJ/GipuPZjiGxFg7rafE1oNNF/L4BXxFesuxdv9GHoxKVxD4fvlhx8QmaDjMQydpyuIjDXh2V2uu3RQ3w/wCyk0mHwUk0mWLDTyTthMTmy8wP7tvJ+SwHbXqfp9NVJf24lGN5RYDHzOXlrv71mv8AOlZDJslFxX520W1YLubcPC2x2c+Hr8LiIpjMxwjbiG0GOBPPJIqz0tc4+Gcn4bCwfiGEYcThwdGXxP5xf3wwuH8RoeaJ2Oqv6LD3y3e9/nf/AKyn0YlBxXw4mfhMPhudAeTG6O3YeyC57nNljkBEjHjNteXu3R1V0wGH5MMcbnl5YxrC93zPLWgZneZpdKj5ps+n8t/9QH2ClO3Jagv1/cwm4UrqYEhcSaqzp6DQe9X9UQBF6qiv0oKJ5i2z1JuQREV5UEREAREQBERAFFzRFpPgpRacZ8i1MqpThv6G7hXOuel5I1ERcQ9KFhzLBCysOGh9FAXJ4gkzNDjuf7ra00bGi1wvBaCNB+wvadhLuTkHFmu+bunc3t6DVdUcocLaQR5KsrZHO5vykj029lqTx/KJTLKi4sDxDmaEUav1/enuu1asouL0yUwiIoJCIlIBa8vkoE+AJ9gsSyhotxAHiSAPqT+9VzPx8bgWiRhJBAAcCSSKApZxjtkaeuyKZhvim8wsxMmAmZhXOAOI5jXtaC/ISG5AXU4EV5KzjiWDOKLM8H4lpLSNOYCGOcdx0Y1xvbRfLuE/D7GMbE1uCbFiGva4Yx2Kje1lSZsxwwLg6m0KAO1q84HgU7J+LS8qMnEZfw3MyPZIBHIMr22TkzZLa6rXZtox1w9fozTrtsRM4Xtdg5GyOjxMThE3PIQ/RrbrMb3F0NL1IHUXyYvtxhvw8s+Hlin5WTM0SiMDO8NBc9w7o1PTpXVVPh/ZbGGSeXEYd0xmwHIe2XExd+Vr43kZoz/CaQzuBoIBa2yLLlpf2Vx78BjMOYvnGHGHEkmGdiCI3xlzHzsIa6NrWnLmo7UBqFisTHT+byvKHq2fQsfE+3jWuxUQjAOHlgizOmawP5wc6wS3u0G1Wt30pSOI4/ho5xh3zRtmJDRGXU7X5RXQnoDrqPEKkcY7J4mR2Oyx5ubi8K+Ml8YzNhbK2Q6u7tFw0NXelrdx7gWNmxZfyriixseIi5ckLInRB3fPJLgXYh1hznP/AKHAHUX1MaiFS6oLk5mRP1H0yfB9ARZKwt85QREQBERAEREAREQBYc29CsojWyU9dzgxOFo23b7LmUwuaXAg7afZc2/E8wOxjZ6S1YcC8yfKfQ/ZbpYC3danGr8tfZcyUXF6Z14SU1uIaNNFleIW039Og8gvahGTCIiA7OEVzhdbO3/4XAfopxVgGtRuNR6jYrswuPIkGZziNQevTTfzpa19bl3RC7dycRYKytFlgWCVlKQFf7d//hk9Wf8Asavm3Ba/Ew/82P8A82r7LJCHAhwBB3BAIP02WocNiBBEbBWopjQb9aV8LFFaOni56oplV0735Ohp6rIWAFlUM5aCFFgoGRYlHNlYP5HN9TnjY8n3dS2I5+Zzj0uvbwRexwnuiLPK5i1a19wiItw1QiIgCIiAIiIAiIgCIiAIiIQeXxgij/soifDuBLc1+eWjRG1KZXDj2ag/Tz0/wtDNrTh1eTqezrnGfT4OON9jXQ9V6WsHvkdCM31+X7LYuQegYREKEBAFhjrA8wD+WqygZOcLcTGMxvqNb6kD7FdqjOCyjLywKygmwABWYaaeZPupO1zLVqQiwiIqzMIiIAiIgC8yHuk+AJ9gSvS5MdJ/KOv26rOEeqSRhOWotnPG2gB+76r0iL29cVCKijyE5dUmwiIszAIiIAiIgCIiAIiIAiIgCIiALmx47o9R+q6SuXiGw9SqMl6rZtYi3YtEbJpTvD8x1rzWz93+qLS6IWB/Lvl/W/XL7FefPVJbNjZAdiP34eK8TyUCOtHTrtoojtlxl+Gw4kYGOcZWM/iZsoDg7UlpFVQ19VEcN7Yy55IpPwxqCSdr4JHSsaYw4nm94k7bAg7eNi6NMpR2ip2RjLTLkK6bf7rKrg7YQxRxGQlzpYudlijc7K2rLi0m2svMdT4+qm2cQjdFzg8GPLnz33coFkknYCj7FRKqUeUSpxlwyQweL5biauxXh1B09lKQcVYWhzi1h1FF17Gruuuh+q+e4Xto2XFRRxioXQySvfI10bhy8xzNJOXJTbvXY7UpHh/aaGd7WNEjTI0vj5kbmNma3d0Tj84rX09DVVuJJ99GMbI+C+2s2oDE8ZfHhcRKKc+GCSVoI7pLGlwzFpB8qFbbrlb26jjwcOInZIS+COeXkwveyISAUXuumNJsCzZylaSxbGtpeTJ2JPTLSirON+IWFie9h5zzHEyZ3Lhc8cqRgkEl9Ghrm2XVWb22Y3tvho8tc2XNCMSeTC6QxwEAiWUactpBvXw16W91t/tHqx+pYrWC5VbG9uoop3DO10AwgxYLGOc8gvADg8uyltHagfPotWI+IEHLjkqcCV2WNoicZZu40l0cemZgzAF212BayWFc9aRhK+K8lk4lxJkMZfI4NG16myegA1K48LjmzDmsILToN+nQ+BvoVXsdBHxLCxy4Z9gE5Q7Teg5jxu1woH6+BBXf2Y4GcNEQ5wLnnM6vlbQoAHr5n+y6mHhSrtTkivKuxp4Tan/U3x9vzyTCIi7x5YIiIAiIgCIiAIiIAiIgCIiAIiIAufHNtvob+lG10LXiPkd6FVXLcGX48umxaIpx0XmJoqxuRqbv99f8L2tcI3rbNp7A/e/crzx6xcEX2q4I7FQsjaWipo5HZ7otZmsaA6nMuCTso6OTEjDmNsGJhewxnMOXI5rmhzKaRl200Gu3darOitjbKK0iqVcZPbKe7sjiGCN0MkOcYP8AByh+fJl/qjLW3d+IGwUzh+z4bghhDI6uUYi6h/MDZDT5uOl/3UuimV0pciNcUU3C9k5+ZFz5IiyPCyYQcsPz5XscwO74okB3kO71W/s32OOHlY94h/htc1r2Onc95ILczg92SPQnRoP5WrRl758QNPTqPW17U+8T4HoxWiF4pwfFyPlbh8TEyPEQGCSKfmFjQdC6ENBAcRepr63ps498Pp5mRQMmidBHhRh2NlEgMcjaBnYxgLS9wYB3vlBNWQFKXbmjwIJva9q9dVbH7n9Vq2ZVletf4MXVFvuUNvYmYNxhc+EfiMBDhW06Qhr4YWRlzyWDuW27AvXZRfEOwZl5L434eYjCRYV4fJiBGx0LGt5kboazg0e6/TXz0uva3ASTYVzIT3rBI2L2jdl+enrVKA7F8Enizvka5jHCgxwIJIN58vQVYvzV2LkWWSW32LbMWpY0rer4lwvqcWP7BPLpBG+MMdw8YJl52nOJGuzkU6mU3+on13Xbj+zU/wD8CWB8QnwbBHUmcxPDoWxv7zRmHy6adelKzSSgVmIFkAWQLJ2Avc+S9L0Cgl2PKu6e9shuyXATg8KIXPD3l7pHkCm53kEht65RQ1PntsplEWZTKTk9sIiIQEREAREQBERAEREAREQBERAEREAWnFyU0+ei3LRjI7aT4aqm/fps2MbXqLZFyvoeZ0HqdlljAAAP31P5kleMVs3/AI2/dbV589V4CIiAIiIDxLCHbj0XuLCl5yjMSfP3vTbzRb8BiQx+arHTXYkgE+1rGT0uw29dia4Vw9sOWvm2vWgL2AP3XybgHFsWwYWKB7GibiGLBD85DnMERAkLdeX3thre+i+vseDRBB8OuyrY7AYYMja0zNMc0mIY9suWRskoaH04N+U5G6V03VVGRGG1Z+clE6m3tET2q+IEuFllDGQvZCW52DnPlyuLRmfIwcuHU0A4k6eYXJxHjjOZxRpihZRwuaR0krM+ZuYOlILrLaoNjaCfzU3x7sVhH8+aUytE1OmY2Ysje5opjizYvs6XYvpqobhfY10pxpxjC1mJdAWtEgdIOSwgPL2ig4k3VeOi6GJXVZ8i/X+Ga+RZKpbkRnEO3T5MLjBNBE90BgcLbOyN4lkbldkcWyMI3BsXofX6Oq1L8P8ADObK1zp3c8MErnTZnvMb87XFzmk5r08K6KyrtpNHBslF/KERFkVBERAEREARAiAIsgaH0WEAREQBERAEREAREQBeJxbSPIr2hWM1uLRnW9SRBYnYHwc0n0B1W2lkha49q8CR/wBrT+q82+zPXx7xPaIiAIiIAV4iHdHoPtr+a9leIvlHoPsFBPg6IcU9nyn1GhBPipvCY0PHgeo6+voq+stGvpqqLalIIm8ZJbsg6USf0HnsVrK1YU90HqbJ91tXd9n0Kurfl9zzefc5Wa8LsERF0TQCIiAIiIAiIgP/2Q=="/>
          <p:cNvSpPr>
            <a:spLocks noChangeAspect="1" noChangeArrowheads="1"/>
          </p:cNvSpPr>
          <p:nvPr/>
        </p:nvSpPr>
        <p:spPr bwMode="auto">
          <a:xfrm>
            <a:off x="155575" y="-1143000"/>
            <a:ext cx="3390900" cy="23812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 name="AutoShape 6" descr="data:image/jpeg;base64,/9j/4AAQSkZJRgABAQAAAQABAAD/2wCEAAkGBhQSEBQSEhQVFRQVFRcUFBUXFBQVFBUWFRQVFhYVFBQXHCYeFxkjGRYUHy8gIycqLCwtFR4xNTAqNSYrLCkBCQoKDgwOGg8PGi4kHCUsKSwsMSwpLCksKSwqLCkpLiwsLCksLCkpLCksLCwsKSwsLCwsKSksLCwsKSwsLCwsLP/AABEIALwBDAMBIgACEQEDEQH/xAAbAAEAAgMBAQAAAAAAAAAAAAAABQYBAwQCB//EAD0QAAEEAAQDBgQEBQIGAwAAAAEAAgMRBBIhMQUTQQYiUWFxkQcygbEUocHwI0JS0eEW8XJzkqKysyQzNP/EABoBAQACAwEAAAAAAAAAAAAAAAABAwIEBQb/xAAtEQACAgIBAwEHAwUAAAAAAAAAAQIDBBExEiFBEwUUIjJRYfBxkaEjUrHB0f/aAAwDAQACEQMRAD8AuyIi2DkBERAEREAREQGHnQ+hUQF04rFXoNvuuZcXLtU5dvB6HApdcW35CIi0zohERCGa3ABwPiMv6j81tteHt+UkaWRtYurA/ey9hQjJnSzh7jG1471mqHzaHLfnr4LpwvBCRb7bro2hmI6nX5eu6xwac2WWaqwD01F1p4n7qXBWtZa4vRX0t+SL4pAxrGhrWto9Brrd2dzqQolw0KmuLxW0EAmj+VEH8wFDKaG2nsz7RR4gILRX28ND9bCxM6qd517kD71+a6cJgHyPbkacjtCQ3uNrdxO2nhakX9nmmv4mlg//AFnpt/N46q1ziuSHNb7EUx5B00/eyk4X21pNW4E/QOy2frfssxcD79Od3PEaOPll6f4XbjI8xDgNhVDYAa6D2081fRldE0k+2zRy6lbF6Xc5URF6PZ5189wiIhAREQBERAEREARYcdFyjEHMAdyaI6C6r7qqVihpMtrqc02vB1oiK0qCIiALRicVl0FXe3h6rc91C/DVRUj8xJ8VpZV3RHS5OhhY6slt8I0hxGhsj+q7P1G/1Xrmt8R7/ovS8chv9I+gAK4rPRLXBsWFpBIzdQDsbsaA7+Gp08luQlrQUtwfCEd9zW5SCWl1E3pVC9iCdaUVSl+DTkgtJsCq+t/2Vdraj2K5LZ1YnCte3KdrsUBofEeajm8HcXVYDf6tPC/lBvfT/dS9LK0oWyjwZ9PbSNWGwrYwQ3Uk6uIFnwGmw0C2oiwlJye2TGOjBC0R4GMEnKDfQgFo9G9PddCFFJrglxT5Ml/hQHgBQ28FilhZUN75IUUuAtUznaZW2bHVepHULq/JHvyi3d3xsj8yiIkcfKcBre+5Br0B2Xld7J8w0IcNetjXyWv8GNACR5k2PyFr0ON7ShrpmtHDyMGe+qPc5EW/EYXLs4O9ARXuFoXXrtjYtxezmzrlB6kgiIrCsIiIAiIgCxlG9arKJrZKbXAREQgIiIDXPHmaR+76Wo+WAt36qSkfQJ8Afsod8pzkk6Gq8L6jy2C5ed0pr6nZ9mqb3rg9Lw6ToNfcAX1vr6dViToL339BuFsAXNO0eWNoePiepNdQvLAW6UaGxGv0K2IoGzSZnCrboSB82uvlSneCQnK53QkNHjY1/UKPPC5SQeWeu9DSiev08/dTfD4y2JrSKNkkVRsuO/0DVRbLUWjBvekjeiItAtCIiAIiIAiIgCEIiEaFDoAPQALAWVhTshRSFdCtcWBFDM+j4ZSfzBW0rCvpyJ0/KUXY8LfmND8Dr3XAjxPd/Iry7Bu8j6HVdKWt6PtS5c6NR+zayPpF1zwXtuuQruY2VC6O/JyMjGlVLXgIiLbNUIiIAiIgCIiA1Yl3dOnl72owixSmFy4rDCrAo9VoZdMp/Ejq4GTGt9D8kJxLEciCWas3LY54BNfK28t61sq/N2+DcE3E8m3F5aYs/wAoAzZs2XbKWHb+YKw8ZwRmw0sTSA6SNzATdAubQurKq0/YSQxvaHst2FjiaLflEoELZH/LsWxAePkFoVKtr4vqdebnv4SaZ2qjBl5paxsbIXuNvc4c9rXAOaGaauAFE+JpSXCu0WDeZHunZkgymSw7XM6mtAq3ZiNC0G9KVW4j2LlkbiQHxjnR4VjbL9DA1gdmpuxymqvfWlMYnsTiZX4ieCZkXOjhYzV7XjkuGYOLW9wHLo5pJ021U2Rq+uvxGDlPgtX+tMIYTiOe3lh4jJyvsSV8nLy581dMuwXbwvisWJjEkDxIwktsXo4VbSDRa7UaGjqFR8L8PZRhp4s2GeX4lmJbmdiCGnIQ5vMBEjHAnR9uJG41Vp7H8GlwuH5c0gkfzHPsZiGg1TA5wDn1W5118gubdXTGLcZbeyyHVvTRHR9sZ5myS4TBnEQRPLM/ODXyFhp5hiyHMB5kX4KVx/amDDhn4h/Jc9uflua5z2jrnbGHZQDoSdNDqqxi+wOIEL8LC+A4cyPlidI7EMmgMl3l5RyyVemY14heeL/DeR7oXsfFKWYVuFeJnYiMHJtKDC7MTrq1xoq308d6+LS/OSN2LwWn/VuF54g5zTK4MIaA8giRocxweG5cpaQbuhetLn/1rhXtl5MzHvjiklynmNDmxtJLg4s7zdPmaHehXD2f7Gvw2JmkDowx+Fiw7MofbXRsaHEsffdsaDM7bVQWC+HGLa9z5JopHOw2JwxcXzknnMc2N/eaQAM1FjQAA3SySoVWPtrq4/kddmuCzxdvMJli5s8bHyMY/KOY5jeYLbcmQBoPQvy+isa+cS/DfE1Dy5YI3NihjfK3ntkBia0HujuTigaztbQ06L6OFRkwqjp1vZnW5P5giItQuCIqz2o4/PHPBhMI2Mzzh780t8uNkY1cQ3UnQ+3ms64Ob0jGUtLbLNaKt8O43io8O92Ow55jJMjPw4z84HZ7W33G+biBWui5x8ScPyWyhkxzYn8IWBjHPbLV7B9OFf0k7qz3ex8Lf3Rj6kfJbEVQd8TYGte58OJaIpBFPcbKgcXZRzCH1qb0bZ0Oi28G+I2HxD4AI52Nne6ON72NEbpG7x5muOu3StfHRS8a1LfSPVh9S1IqNwj4kNcGscyaeV5mLeVAxvdiNEFnOdrodb9lKP7ew/hY8UyOeSORrnd1je4GHK7mOc4MabBAGaz0tTLFti9aCti/JZV5cNKoew++6rE/xEw4bAY455nTxGZjI2NL8jS5pJa5ws21wptnuqyYecSMa8BwDmhwDmlrhYunNOrT5LHptq0+DF9Fnbk4wfy0+oOv5otuIZTj567VXT7gn6rUvW4tjnVFs8xkQ6LGkERFsmuEREAREQBCP8oiaJTa4IzExZXEdN/VaipHGQ22xuNfp4KOXCya/TkelxLvUh9wuluJJhkiaQ1zmuyPLqokAAe+q5kWpKO0bqemmRfYrhc8M7nSfw2EFpDj87jsQOtb5v7mr4FWArE7iEZJpwrfw+60rotd2XX3u+zra/Y3JajMVxYVTPf+y5cHjH8xupNkNNnTvEC1VGEpcFT7ck4soEWHA5FIiISEREAVf7TdmXYh8M8E3IxMGYRyZQ9pa8U5j2Hcf3PjpYEWcJuD2jGUVLsymz9iJ5MFJBJjHySyTNmc9wPKIBNxcsHSM3qAeg0oLlwvw4ezJ/GipuPZjiGxFg7rafE1oNNF/L4BXxFesuxdv9GHoxKVxD4fvlhx8QmaDjMQydpyuIjDXh2V2uu3RQ3w/wCyk0mHwUk0mWLDTyTthMTmy8wP7tvJ+SwHbXqfp9NVJf24lGN5RYDHzOXlrv71mv8AOlZDJslFxX520W1YLubcPC2x2c+Hr8LiIpjMxwjbiG0GOBPPJIqz0tc4+Gcn4bCwfiGEYcThwdGXxP5xf3wwuH8RoeaJ2Oqv6LD3y3e9/nf/AKyn0YlBxXw4mfhMPhudAeTG6O3YeyC57nNljkBEjHjNteXu3R1V0wGH5MMcbnl5YxrC93zPLWgZneZpdKj5ps+n8t/9QH2ClO3Jagv1/cwm4UrqYEhcSaqzp6DQe9X9UQBF6qiv0oKJ5i2z1JuQREV5UEREAREQBERAFFzRFpPgpRacZ8i1MqpThv6G7hXOuel5I1ERcQ9KFhzLBCysOGh9FAXJ4gkzNDjuf7ra00bGi1wvBaCNB+wvadhLuTkHFmu+bunc3t6DVdUcocLaQR5KsrZHO5vykj029lqTx/KJTLKi4sDxDmaEUav1/enuu1asouL0yUwiIoJCIlIBa8vkoE+AJ9gsSyhotxAHiSAPqT+9VzPx8bgWiRhJBAAcCSSKApZxjtkaeuyKZhvim8wsxMmAmZhXOAOI5jXtaC/ISG5AXU4EV5KzjiWDOKLM8H4lpLSNOYCGOcdx0Y1xvbRfLuE/D7GMbE1uCbFiGva4Yx2Kje1lSZsxwwLg6m0KAO1q84HgU7J+LS8qMnEZfw3MyPZIBHIMr22TkzZLa6rXZtox1w9fozTrtsRM4Xtdg5GyOjxMThE3PIQ/RrbrMb3F0NL1IHUXyYvtxhvw8s+Hlin5WTM0SiMDO8NBc9w7o1PTpXVVPh/ZbGGSeXEYd0xmwHIe2XExd+Vr43kZoz/CaQzuBoIBa2yLLlpf2Vx78BjMOYvnGHGHEkmGdiCI3xlzHzsIa6NrWnLmo7UBqFisTHT+byvKHq2fQsfE+3jWuxUQjAOHlgizOmawP5wc6wS3u0G1Wt30pSOI4/ho5xh3zRtmJDRGXU7X5RXQnoDrqPEKkcY7J4mR2Oyx5ubi8K+Ml8YzNhbK2Q6u7tFw0NXelrdx7gWNmxZfyriixseIi5ckLInRB3fPJLgXYh1hznP/AKHAHUX1MaiFS6oLk5mRP1H0yfB9ARZKwt85QREQBERAEREAREQBYc29CsojWyU9dzgxOFo23b7LmUwuaXAg7afZc2/E8wOxjZ6S1YcC8yfKfQ/ZbpYC3danGr8tfZcyUXF6Z14SU1uIaNNFleIW039Og8gvahGTCIiA7OEVzhdbO3/4XAfopxVgGtRuNR6jYrswuPIkGZziNQevTTfzpa19bl3RC7dycRYKytFlgWCVlKQFf7d//hk9Wf8Asavm3Ba/Ew/82P8A82r7LJCHAhwBB3BAIP02WocNiBBEbBWopjQb9aV8LFFaOni56oplV0735Ohp6rIWAFlUM5aCFFgoGRYlHNlYP5HN9TnjY8n3dS2I5+Zzj0uvbwRexwnuiLPK5i1a19wiItw1QiIgCIiAIiIAiIgCIiAIiIQeXxgij/soifDuBLc1+eWjRG1KZXDj2ag/Tz0/wtDNrTh1eTqezrnGfT4OON9jXQ9V6WsHvkdCM31+X7LYuQegYREKEBAFhjrA8wD+WqygZOcLcTGMxvqNb6kD7FdqjOCyjLywKygmwABWYaaeZPupO1zLVqQiwiIqzMIiIAiIgC8yHuk+AJ9gSvS5MdJ/KOv26rOEeqSRhOWotnPG2gB+76r0iL29cVCKijyE5dUmwiIszAIiIAiIgCIiAIiIAiIgCIiALmx47o9R+q6SuXiGw9SqMl6rZtYi3YtEbJpTvD8x1rzWz93+qLS6IWB/Lvl/W/XL7FefPVJbNjZAdiP34eK8TyUCOtHTrtoojtlxl+Gw4kYGOcZWM/iZsoDg7UlpFVQ19VEcN7Yy55IpPwxqCSdr4JHSsaYw4nm94k7bAg7eNi6NMpR2ip2RjLTLkK6bf7rKrg7YQxRxGQlzpYudlijc7K2rLi0m2svMdT4+qm2cQjdFzg8GPLnz33coFkknYCj7FRKqUeUSpxlwyQweL5biauxXh1B09lKQcVYWhzi1h1FF17Gruuuh+q+e4Xto2XFRRxioXQySvfI10bhy8xzNJOXJTbvXY7UpHh/aaGd7WNEjTI0vj5kbmNma3d0Tj84rX09DVVuJJ99GMbI+C+2s2oDE8ZfHhcRKKc+GCSVoI7pLGlwzFpB8qFbbrlb26jjwcOInZIS+COeXkwveyISAUXuumNJsCzZylaSxbGtpeTJ2JPTLSirON+IWFie9h5zzHEyZ3Lhc8cqRgkEl9Ghrm2XVWb22Y3tvho8tc2XNCMSeTC6QxwEAiWUactpBvXw16W91t/tHqx+pYrWC5VbG9uoop3DO10AwgxYLGOc8gvADg8uyltHagfPotWI+IEHLjkqcCV2WNoicZZu40l0cemZgzAF212BayWFc9aRhK+K8lk4lxJkMZfI4NG16myegA1K48LjmzDmsILToN+nQ+BvoVXsdBHxLCxy4Z9gE5Q7Teg5jxu1woH6+BBXf2Y4GcNEQ5wLnnM6vlbQoAHr5n+y6mHhSrtTkivKuxp4Tan/U3x9vzyTCIi7x5YIiIAiIgCIiAIiIAiIgCIiAIiIAufHNtvob+lG10LXiPkd6FVXLcGX48umxaIpx0XmJoqxuRqbv99f8L2tcI3rbNp7A/e/crzx6xcEX2q4I7FQsjaWipo5HZ7otZmsaA6nMuCTso6OTEjDmNsGJhewxnMOXI5rmhzKaRl200Gu3darOitjbKK0iqVcZPbKe7sjiGCN0MkOcYP8AByh+fJl/qjLW3d+IGwUzh+z4bghhDI6uUYi6h/MDZDT5uOl/3UuimV0pciNcUU3C9k5+ZFz5IiyPCyYQcsPz5XscwO74okB3kO71W/s32OOHlY94h/htc1r2Onc95ILczg92SPQnRoP5WrRl758QNPTqPW17U+8T4HoxWiF4pwfFyPlbh8TEyPEQGCSKfmFjQdC6ENBAcRepr63ps498Pp5mRQMmidBHhRh2NlEgMcjaBnYxgLS9wYB3vlBNWQFKXbmjwIJva9q9dVbH7n9Vq2ZVletf4MXVFvuUNvYmYNxhc+EfiMBDhW06Qhr4YWRlzyWDuW27AvXZRfEOwZl5L434eYjCRYV4fJiBGx0LGt5kboazg0e6/TXz0uva3ASTYVzIT3rBI2L2jdl+enrVKA7F8Enizvka5jHCgxwIJIN58vQVYvzV2LkWWSW32LbMWpY0rer4lwvqcWP7BPLpBG+MMdw8YJl52nOJGuzkU6mU3+on13Xbj+zU/wD8CWB8QnwbBHUmcxPDoWxv7zRmHy6adelKzSSgVmIFkAWQLJ2Avc+S9L0Cgl2PKu6e9shuyXATg8KIXPD3l7pHkCm53kEht65RQ1PntsplEWZTKTk9sIiIQEREAREQBERAEREAREQBERAEREAWnFyU0+ei3LRjI7aT4aqm/fps2MbXqLZFyvoeZ0HqdlljAAAP31P5kleMVs3/AI2/dbV589V4CIiAIiIDxLCHbj0XuLCl5yjMSfP3vTbzRb8BiQx+arHTXYkgE+1rGT0uw29dia4Vw9sOWvm2vWgL2AP3XybgHFsWwYWKB7GibiGLBD85DnMERAkLdeX3thre+i+vseDRBB8OuyrY7AYYMja0zNMc0mIY9suWRskoaH04N+U5G6V03VVGRGG1Z+clE6m3tET2q+IEuFllDGQvZCW52DnPlyuLRmfIwcuHU0A4k6eYXJxHjjOZxRpihZRwuaR0krM+ZuYOlILrLaoNjaCfzU3x7sVhH8+aUytE1OmY2Ysje5opjizYvs6XYvpqobhfY10pxpxjC1mJdAWtEgdIOSwgPL2ig4k3VeOi6GJXVZ8i/X+Ga+RZKpbkRnEO3T5MLjBNBE90BgcLbOyN4lkbldkcWyMI3BsXofX6Oq1L8P8ADObK1zp3c8MErnTZnvMb87XFzmk5r08K6KyrtpNHBslF/KERFkVBERAEREARAiAIsgaH0WEAREQBERAEREAREQBeJxbSPIr2hWM1uLRnW9SRBYnYHwc0n0B1W2lkha49q8CR/wBrT+q82+zPXx7xPaIiAIiIAV4iHdHoPtr+a9leIvlHoPsFBPg6IcU9nyn1GhBPipvCY0PHgeo6+voq+stGvpqqLalIIm8ZJbsg6USf0HnsVrK1YU90HqbJ91tXd9n0Kurfl9zzefc5Wa8LsERF0TQCIiAIiIAiIgP/2Q=="/>
          <p:cNvSpPr>
            <a:spLocks noChangeAspect="1" noChangeArrowheads="1"/>
          </p:cNvSpPr>
          <p:nvPr/>
        </p:nvSpPr>
        <p:spPr bwMode="auto">
          <a:xfrm>
            <a:off x="307975" y="-990600"/>
            <a:ext cx="3390900" cy="23812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0" name="AutoShape 8" descr="data:image/jpeg;base64,/9j/4AAQSkZJRgABAQAAAQABAAD/2wCEAAkGBhQSEBQSEhQVFRQVFRcUFBUXFBQVFBUWFRQVFhYVFBQXHCYeFxkjGRYUHy8gIycqLCwtFR4xNTAqNSYrLCkBCQoKDgwOGg8PGi4kHCUsKSwsMSwpLCksKSwqLCkpLiwsLCksLCkpLCksLCwsKSwsLCwsKSksLCwsKSwsLCwsLP/AABEIALwBDAMBIgACEQEDEQH/xAAbAAEAAgMBAQAAAAAAAAAAAAAABQYBAwQCB//EAD0QAAEEAAQDBgQEBQIGAwAAAAEAAgMRBBIhMQUTQQYiUWFxkQcygbEUocHwI0JS0eEW8XJzkqKysyQzNP/EABoBAQACAwEAAAAAAAAAAAAAAAABAwIEBQb/xAAtEQACAgIBAwEHAwUAAAAAAAAAAQIDBBExEiFBEwUUIjJRYfBxkaEjUrHB0f/aAAwDAQACEQMRAD8AuyIi2DkBERAEREAREQGHnQ+hUQF04rFXoNvuuZcXLtU5dvB6HApdcW35CIi0zohERCGa3ABwPiMv6j81tteHt+UkaWRtYurA/ey9hQjJnSzh7jG1471mqHzaHLfnr4LpwvBCRb7bro2hmI6nX5eu6xwac2WWaqwD01F1p4n7qXBWtZa4vRX0t+SL4pAxrGhrWto9Brrd2dzqQolw0KmuLxW0EAmj+VEH8wFDKaG2nsz7RR4gILRX28ND9bCxM6qd517kD71+a6cJgHyPbkacjtCQ3uNrdxO2nhakX9nmmv4mlg//AFnpt/N46q1ziuSHNb7EUx5B00/eyk4X21pNW4E/QOy2frfssxcD79Od3PEaOPll6f4XbjI8xDgNhVDYAa6D2081fRldE0k+2zRy6lbF6Xc5URF6PZ5189wiIhAREQBERAEREARYcdFyjEHMAdyaI6C6r7qqVihpMtrqc02vB1oiK0qCIiALRicVl0FXe3h6rc91C/DVRUj8xJ8VpZV3RHS5OhhY6slt8I0hxGhsj+q7P1G/1Xrmt8R7/ovS8chv9I+gAK4rPRLXBsWFpBIzdQDsbsaA7+Gp08luQlrQUtwfCEd9zW5SCWl1E3pVC9iCdaUVSl+DTkgtJsCq+t/2Vdraj2K5LZ1YnCte3KdrsUBofEeajm8HcXVYDf6tPC/lBvfT/dS9LK0oWyjwZ9PbSNWGwrYwQ3Uk6uIFnwGmw0C2oiwlJye2TGOjBC0R4GMEnKDfQgFo9G9PddCFFJrglxT5Ml/hQHgBQ28FilhZUN75IUUuAtUznaZW2bHVepHULq/JHvyi3d3xsj8yiIkcfKcBre+5Br0B2Xld7J8w0IcNetjXyWv8GNACR5k2PyFr0ON7ShrpmtHDyMGe+qPc5EW/EYXLs4O9ARXuFoXXrtjYtxezmzrlB6kgiIrCsIiIAiIgCxlG9arKJrZKbXAREQgIiIDXPHmaR+76Wo+WAt36qSkfQJ8Afsod8pzkk6Gq8L6jy2C5ed0pr6nZ9mqb3rg9Lw6ToNfcAX1vr6dViToL339BuFsAXNO0eWNoePiepNdQvLAW6UaGxGv0K2IoGzSZnCrboSB82uvlSneCQnK53QkNHjY1/UKPPC5SQeWeu9DSiev08/dTfD4y2JrSKNkkVRsuO/0DVRbLUWjBvekjeiItAtCIiAIiIAiIgCEIiEaFDoAPQALAWVhTshRSFdCtcWBFDM+j4ZSfzBW0rCvpyJ0/KUXY8LfmND8Dr3XAjxPd/Iry7Bu8j6HVdKWt6PtS5c6NR+zayPpF1zwXtuuQruY2VC6O/JyMjGlVLXgIiLbNUIiIAiIgCIiA1Yl3dOnl72owixSmFy4rDCrAo9VoZdMp/Ejq4GTGt9D8kJxLEciCWas3LY54BNfK28t61sq/N2+DcE3E8m3F5aYs/wAoAzZs2XbKWHb+YKw8ZwRmw0sTSA6SNzATdAubQurKq0/YSQxvaHst2FjiaLflEoELZH/LsWxAePkFoVKtr4vqdebnv4SaZ2qjBl5paxsbIXuNvc4c9rXAOaGaauAFE+JpSXCu0WDeZHunZkgymSw7XM6mtAq3ZiNC0G9KVW4j2LlkbiQHxjnR4VjbL9DA1gdmpuxymqvfWlMYnsTiZX4ieCZkXOjhYzV7XjkuGYOLW9wHLo5pJ021U2Rq+uvxGDlPgtX+tMIYTiOe3lh4jJyvsSV8nLy581dMuwXbwvisWJjEkDxIwktsXo4VbSDRa7UaGjqFR8L8PZRhp4s2GeX4lmJbmdiCGnIQ5vMBEjHAnR9uJG41Vp7H8GlwuH5c0gkfzHPsZiGg1TA5wDn1W5118gubdXTGLcZbeyyHVvTRHR9sZ5myS4TBnEQRPLM/ODXyFhp5hiyHMB5kX4KVx/amDDhn4h/Jc9uflua5z2jrnbGHZQDoSdNDqqxi+wOIEL8LC+A4cyPlidI7EMmgMl3l5RyyVemY14heeL/DeR7oXsfFKWYVuFeJnYiMHJtKDC7MTrq1xoq308d6+LS/OSN2LwWn/VuF54g5zTK4MIaA8giRocxweG5cpaQbuhetLn/1rhXtl5MzHvjiklynmNDmxtJLg4s7zdPmaHehXD2f7Gvw2JmkDowx+Fiw7MofbXRsaHEsffdsaDM7bVQWC+HGLa9z5JopHOw2JwxcXzknnMc2N/eaQAM1FjQAA3SySoVWPtrq4/kddmuCzxdvMJli5s8bHyMY/KOY5jeYLbcmQBoPQvy+isa+cS/DfE1Dy5YI3NihjfK3ntkBia0HujuTigaztbQ06L6OFRkwqjp1vZnW5P5giItQuCIqz2o4/PHPBhMI2Mzzh780t8uNkY1cQ3UnQ+3ms64Ob0jGUtLbLNaKt8O43io8O92Ow55jJMjPw4z84HZ7W33G+biBWui5x8ScPyWyhkxzYn8IWBjHPbLV7B9OFf0k7qz3ex8Lf3Rj6kfJbEVQd8TYGte58OJaIpBFPcbKgcXZRzCH1qb0bZ0Oi28G+I2HxD4AI52Nne6ON72NEbpG7x5muOu3StfHRS8a1LfSPVh9S1IqNwj4kNcGscyaeV5mLeVAxvdiNEFnOdrodb9lKP7ew/hY8UyOeSORrnd1je4GHK7mOc4MabBAGaz0tTLFti9aCti/JZV5cNKoew++6rE/xEw4bAY455nTxGZjI2NL8jS5pJa5ws21wptnuqyYecSMa8BwDmhwDmlrhYunNOrT5LHptq0+DF9Fnbk4wfy0+oOv5otuIZTj567VXT7gn6rUvW4tjnVFs8xkQ6LGkERFsmuEREAREQBCP8oiaJTa4IzExZXEdN/VaipHGQ22xuNfp4KOXCya/TkelxLvUh9wuluJJhkiaQ1zmuyPLqokAAe+q5kWpKO0bqemmRfYrhc8M7nSfw2EFpDj87jsQOtb5v7mr4FWArE7iEZJpwrfw+60rotd2XX3u+zra/Y3JajMVxYVTPf+y5cHjH8xupNkNNnTvEC1VGEpcFT7ck4soEWHA5FIiISEREAVf7TdmXYh8M8E3IxMGYRyZQ9pa8U5j2Hcf3PjpYEWcJuD2jGUVLsymz9iJ5MFJBJjHySyTNmc9wPKIBNxcsHSM3qAeg0oLlwvw4ezJ/GipuPZjiGxFg7rafE1oNNF/L4BXxFesuxdv9GHoxKVxD4fvlhx8QmaDjMQydpyuIjDXh2V2uu3RQ3w/wCyk0mHwUk0mWLDTyTthMTmy8wP7tvJ+SwHbXqfp9NVJf24lGN5RYDHzOXlrv71mv8AOlZDJslFxX520W1YLubcPC2x2c+Hr8LiIpjMxwjbiG0GOBPPJIqz0tc4+Gcn4bCwfiGEYcThwdGXxP5xf3wwuH8RoeaJ2Oqv6LD3y3e9/nf/AKyn0YlBxXw4mfhMPhudAeTG6O3YeyC57nNljkBEjHjNteXu3R1V0wGH5MMcbnl5YxrC93zPLWgZneZpdKj5ps+n8t/9QH2ClO3Jagv1/cwm4UrqYEhcSaqzp6DQe9X9UQBF6qiv0oKJ5i2z1JuQREV5UEREAREQBERAFFzRFpPgpRacZ8i1MqpThv6G7hXOuel5I1ERcQ9KFhzLBCysOGh9FAXJ4gkzNDjuf7ra00bGi1wvBaCNB+wvadhLuTkHFmu+bunc3t6DVdUcocLaQR5KsrZHO5vykj029lqTx/KJTLKi4sDxDmaEUav1/enuu1asouL0yUwiIoJCIlIBa8vkoE+AJ9gsSyhotxAHiSAPqT+9VzPx8bgWiRhJBAAcCSSKApZxjtkaeuyKZhvim8wsxMmAmZhXOAOI5jXtaC/ISG5AXU4EV5KzjiWDOKLM8H4lpLSNOYCGOcdx0Y1xvbRfLuE/D7GMbE1uCbFiGva4Yx2Kje1lSZsxwwLg6m0KAO1q84HgU7J+LS8qMnEZfw3MyPZIBHIMr22TkzZLa6rXZtox1w9fozTrtsRM4Xtdg5GyOjxMThE3PIQ/RrbrMb3F0NL1IHUXyYvtxhvw8s+Hlin5WTM0SiMDO8NBc9w7o1PTpXVVPh/ZbGGSeXEYd0xmwHIe2XExd+Vr43kZoz/CaQzuBoIBa2yLLlpf2Vx78BjMOYvnGHGHEkmGdiCI3xlzHzsIa6NrWnLmo7UBqFisTHT+byvKHq2fQsfE+3jWuxUQjAOHlgizOmawP5wc6wS3u0G1Wt30pSOI4/ho5xh3zRtmJDRGXU7X5RXQnoDrqPEKkcY7J4mR2Oyx5ubi8K+Ml8YzNhbK2Q6u7tFw0NXelrdx7gWNmxZfyriixseIi5ckLInRB3fPJLgXYh1hznP/AKHAHUX1MaiFS6oLk5mRP1H0yfB9ARZKwt85QREQBERAEREAREQBYc29CsojWyU9dzgxOFo23b7LmUwuaXAg7afZc2/E8wOxjZ6S1YcC8yfKfQ/ZbpYC3danGr8tfZcyUXF6Z14SU1uIaNNFleIW039Og8gvahGTCIiA7OEVzhdbO3/4XAfopxVgGtRuNR6jYrswuPIkGZziNQevTTfzpa19bl3RC7dycRYKytFlgWCVlKQFf7d//hk9Wf8Asavm3Ba/Ew/82P8A82r7LJCHAhwBB3BAIP02WocNiBBEbBWopjQb9aV8LFFaOni56oplV0735Ohp6rIWAFlUM5aCFFgoGRYlHNlYP5HN9TnjY8n3dS2I5+Zzj0uvbwRexwnuiLPK5i1a19wiItw1QiIgCIiAIiIAiIgCIiAIiIQeXxgij/soifDuBLc1+eWjRG1KZXDj2ag/Tz0/wtDNrTh1eTqezrnGfT4OON9jXQ9V6WsHvkdCM31+X7LYuQegYREKEBAFhjrA8wD+WqygZOcLcTGMxvqNb6kD7FdqjOCyjLywKygmwABWYaaeZPupO1zLVqQiwiIqzMIiIAiIgC8yHuk+AJ9gSvS5MdJ/KOv26rOEeqSRhOWotnPG2gB+76r0iL29cVCKijyE5dUmwiIszAIiIAiIgCIiAIiIAiIgCIiALmx47o9R+q6SuXiGw9SqMl6rZtYi3YtEbJpTvD8x1rzWz93+qLS6IWB/Lvl/W/XL7FefPVJbNjZAdiP34eK8TyUCOtHTrtoojtlxl+Gw4kYGOcZWM/iZsoDg7UlpFVQ19VEcN7Yy55IpPwxqCSdr4JHSsaYw4nm94k7bAg7eNi6NMpR2ip2RjLTLkK6bf7rKrg7YQxRxGQlzpYudlijc7K2rLi0m2svMdT4+qm2cQjdFzg8GPLnz33coFkknYCj7FRKqUeUSpxlwyQweL5biauxXh1B09lKQcVYWhzi1h1FF17Gruuuh+q+e4Xto2XFRRxioXQySvfI10bhy8xzNJOXJTbvXY7UpHh/aaGd7WNEjTI0vj5kbmNma3d0Tj84rX09DVVuJJ99GMbI+C+2s2oDE8ZfHhcRKKc+GCSVoI7pLGlwzFpB8qFbbrlb26jjwcOInZIS+COeXkwveyISAUXuumNJsCzZylaSxbGtpeTJ2JPTLSirON+IWFie9h5zzHEyZ3Lhc8cqRgkEl9Ghrm2XVWb22Y3tvho8tc2XNCMSeTC6QxwEAiWUactpBvXw16W91t/tHqx+pYrWC5VbG9uoop3DO10AwgxYLGOc8gvADg8uyltHagfPotWI+IEHLjkqcCV2WNoicZZu40l0cemZgzAF212BayWFc9aRhK+K8lk4lxJkMZfI4NG16myegA1K48LjmzDmsILToN+nQ+BvoVXsdBHxLCxy4Z9gE5Q7Teg5jxu1woH6+BBXf2Y4GcNEQ5wLnnM6vlbQoAHr5n+y6mHhSrtTkivKuxp4Tan/U3x9vzyTCIi7x5YIiIAiIgCIiAIiIAiIgCIiAIiIAufHNtvob+lG10LXiPkd6FVXLcGX48umxaIpx0XmJoqxuRqbv99f8L2tcI3rbNp7A/e/crzx6xcEX2q4I7FQsjaWipo5HZ7otZmsaA6nMuCTso6OTEjDmNsGJhewxnMOXI5rmhzKaRl200Gu3darOitjbKK0iqVcZPbKe7sjiGCN0MkOcYP8AByh+fJl/qjLW3d+IGwUzh+z4bghhDI6uUYi6h/MDZDT5uOl/3UuimV0pciNcUU3C9k5+ZFz5IiyPCyYQcsPz5XscwO74okB3kO71W/s32OOHlY94h/htc1r2Onc95ILczg92SPQnRoP5WrRl758QNPTqPW17U+8T4HoxWiF4pwfFyPlbh8TEyPEQGCSKfmFjQdC6ENBAcRepr63ps498Pp5mRQMmidBHhRh2NlEgMcjaBnYxgLS9wYB3vlBNWQFKXbmjwIJva9q9dVbH7n9Vq2ZVletf4MXVFvuUNvYmYNxhc+EfiMBDhW06Qhr4YWRlzyWDuW27AvXZRfEOwZl5L434eYjCRYV4fJiBGx0LGt5kboazg0e6/TXz0uva3ASTYVzIT3rBI2L2jdl+enrVKA7F8Enizvka5jHCgxwIJIN58vQVYvzV2LkWWSW32LbMWpY0rer4lwvqcWP7BPLpBG+MMdw8YJl52nOJGuzkU6mU3+on13Xbj+zU/wD8CWB8QnwbBHUmcxPDoWxv7zRmHy6adelKzSSgVmIFkAWQLJ2Avc+S9L0Cgl2PKu6e9shuyXATg8KIXPD3l7pHkCm53kEht65RQ1PntsplEWZTKTk9sIiIQEREAREQBERAEREAREQBERAEREAWnFyU0+ei3LRjI7aT4aqm/fps2MbXqLZFyvoeZ0HqdlljAAAP31P5kleMVs3/AI2/dbV589V4CIiAIiIDxLCHbj0XuLCl5yjMSfP3vTbzRb8BiQx+arHTXYkgE+1rGT0uw29dia4Vw9sOWvm2vWgL2AP3XybgHFsWwYWKB7GibiGLBD85DnMERAkLdeX3thre+i+vseDRBB8OuyrY7AYYMja0zNMc0mIY9suWRskoaH04N+U5G6V03VVGRGG1Z+clE6m3tET2q+IEuFllDGQvZCW52DnPlyuLRmfIwcuHU0A4k6eYXJxHjjOZxRpihZRwuaR0krM+ZuYOlILrLaoNjaCfzU3x7sVhH8+aUytE1OmY2Ysje5opjizYvs6XYvpqobhfY10pxpxjC1mJdAWtEgdIOSwgPL2ig4k3VeOi6GJXVZ8i/X+Ga+RZKpbkRnEO3T5MLjBNBE90BgcLbOyN4lkbldkcWyMI3BsXofX6Oq1L8P8ADObK1zp3c8MErnTZnvMb87XFzmk5r08K6KyrtpNHBslF/KERFkVBERAEREARAiAIsgaH0WEAREQBERAEREAREQBeJxbSPIr2hWM1uLRnW9SRBYnYHwc0n0B1W2lkha49q8CR/wBrT+q82+zPXx7xPaIiAIiIAV4iHdHoPtr+a9leIvlHoPsFBPg6IcU9nyn1GhBPipvCY0PHgeo6+voq+stGvpqqLalIIm8ZJbsg6USf0HnsVrK1YU90HqbJ91tXd9n0Kurfl9zzefc5Wa8LsERF0TQCIiAIiIAiIgP/2Q=="/>
          <p:cNvSpPr>
            <a:spLocks noChangeAspect="1" noChangeArrowheads="1"/>
          </p:cNvSpPr>
          <p:nvPr/>
        </p:nvSpPr>
        <p:spPr bwMode="auto">
          <a:xfrm>
            <a:off x="460375" y="-838200"/>
            <a:ext cx="3390900" cy="23812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1" name="Rectangle 10"/>
          <p:cNvSpPr/>
          <p:nvPr/>
        </p:nvSpPr>
        <p:spPr>
          <a:xfrm>
            <a:off x="3691147" y="3187696"/>
            <a:ext cx="4709007" cy="1077218"/>
          </a:xfrm>
          <a:prstGeom prst="rect">
            <a:avLst/>
          </a:prstGeom>
        </p:spPr>
        <p:txBody>
          <a:bodyPr wrap="square">
            <a:spAutoFit/>
          </a:bodyPr>
          <a:lstStyle/>
          <a:p>
            <a:r>
              <a:rPr lang="en-GB" sz="1600" dirty="0" smtClean="0"/>
              <a:t>The </a:t>
            </a:r>
            <a:r>
              <a:rPr lang="en-GB" sz="1600" b="1" dirty="0"/>
              <a:t>local partners</a:t>
            </a:r>
            <a:r>
              <a:rPr lang="en-GB" sz="1600" dirty="0"/>
              <a:t> of this edition </a:t>
            </a:r>
            <a:r>
              <a:rPr lang="en-GB" sz="1600" dirty="0" smtClean="0"/>
              <a:t>are:</a:t>
            </a:r>
          </a:p>
          <a:p>
            <a:pPr marL="285750" indent="-285750">
              <a:buFontTx/>
              <a:buChar char="-"/>
            </a:pPr>
            <a:r>
              <a:rPr lang="fr-CH" sz="1600" dirty="0" smtClean="0"/>
              <a:t>University </a:t>
            </a:r>
            <a:r>
              <a:rPr lang="fr-CH" sz="1600" dirty="0"/>
              <a:t>of Pretoria's GIBS </a:t>
            </a:r>
            <a:endParaRPr lang="fr-CH" sz="1600" dirty="0" smtClean="0"/>
          </a:p>
          <a:p>
            <a:pPr marL="285750" indent="-285750">
              <a:buFontTx/>
              <a:buChar char="-"/>
            </a:pPr>
            <a:r>
              <a:rPr lang="fr-CH" sz="1600" dirty="0" smtClean="0"/>
              <a:t>ILO </a:t>
            </a:r>
            <a:r>
              <a:rPr lang="en-GB" sz="1600" dirty="0" smtClean="0"/>
              <a:t>Country </a:t>
            </a:r>
            <a:r>
              <a:rPr lang="en-GB" sz="1600" dirty="0"/>
              <a:t>Office for South Africa, Botswana, Lesotho, Namibia and Swaziland </a:t>
            </a:r>
            <a:endParaRPr lang="en-GB" sz="1600" dirty="0" smtClean="0"/>
          </a:p>
        </p:txBody>
      </p:sp>
      <p:sp>
        <p:nvSpPr>
          <p:cNvPr id="12" name="TextBox 11"/>
          <p:cNvSpPr txBox="1"/>
          <p:nvPr/>
        </p:nvSpPr>
        <p:spPr>
          <a:xfrm>
            <a:off x="472342" y="3202461"/>
            <a:ext cx="2731506" cy="2092881"/>
          </a:xfrm>
          <a:prstGeom prst="rect">
            <a:avLst/>
          </a:prstGeom>
          <a:noFill/>
        </p:spPr>
        <p:txBody>
          <a:bodyPr wrap="square" rtlCol="0">
            <a:spAutoFit/>
          </a:bodyPr>
          <a:lstStyle/>
          <a:p>
            <a:r>
              <a:rPr lang="en-GB" sz="1600" dirty="0"/>
              <a:t>The </a:t>
            </a:r>
            <a:r>
              <a:rPr lang="en-GB" sz="1600" b="1" dirty="0"/>
              <a:t>partners</a:t>
            </a:r>
            <a:r>
              <a:rPr lang="en-GB" sz="1600" dirty="0"/>
              <a:t> are</a:t>
            </a:r>
            <a:r>
              <a:rPr lang="en-GB" sz="1600" dirty="0" smtClean="0"/>
              <a:t>:</a:t>
            </a:r>
          </a:p>
          <a:p>
            <a:endParaRPr lang="en-GB" sz="1600" dirty="0"/>
          </a:p>
          <a:p>
            <a:r>
              <a:rPr lang="en-GB" sz="1600" dirty="0"/>
              <a:t>- </a:t>
            </a:r>
            <a:r>
              <a:rPr lang="en-GB" sz="1600" b="1" dirty="0"/>
              <a:t>CIRIEC</a:t>
            </a:r>
            <a:r>
              <a:rPr lang="en-GB" sz="1600" dirty="0"/>
              <a:t> (International Centre of Research </a:t>
            </a:r>
            <a:r>
              <a:rPr lang="en-GB" sz="1600" dirty="0" smtClean="0"/>
              <a:t>on Social </a:t>
            </a:r>
            <a:r>
              <a:rPr lang="en-GB" sz="1600" dirty="0"/>
              <a:t>and Cooperative Economy) </a:t>
            </a:r>
          </a:p>
          <a:p>
            <a:r>
              <a:rPr lang="en-GB" sz="1600" dirty="0"/>
              <a:t>- </a:t>
            </a:r>
            <a:r>
              <a:rPr lang="en-GB" sz="1600" b="1" dirty="0"/>
              <a:t>EESC </a:t>
            </a:r>
            <a:r>
              <a:rPr lang="en-GB" sz="1600" dirty="0"/>
              <a:t>(European Economic and Social Committee)</a:t>
            </a:r>
          </a:p>
          <a:p>
            <a:endParaRPr lang="en-GB" dirty="0"/>
          </a:p>
        </p:txBody>
      </p:sp>
      <p:grpSp>
        <p:nvGrpSpPr>
          <p:cNvPr id="14" name="Group 13"/>
          <p:cNvGrpSpPr/>
          <p:nvPr/>
        </p:nvGrpSpPr>
        <p:grpSpPr>
          <a:xfrm rot="20995962">
            <a:off x="4754870" y="340511"/>
            <a:ext cx="3421301" cy="2582804"/>
            <a:chOff x="273035" y="4222401"/>
            <a:chExt cx="3528392" cy="2530990"/>
          </a:xfrm>
        </p:grpSpPr>
        <p:sp>
          <p:nvSpPr>
            <p:cNvPr id="15" name="Rectangle 14"/>
            <p:cNvSpPr/>
            <p:nvPr/>
          </p:nvSpPr>
          <p:spPr>
            <a:xfrm>
              <a:off x="273035" y="4222401"/>
              <a:ext cx="3528392" cy="2530990"/>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endParaRPr lang="en-GB" sz="1400" b="1" dirty="0" smtClean="0"/>
            </a:p>
            <a:p>
              <a:endParaRPr lang="en-GB" sz="1400" b="1" dirty="0"/>
            </a:p>
            <a:p>
              <a:endParaRPr lang="en-GB" sz="1400" b="1" dirty="0" smtClean="0"/>
            </a:p>
            <a:p>
              <a:endParaRPr lang="en-GB" sz="1400" b="1" dirty="0"/>
            </a:p>
          </p:txBody>
        </p:sp>
        <p:pic>
          <p:nvPicPr>
            <p:cNvPr id="16" name="Picture 3" descr="C:\Users\verze\Desktop\reade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91478" y="4440641"/>
              <a:ext cx="1343787" cy="96444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http://news.pmiservizi.it/wp-content/uploads/2011/05/itc-ILO.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91434" y="6043584"/>
              <a:ext cx="873337" cy="688927"/>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317811" y="4396199"/>
              <a:ext cx="2290754" cy="2117048"/>
            </a:xfrm>
            <a:prstGeom prst="rect">
              <a:avLst/>
            </a:prstGeom>
            <a:noFill/>
          </p:spPr>
          <p:txBody>
            <a:bodyPr wrap="square" rtlCol="0">
              <a:spAutoFit/>
            </a:bodyPr>
            <a:lstStyle/>
            <a:p>
              <a:r>
                <a:rPr lang="en-GB" sz="1600" b="1" dirty="0" smtClean="0"/>
                <a:t>Social and Solidarity Economy Academy</a:t>
              </a:r>
            </a:p>
            <a:p>
              <a:endParaRPr lang="fr-CH" sz="1200" b="1" dirty="0"/>
            </a:p>
            <a:p>
              <a:endParaRPr lang="en-GB" sz="1100" dirty="0" smtClean="0"/>
            </a:p>
            <a:p>
              <a:r>
                <a:rPr lang="en-GB" sz="1100" dirty="0" smtClean="0"/>
                <a:t>ITC-ILO</a:t>
              </a:r>
              <a:br>
                <a:rPr lang="en-GB" sz="1100" dirty="0" smtClean="0"/>
              </a:br>
              <a:r>
                <a:rPr lang="en-GB" sz="1100" dirty="0" err="1" smtClean="0"/>
                <a:t>Viale</a:t>
              </a:r>
              <a:r>
                <a:rPr lang="en-GB" sz="1100" dirty="0" smtClean="0"/>
                <a:t> Maestri del </a:t>
              </a:r>
              <a:r>
                <a:rPr lang="en-GB" sz="1100" dirty="0" err="1" smtClean="0"/>
                <a:t>Lavoro</a:t>
              </a:r>
              <a:r>
                <a:rPr lang="en-GB" sz="1100" dirty="0" smtClean="0"/>
                <a:t>, 10</a:t>
              </a:r>
              <a:br>
                <a:rPr lang="en-GB" sz="1100" dirty="0" smtClean="0"/>
              </a:br>
              <a:r>
                <a:rPr lang="en-GB" sz="1100" dirty="0" smtClean="0"/>
                <a:t>10127 Turin, Italy</a:t>
              </a:r>
              <a:br>
                <a:rPr lang="en-GB" sz="1100" dirty="0" smtClean="0"/>
              </a:br>
              <a:r>
                <a:rPr lang="en-GB" sz="1100" dirty="0" smtClean="0"/>
                <a:t>Phone: +39-011-693-6486/6568</a:t>
              </a:r>
              <a:br>
                <a:rPr lang="en-GB" sz="1100" dirty="0" smtClean="0"/>
              </a:br>
              <a:r>
                <a:rPr lang="en-GB" sz="1100" dirty="0" smtClean="0"/>
                <a:t>Fax: +39-011-693-6477</a:t>
              </a:r>
              <a:br>
                <a:rPr lang="en-GB" sz="1100" dirty="0" smtClean="0"/>
              </a:br>
              <a:r>
                <a:rPr lang="en-GB" sz="1100" dirty="0" smtClean="0"/>
                <a:t>Email: </a:t>
              </a:r>
              <a:r>
                <a:rPr lang="en-GB" sz="1100" dirty="0" smtClean="0">
                  <a:hlinkClick r:id="rId5"/>
                </a:rPr>
                <a:t>socialeconomy@itcilo.org</a:t>
              </a:r>
              <a:endParaRPr lang="en-GB" sz="1100" dirty="0" smtClean="0"/>
            </a:p>
          </p:txBody>
        </p:sp>
      </p:grpSp>
    </p:spTree>
    <p:extLst>
      <p:ext uri="{BB962C8B-B14F-4D97-AF65-F5344CB8AC3E}">
        <p14:creationId xmlns:p14="http://schemas.microsoft.com/office/powerpoint/2010/main" val="5943956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http://www.ipemed.coop/timage/phpThumb.php?src=../adminIpemed/media/img_categorie/1369304506_ESS2-ENG.jpg&amp;w=645&amp;q=100"/>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0" y="3850338"/>
            <a:ext cx="8460431" cy="167036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331803" y="-4278"/>
            <a:ext cx="2128628" cy="1052736"/>
          </a:xfrm>
          <a:solidFill>
            <a:schemeClr val="accent5"/>
          </a:solidFill>
        </p:spPr>
        <p:txBody>
          <a:bodyPr/>
          <a:lstStyle/>
          <a:p>
            <a:pPr lvl="2" algn="l" rtl="0">
              <a:spcBef>
                <a:spcPct val="0"/>
              </a:spcBef>
            </a:pPr>
            <a:r>
              <a:rPr lang="fr-CH" sz="2500" dirty="0" smtClean="0">
                <a:solidFill>
                  <a:schemeClr val="bg1"/>
                </a:solidFill>
                <a:effectLst>
                  <a:outerShdw blurRad="38100" dist="38100" dir="2700000" algn="tl">
                    <a:srgbClr val="000000">
                      <a:alpha val="43137"/>
                    </a:srgbClr>
                  </a:outerShdw>
                </a:effectLst>
                <a:latin typeface="Algerian" panose="04020705040A02060702" pitchFamily="82" charset="0"/>
              </a:rPr>
              <a:t/>
            </a:r>
            <a:br>
              <a:rPr lang="fr-CH" sz="2500" dirty="0" smtClean="0">
                <a:solidFill>
                  <a:schemeClr val="bg1"/>
                </a:solidFill>
                <a:effectLst>
                  <a:outerShdw blurRad="38100" dist="38100" dir="2700000" algn="tl">
                    <a:srgbClr val="000000">
                      <a:alpha val="43137"/>
                    </a:srgbClr>
                  </a:outerShdw>
                </a:effectLst>
                <a:latin typeface="Algerian" panose="04020705040A02060702" pitchFamily="82" charset="0"/>
              </a:rPr>
            </a:br>
            <a:r>
              <a:rPr lang="fr-CH" sz="2800" b="1" dirty="0" smtClean="0">
                <a:solidFill>
                  <a:schemeClr val="bg1"/>
                </a:solidFill>
                <a:effectLst>
                  <a:outerShdw blurRad="38100" dist="38100" dir="2700000" algn="tl">
                    <a:srgbClr val="000000">
                      <a:alpha val="43137"/>
                    </a:srgbClr>
                  </a:outerShdw>
                </a:effectLst>
                <a:latin typeface="Arial Black" panose="020B0A04020102020204" pitchFamily="34" charset="0"/>
                <a:cs typeface="Aharoni" panose="02010803020104030203" pitchFamily="2" charset="-79"/>
              </a:rPr>
              <a:t>The Reader </a:t>
            </a:r>
            <a:r>
              <a:rPr lang="fr-CH" sz="2500" dirty="0" smtClean="0">
                <a:solidFill>
                  <a:schemeClr val="bg1"/>
                </a:solidFill>
                <a:effectLst>
                  <a:outerShdw blurRad="38100" dist="38100" dir="2700000" algn="tl">
                    <a:srgbClr val="000000">
                      <a:alpha val="43137"/>
                    </a:srgbClr>
                  </a:outerShdw>
                </a:effectLst>
                <a:latin typeface="Arial Black" panose="020B0A04020102020204" pitchFamily="34" charset="0"/>
              </a:rPr>
              <a:t/>
            </a:r>
            <a:br>
              <a:rPr lang="fr-CH" sz="2500" dirty="0" smtClean="0">
                <a:solidFill>
                  <a:schemeClr val="bg1"/>
                </a:solidFill>
                <a:effectLst>
                  <a:outerShdw blurRad="38100" dist="38100" dir="2700000" algn="tl">
                    <a:srgbClr val="000000">
                      <a:alpha val="43137"/>
                    </a:srgbClr>
                  </a:outerShdw>
                </a:effectLst>
                <a:latin typeface="Arial Black" panose="020B0A04020102020204" pitchFamily="34" charset="0"/>
              </a:rPr>
            </a:br>
            <a:endParaRPr lang="en-GB" sz="2500"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grpSp>
        <p:nvGrpSpPr>
          <p:cNvPr id="6" name="Group 5"/>
          <p:cNvGrpSpPr/>
          <p:nvPr/>
        </p:nvGrpSpPr>
        <p:grpSpPr>
          <a:xfrm>
            <a:off x="-4901" y="-4278"/>
            <a:ext cx="6336704" cy="1052736"/>
            <a:chOff x="2123728" y="0"/>
            <a:chExt cx="6336704" cy="1202313"/>
          </a:xfrm>
        </p:grpSpPr>
        <p:pic>
          <p:nvPicPr>
            <p:cNvPr id="307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6128"/>
            <a:stretch/>
          </p:blipFill>
          <p:spPr bwMode="auto">
            <a:xfrm>
              <a:off x="6846237" y="4887"/>
              <a:ext cx="1614195" cy="11974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6560" r="38336"/>
            <a:stretch/>
          </p:blipFill>
          <p:spPr bwMode="auto">
            <a:xfrm>
              <a:off x="5169813" y="0"/>
              <a:ext cx="1697406" cy="11974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77391"/>
            <a:stretch/>
          </p:blipFill>
          <p:spPr bwMode="auto">
            <a:xfrm>
              <a:off x="3648660" y="0"/>
              <a:ext cx="1528748" cy="11974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0791"/>
            <a:stretch/>
          </p:blipFill>
          <p:spPr bwMode="auto">
            <a:xfrm>
              <a:off x="2123728" y="4887"/>
              <a:ext cx="1544581" cy="1194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3" name="Title 1"/>
          <p:cNvSpPr txBox="1">
            <a:spLocks/>
          </p:cNvSpPr>
          <p:nvPr/>
        </p:nvSpPr>
        <p:spPr>
          <a:xfrm>
            <a:off x="179512" y="929067"/>
            <a:ext cx="7620000" cy="1143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pPr marL="0" lvl="2" algn="l" rtl="0">
              <a:spcBef>
                <a:spcPct val="0"/>
              </a:spcBef>
            </a:pPr>
            <a:r>
              <a:rPr lang="fr-CH" sz="2000" kern="0" dirty="0" smtClean="0">
                <a:solidFill>
                  <a:sysClr val="windowText" lastClr="000000"/>
                </a:solidFill>
                <a:latin typeface="Aharoni" panose="02010803020104030203" pitchFamily="2" charset="-79"/>
                <a:cs typeface="Aharoni" panose="02010803020104030203" pitchFamily="2" charset="-79"/>
              </a:rPr>
              <a:t>The Reader</a:t>
            </a:r>
            <a:endParaRPr lang="en-GB" kern="0" dirty="0">
              <a:solidFill>
                <a:sysClr val="windowText" lastClr="000000"/>
              </a:solidFill>
            </a:endParaRPr>
          </a:p>
        </p:txBody>
      </p:sp>
      <p:pic>
        <p:nvPicPr>
          <p:cNvPr id="3080" name="Picture 8" descr="C:\Users\verze\AppData\Local\Temp\GWViewer\photo 3.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445" t="8530" r="2824" b="9128"/>
          <a:stretch/>
        </p:blipFill>
        <p:spPr bwMode="auto">
          <a:xfrm>
            <a:off x="4801479" y="1110310"/>
            <a:ext cx="3623950" cy="2736304"/>
          </a:xfrm>
          <a:prstGeom prst="rect">
            <a:avLst/>
          </a:prstGeom>
          <a:noFill/>
          <a:effectLst>
            <a:outerShdw blurRad="50800" dist="50800" dir="5400000" algn="ctr" rotWithShape="0">
              <a:srgbClr val="000000">
                <a:alpha val="23000"/>
              </a:srgbClr>
            </a:outerShdw>
          </a:effectLst>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79512" y="1647465"/>
            <a:ext cx="4516084" cy="830997"/>
          </a:xfrm>
          <a:prstGeom prst="rect">
            <a:avLst/>
          </a:prstGeom>
          <a:noFill/>
        </p:spPr>
        <p:txBody>
          <a:bodyPr wrap="square" rtlCol="0">
            <a:spAutoFit/>
          </a:bodyPr>
          <a:lstStyle/>
          <a:p>
            <a:r>
              <a:rPr lang="en-GB" sz="1600" dirty="0"/>
              <a:t>In the previous SSE Academies Readers were prepared and published in order to support the training </a:t>
            </a:r>
            <a:r>
              <a:rPr lang="en-GB" sz="1600" dirty="0" smtClean="0"/>
              <a:t>activities.</a:t>
            </a:r>
            <a:endParaRPr lang="en-GB" sz="1600" dirty="0"/>
          </a:p>
        </p:txBody>
      </p:sp>
      <p:graphicFrame>
        <p:nvGraphicFramePr>
          <p:cNvPr id="8" name="Diagram 7"/>
          <p:cNvGraphicFramePr/>
          <p:nvPr>
            <p:extLst>
              <p:ext uri="{D42A27DB-BD31-4B8C-83A1-F6EECF244321}">
                <p14:modId xmlns:p14="http://schemas.microsoft.com/office/powerpoint/2010/main" val="3831227103"/>
              </p:ext>
            </p:extLst>
          </p:nvPr>
        </p:nvGraphicFramePr>
        <p:xfrm>
          <a:off x="-36512" y="2852936"/>
          <a:ext cx="7986772" cy="36004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9731688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5539939" y="4159129"/>
            <a:ext cx="3547578" cy="2638296"/>
          </a:xfrm>
          <a:prstGeom prst="rect">
            <a:avLst/>
          </a:prstGeom>
          <a:effectLst>
            <a:outerShdw blurRad="50800" dist="38100" dir="2700000" algn="tl" rotWithShape="0">
              <a:prstClr val="black">
                <a:alpha val="40000"/>
              </a:prstClr>
            </a:outerShdw>
          </a:effectLst>
        </p:spPr>
      </p:pic>
      <p:pic>
        <p:nvPicPr>
          <p:cNvPr id="8" name="Picture 7"/>
          <p:cNvPicPr>
            <a:picLocks noChangeAspect="1"/>
          </p:cNvPicPr>
          <p:nvPr/>
        </p:nvPicPr>
        <p:blipFill>
          <a:blip r:embed="rId4"/>
          <a:stretch>
            <a:fillRect/>
          </a:stretch>
        </p:blipFill>
        <p:spPr>
          <a:xfrm>
            <a:off x="5539939" y="1268760"/>
            <a:ext cx="3547578" cy="2745020"/>
          </a:xfrm>
          <a:prstGeom prst="rect">
            <a:avLst/>
          </a:prstGeom>
          <a:effectLst>
            <a:outerShdw blurRad="50800" dist="38100" dir="2700000" algn="tl" rotWithShape="0">
              <a:prstClr val="black">
                <a:alpha val="40000"/>
              </a:prstClr>
            </a:outerShdw>
          </a:effectLst>
        </p:spPr>
      </p:pic>
      <p:pic>
        <p:nvPicPr>
          <p:cNvPr id="10" name="Picture 9"/>
          <p:cNvPicPr>
            <a:picLocks noChangeAspect="1"/>
          </p:cNvPicPr>
          <p:nvPr/>
        </p:nvPicPr>
        <p:blipFill>
          <a:blip r:embed="rId5"/>
          <a:stretch>
            <a:fillRect/>
          </a:stretch>
        </p:blipFill>
        <p:spPr>
          <a:xfrm>
            <a:off x="2915816" y="3910115"/>
            <a:ext cx="3384377" cy="2632464"/>
          </a:xfrm>
          <a:prstGeom prst="rect">
            <a:avLst/>
          </a:prstGeom>
          <a:effectLst>
            <a:outerShdw blurRad="50800" dist="38100" dir="2700000" algn="tl" rotWithShape="0">
              <a:prstClr val="black">
                <a:alpha val="40000"/>
              </a:prstClr>
            </a:outerShdw>
          </a:effectLst>
        </p:spPr>
      </p:pic>
      <p:grpSp>
        <p:nvGrpSpPr>
          <p:cNvPr id="15" name="Group 14"/>
          <p:cNvGrpSpPr/>
          <p:nvPr/>
        </p:nvGrpSpPr>
        <p:grpSpPr>
          <a:xfrm>
            <a:off x="0" y="13810"/>
            <a:ext cx="8460431" cy="1038926"/>
            <a:chOff x="0" y="13810"/>
            <a:chExt cx="8460431" cy="1038926"/>
          </a:xfrm>
        </p:grpSpPr>
        <p:pic>
          <p:nvPicPr>
            <p:cNvPr id="5122" name="Picture 2" descr="C:\Users\verze\Desktop\Untitled.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63888" y="13811"/>
              <a:ext cx="4896543" cy="103892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verze\Desktop\Untitled.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69626"/>
            <a:stretch/>
          </p:blipFill>
          <p:spPr bwMode="auto">
            <a:xfrm>
              <a:off x="0" y="13810"/>
              <a:ext cx="3563888" cy="1038926"/>
            </a:xfrm>
            <a:prstGeom prst="rect">
              <a:avLst/>
            </a:prstGeom>
            <a:noFill/>
            <a:extLst>
              <a:ext uri="{909E8E84-426E-40DD-AFC4-6F175D3DCCD1}">
                <a14:hiddenFill xmlns:a14="http://schemas.microsoft.com/office/drawing/2010/main">
                  <a:solidFill>
                    <a:srgbClr val="FFFFFF"/>
                  </a:solidFill>
                </a14:hiddenFill>
              </a:ext>
            </a:extLst>
          </p:spPr>
        </p:pic>
      </p:grpSp>
      <p:pic>
        <p:nvPicPr>
          <p:cNvPr id="7" name="Content Placeholder 6"/>
          <p:cNvPicPr>
            <a:picLocks noGrp="1" noChangeAspect="1"/>
          </p:cNvPicPr>
          <p:nvPr>
            <p:ph idx="1"/>
          </p:nvPr>
        </p:nvPicPr>
        <p:blipFill>
          <a:blip r:embed="rId7"/>
          <a:stretch>
            <a:fillRect/>
          </a:stretch>
        </p:blipFill>
        <p:spPr>
          <a:xfrm>
            <a:off x="2919683" y="1093570"/>
            <a:ext cx="3380510" cy="2622494"/>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8"/>
          <a:stretch>
            <a:fillRect/>
          </a:stretch>
        </p:blipFill>
        <p:spPr>
          <a:xfrm>
            <a:off x="35496" y="777777"/>
            <a:ext cx="3528392" cy="2616308"/>
          </a:xfrm>
          <a:prstGeom prst="rect">
            <a:avLst/>
          </a:prstGeom>
          <a:effectLst>
            <a:outerShdw blurRad="50800" dist="38100" dir="2700000" algn="tl" rotWithShape="0">
              <a:prstClr val="black">
                <a:alpha val="40000"/>
              </a:prstClr>
            </a:outerShdw>
          </a:effectLst>
        </p:spPr>
      </p:pic>
      <p:sp>
        <p:nvSpPr>
          <p:cNvPr id="2" name="Title 1"/>
          <p:cNvSpPr>
            <a:spLocks noGrp="1"/>
          </p:cNvSpPr>
          <p:nvPr>
            <p:ph type="title"/>
          </p:nvPr>
        </p:nvSpPr>
        <p:spPr>
          <a:xfrm>
            <a:off x="2456" y="116632"/>
            <a:ext cx="7620000" cy="1143000"/>
          </a:xfrm>
        </p:spPr>
        <p:txBody>
          <a:bodyPr/>
          <a:lstStyle/>
          <a:p>
            <a:pPr lvl="2" algn="l" rtl="0">
              <a:spcBef>
                <a:spcPct val="0"/>
              </a:spcBef>
            </a:pPr>
            <a:r>
              <a:rPr lang="fr-CH" sz="2000" dirty="0" smtClean="0">
                <a:latin typeface="Aharoni" panose="02010803020104030203" pitchFamily="2" charset="-79"/>
                <a:cs typeface="Aharoni" panose="02010803020104030203" pitchFamily="2" charset="-79"/>
              </a:rPr>
              <a:t>Distance-Learning Platform</a:t>
            </a:r>
            <a:r>
              <a:rPr lang="fr-CH" dirty="0" smtClean="0"/>
              <a:t/>
            </a:r>
            <a:br>
              <a:rPr lang="fr-CH" dirty="0" smtClean="0"/>
            </a:br>
            <a:endParaRPr lang="en-GB" dirty="0"/>
          </a:p>
        </p:txBody>
      </p:sp>
      <p:pic>
        <p:nvPicPr>
          <p:cNvPr id="9" name="Picture 8"/>
          <p:cNvPicPr>
            <a:picLocks noChangeAspect="1"/>
          </p:cNvPicPr>
          <p:nvPr/>
        </p:nvPicPr>
        <p:blipFill>
          <a:blip r:embed="rId9"/>
          <a:stretch>
            <a:fillRect/>
          </a:stretch>
        </p:blipFill>
        <p:spPr>
          <a:xfrm>
            <a:off x="35496" y="3573016"/>
            <a:ext cx="3528392" cy="260328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596907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www.ipemed.coop/timage/phpThumb.php?src=../adminIpemed/media/img_categorie/1369304506_ESS2-ENG.jpg&amp;w=645&amp;q=100"/>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0" y="3850338"/>
            <a:ext cx="8460431" cy="167036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51520" y="1123330"/>
            <a:ext cx="7620000" cy="1143000"/>
          </a:xfrm>
        </p:spPr>
        <p:txBody>
          <a:bodyPr/>
          <a:lstStyle/>
          <a:p>
            <a:pPr lvl="2" algn="l" rtl="0">
              <a:spcBef>
                <a:spcPct val="0"/>
              </a:spcBef>
            </a:pPr>
            <a:r>
              <a:rPr lang="en-US" sz="2000" dirty="0" smtClean="0">
                <a:latin typeface="Aharoni" panose="02010803020104030203" pitchFamily="2" charset="-79"/>
                <a:cs typeface="Aharoni" panose="02010803020104030203" pitchFamily="2" charset="-79"/>
              </a:rPr>
              <a:t>Collective</a:t>
            </a:r>
            <a:r>
              <a:rPr lang="en-US" dirty="0" smtClean="0"/>
              <a:t> </a:t>
            </a:r>
            <a:r>
              <a:rPr lang="en-US" sz="2000" dirty="0" smtClean="0">
                <a:latin typeface="Aharoni" panose="02010803020104030203" pitchFamily="2" charset="-79"/>
                <a:cs typeface="Aharoni" panose="02010803020104030203" pitchFamily="2" charset="-79"/>
              </a:rPr>
              <a:t>Brain</a:t>
            </a:r>
            <a:r>
              <a:rPr lang="en-US" dirty="0" smtClean="0"/>
              <a:t/>
            </a:r>
            <a:br>
              <a:rPr lang="en-US" dirty="0" smtClean="0"/>
            </a:br>
            <a:endParaRPr lang="en-US" dirty="0"/>
          </a:p>
        </p:txBody>
      </p:sp>
      <p:pic>
        <p:nvPicPr>
          <p:cNvPr id="2050" name="Picture 2" descr="C:\Users\verze\Desktop\banner 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8348"/>
            <a:ext cx="8388424" cy="111639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7584" y="1902822"/>
            <a:ext cx="6343684" cy="4766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512841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1815</TotalTime>
  <Words>1538</Words>
  <Application>Microsoft Office PowerPoint</Application>
  <PresentationFormat>On-screen Show (4:3)</PresentationFormat>
  <Paragraphs>135</Paragraphs>
  <Slides>12</Slides>
  <Notes>10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vt:i4>
      </vt:variant>
    </vt:vector>
  </HeadingPairs>
  <TitlesOfParts>
    <vt:vector size="22" baseType="lpstr">
      <vt:lpstr>BatangChe</vt:lpstr>
      <vt:lpstr>Aharoni</vt:lpstr>
      <vt:lpstr>Algerian</vt:lpstr>
      <vt:lpstr>Arial</vt:lpstr>
      <vt:lpstr>Arial Black</vt:lpstr>
      <vt:lpstr>Calibri</vt:lpstr>
      <vt:lpstr>Cambria</vt:lpstr>
      <vt:lpstr>Microsoft Tai Le</vt:lpstr>
      <vt:lpstr>Wingdings</vt:lpstr>
      <vt:lpstr>Adjacency</vt:lpstr>
      <vt:lpstr>PowerPoint Presentation</vt:lpstr>
      <vt:lpstr>SSE AND THE ILO </vt:lpstr>
      <vt:lpstr>ILO’S SSE INITIATIVES &amp; TOOLS</vt:lpstr>
      <vt:lpstr>Policy and technical advice</vt:lpstr>
      <vt:lpstr>SSE Academy </vt:lpstr>
      <vt:lpstr>Coming soon.. </vt:lpstr>
      <vt:lpstr> The Reader  </vt:lpstr>
      <vt:lpstr>Distance-Learning Platform </vt:lpstr>
      <vt:lpstr>Collective Brain </vt:lpstr>
      <vt:lpstr>PowerPoint Presentation</vt:lpstr>
      <vt:lpstr>LOOKING AT THE FUTURE</vt:lpstr>
      <vt:lpstr>PowerPoint Presentation</vt:lpstr>
    </vt:vector>
  </TitlesOfParts>
  <Company>ILO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Valentina Verze</dc:creator>
  <cp:lastModifiedBy>Sandra Yu</cp:lastModifiedBy>
  <cp:revision>92</cp:revision>
  <cp:lastPrinted>2014-02-08T09:25:11Z</cp:lastPrinted>
  <dcterms:created xsi:type="dcterms:W3CDTF">2014-01-14T09:39:17Z</dcterms:created>
  <dcterms:modified xsi:type="dcterms:W3CDTF">2014-11-18T23:14:57Z</dcterms:modified>
</cp:coreProperties>
</file>